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02" r:id="rId4"/>
    <p:sldId id="304" r:id="rId5"/>
    <p:sldId id="267" r:id="rId6"/>
    <p:sldId id="305" r:id="rId7"/>
    <p:sldId id="354" r:id="rId8"/>
    <p:sldId id="355" r:id="rId9"/>
    <p:sldId id="358" r:id="rId10"/>
    <p:sldId id="359" r:id="rId11"/>
    <p:sldId id="362" r:id="rId12"/>
    <p:sldId id="366" r:id="rId13"/>
    <p:sldId id="291" r:id="rId14"/>
    <p:sldId id="370" r:id="rId15"/>
    <p:sldId id="261" r:id="rId16"/>
    <p:sldId id="260" r:id="rId17"/>
    <p:sldId id="298" r:id="rId18"/>
    <p:sldId id="368" r:id="rId19"/>
    <p:sldId id="369" r:id="rId20"/>
    <p:sldId id="372" r:id="rId21"/>
    <p:sldId id="374" r:id="rId22"/>
    <p:sldId id="371" r:id="rId23"/>
    <p:sldId id="367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938581275174973E-2"/>
          <c:y val="0.11175560993135056"/>
          <c:w val="0.87956592144208334"/>
          <c:h val="0.84585433112917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D6D-481F-AE8D-FED00FB1238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6D-481F-AE8D-FED00FB12383}"/>
              </c:ext>
            </c:extLst>
          </c:dPt>
          <c:dPt>
            <c:idx val="2"/>
            <c:bubble3D val="0"/>
            <c:spPr>
              <a:solidFill>
                <a:srgbClr val="00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D6D-481F-AE8D-FED00FB12383}"/>
              </c:ext>
            </c:extLst>
          </c:dPt>
          <c:dPt>
            <c:idx val="3"/>
            <c:bubble3D val="0"/>
            <c:spPr>
              <a:solidFill>
                <a:srgbClr val="FF99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6D-481F-AE8D-FED00FB12383}"/>
              </c:ext>
            </c:extLst>
          </c:dPt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6D-481F-AE8D-FED00FB12383}"/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6D-481F-AE8D-FED00FB12383}"/>
                </c:ext>
              </c:extLst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6D-481F-AE8D-FED00FB12383}"/>
                </c:ext>
              </c:extLst>
            </c:dLbl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6D-481F-AE8D-FED00FB12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школа</c:v>
                </c:pt>
                <c:pt idx="1">
                  <c:v>школа</c:v>
                </c:pt>
                <c:pt idx="2">
                  <c:v>детский сад</c:v>
                </c:pt>
                <c:pt idx="3">
                  <c:v>детский сад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  <c:pt idx="1">
                  <c:v>53</c:v>
                </c:pt>
                <c:pt idx="2">
                  <c:v>73</c:v>
                </c:pt>
                <c:pt idx="3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6D-481F-AE8D-FED00FB12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7022E-F7D1-4392-9493-4FF632E0EE6F}" type="doc">
      <dgm:prSet loTypeId="urn:microsoft.com/office/officeart/2005/8/layout/vList6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C9F15AC-BFFD-42A2-8B40-29D31880965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6000" b="1" baseline="0" dirty="0">
              <a:solidFill>
                <a:schemeClr val="tx2">
                  <a:lumMod val="50000"/>
                </a:schemeClr>
              </a:solidFill>
            </a:rPr>
            <a:t>Цель</a:t>
          </a:r>
        </a:p>
      </dgm:t>
    </dgm:pt>
    <dgm:pt modelId="{82F4940E-6E5E-4F85-9E80-30991D746D5C}" type="parTrans" cxnId="{92928D60-FAA8-432D-B374-7A5EF81D494D}">
      <dgm:prSet/>
      <dgm:spPr/>
      <dgm:t>
        <a:bodyPr/>
        <a:lstStyle/>
        <a:p>
          <a:endParaRPr lang="ru-RU"/>
        </a:p>
      </dgm:t>
    </dgm:pt>
    <dgm:pt modelId="{11E6A024-7854-4942-8B32-92DF0F03D5FF}" type="sibTrans" cxnId="{92928D60-FAA8-432D-B374-7A5EF81D494D}">
      <dgm:prSet/>
      <dgm:spPr/>
      <dgm:t>
        <a:bodyPr/>
        <a:lstStyle/>
        <a:p>
          <a:endParaRPr lang="ru-RU"/>
        </a:p>
      </dgm:t>
    </dgm:pt>
    <dgm:pt modelId="{A39B8F01-D83A-48CD-80F0-098E0A14B2E7}">
      <dgm:prSet phldrT="[Текст]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 algn="ctr">
            <a:buFontTx/>
            <a:buNone/>
          </a:pPr>
          <a:r>
            <a: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</a:p>
      </dgm:t>
    </dgm:pt>
    <dgm:pt modelId="{42D226FB-5002-4881-9E00-7D634554B358}" type="parTrans" cxnId="{714CB0B6-FA4A-44C6-8393-F64B6AB06752}">
      <dgm:prSet/>
      <dgm:spPr/>
      <dgm:t>
        <a:bodyPr/>
        <a:lstStyle/>
        <a:p>
          <a:endParaRPr lang="ru-RU"/>
        </a:p>
      </dgm:t>
    </dgm:pt>
    <dgm:pt modelId="{35E171DA-63B4-471B-8AE9-D42776291B4A}" type="sibTrans" cxnId="{714CB0B6-FA4A-44C6-8393-F64B6AB06752}">
      <dgm:prSet/>
      <dgm:spPr/>
      <dgm:t>
        <a:bodyPr/>
        <a:lstStyle/>
        <a:p>
          <a:endParaRPr lang="ru-RU"/>
        </a:p>
      </dgm:t>
    </dgm:pt>
    <dgm:pt modelId="{84260B85-A1FC-4325-8490-875F9BD5B3DD}">
      <dgm:prSet phldrT="[Текст]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 algn="ctr">
            <a:buFontTx/>
            <a:buNone/>
          </a:pP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D81585-A14C-4EA8-BFE9-ED31A9329691}" type="parTrans" cxnId="{E3916F47-8B37-4BCE-9C23-ABE60DB952A8}">
      <dgm:prSet/>
      <dgm:spPr/>
      <dgm:t>
        <a:bodyPr/>
        <a:lstStyle/>
        <a:p>
          <a:endParaRPr lang="ru-RU"/>
        </a:p>
      </dgm:t>
    </dgm:pt>
    <dgm:pt modelId="{8F06DC25-76C8-468B-A4EE-F548DF511A10}" type="sibTrans" cxnId="{E3916F47-8B37-4BCE-9C23-ABE60DB952A8}">
      <dgm:prSet/>
      <dgm:spPr/>
      <dgm:t>
        <a:bodyPr/>
        <a:lstStyle/>
        <a:p>
          <a:endParaRPr lang="ru-RU"/>
        </a:p>
      </dgm:t>
    </dgm:pt>
    <dgm:pt modelId="{60AD021E-14F4-4B13-B230-16B55B08D736}" type="pres">
      <dgm:prSet presAssocID="{32D7022E-F7D1-4392-9493-4FF632E0EE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FB74ED-13A5-49C5-824F-93D97EE543B7}" type="pres">
      <dgm:prSet presAssocID="{6C9F15AC-BFFD-42A2-8B40-29D31880965E}" presName="linNode" presStyleCnt="0"/>
      <dgm:spPr/>
    </dgm:pt>
    <dgm:pt modelId="{68105C60-79AF-4A66-ADBD-12F726FE6409}" type="pres">
      <dgm:prSet presAssocID="{6C9F15AC-BFFD-42A2-8B40-29D31880965E}" presName="parentShp" presStyleLbl="node1" presStyleIdx="0" presStyleCnt="1" custScaleX="73729" custLinFactNeighborX="1197" custLinFactNeighborY="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15A66-F60E-46D3-90F9-4BB6675EBF74}" type="pres">
      <dgm:prSet presAssocID="{6C9F15AC-BFFD-42A2-8B40-29D31880965E}" presName="childShp" presStyleLbl="bgAccFollowNode1" presStyleIdx="0" presStyleCnt="1" custScaleX="11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3054A-6823-4070-8571-0955D5FFE9E8}" type="presOf" srcId="{84260B85-A1FC-4325-8490-875F9BD5B3DD}" destId="{49115A66-F60E-46D3-90F9-4BB6675EBF74}" srcOrd="0" destOrd="0" presId="urn:microsoft.com/office/officeart/2005/8/layout/vList6"/>
    <dgm:cxn modelId="{E0E58BD6-DE3F-4E84-9E65-977036300DD5}" type="presOf" srcId="{A39B8F01-D83A-48CD-80F0-098E0A14B2E7}" destId="{49115A66-F60E-46D3-90F9-4BB6675EBF74}" srcOrd="0" destOrd="1" presId="urn:microsoft.com/office/officeart/2005/8/layout/vList6"/>
    <dgm:cxn modelId="{714CB0B6-FA4A-44C6-8393-F64B6AB06752}" srcId="{6C9F15AC-BFFD-42A2-8B40-29D31880965E}" destId="{A39B8F01-D83A-48CD-80F0-098E0A14B2E7}" srcOrd="1" destOrd="0" parTransId="{42D226FB-5002-4881-9E00-7D634554B358}" sibTransId="{35E171DA-63B4-471B-8AE9-D42776291B4A}"/>
    <dgm:cxn modelId="{C60F68AA-F775-453F-84F9-C8FE7BCB57FE}" type="presOf" srcId="{32D7022E-F7D1-4392-9493-4FF632E0EE6F}" destId="{60AD021E-14F4-4B13-B230-16B55B08D736}" srcOrd="0" destOrd="0" presId="urn:microsoft.com/office/officeart/2005/8/layout/vList6"/>
    <dgm:cxn modelId="{92928D60-FAA8-432D-B374-7A5EF81D494D}" srcId="{32D7022E-F7D1-4392-9493-4FF632E0EE6F}" destId="{6C9F15AC-BFFD-42A2-8B40-29D31880965E}" srcOrd="0" destOrd="0" parTransId="{82F4940E-6E5E-4F85-9E80-30991D746D5C}" sibTransId="{11E6A024-7854-4942-8B32-92DF0F03D5FF}"/>
    <dgm:cxn modelId="{38F0CD13-65DC-4CA1-B5C3-2AD0E9CBFA65}" type="presOf" srcId="{6C9F15AC-BFFD-42A2-8B40-29D31880965E}" destId="{68105C60-79AF-4A66-ADBD-12F726FE6409}" srcOrd="0" destOrd="0" presId="urn:microsoft.com/office/officeart/2005/8/layout/vList6"/>
    <dgm:cxn modelId="{E3916F47-8B37-4BCE-9C23-ABE60DB952A8}" srcId="{6C9F15AC-BFFD-42A2-8B40-29D31880965E}" destId="{84260B85-A1FC-4325-8490-875F9BD5B3DD}" srcOrd="0" destOrd="0" parTransId="{E9D81585-A14C-4EA8-BFE9-ED31A9329691}" sibTransId="{8F06DC25-76C8-468B-A4EE-F548DF511A10}"/>
    <dgm:cxn modelId="{5817C9DF-0EA7-4639-AA58-815830802789}" type="presParOf" srcId="{60AD021E-14F4-4B13-B230-16B55B08D736}" destId="{FBFB74ED-13A5-49C5-824F-93D97EE543B7}" srcOrd="0" destOrd="0" presId="urn:microsoft.com/office/officeart/2005/8/layout/vList6"/>
    <dgm:cxn modelId="{DEA1D705-E2DA-4802-8544-B36402384F84}" type="presParOf" srcId="{FBFB74ED-13A5-49C5-824F-93D97EE543B7}" destId="{68105C60-79AF-4A66-ADBD-12F726FE6409}" srcOrd="0" destOrd="0" presId="urn:microsoft.com/office/officeart/2005/8/layout/vList6"/>
    <dgm:cxn modelId="{CB53C29F-A7B4-46E4-95C5-6B0A62FAC9A2}" type="presParOf" srcId="{FBFB74ED-13A5-49C5-824F-93D97EE543B7}" destId="{49115A66-F60E-46D3-90F9-4BB6675EBF7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E672-D49E-450A-9DAA-94A83C7072E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066-4963-41DA-A65A-6F5A4F1B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8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E672-D49E-450A-9DAA-94A83C7072E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066-4963-41DA-A65A-6F5A4F1B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6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E672-D49E-450A-9DAA-94A83C7072E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066-4963-41DA-A65A-6F5A4F1B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9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E672-D49E-450A-9DAA-94A83C7072E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066-4963-41DA-A65A-6F5A4F1B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8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E672-D49E-450A-9DAA-94A83C7072E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066-4963-41DA-A65A-6F5A4F1B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1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E672-D49E-450A-9DAA-94A83C7072E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066-4963-41DA-A65A-6F5A4F1B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2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E672-D49E-450A-9DAA-94A83C7072E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066-4963-41DA-A65A-6F5A4F1B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6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E672-D49E-450A-9DAA-94A83C7072E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066-4963-41DA-A65A-6F5A4F1B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E672-D49E-450A-9DAA-94A83C7072E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066-4963-41DA-A65A-6F5A4F1B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9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E672-D49E-450A-9DAA-94A83C7072E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066-4963-41DA-A65A-6F5A4F1B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0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E672-D49E-450A-9DAA-94A83C7072E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066-4963-41DA-A65A-6F5A4F1B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E672-D49E-450A-9DAA-94A83C7072E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4066-4963-41DA-A65A-6F5A4F1B3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1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____________Microsoft_PowerPoint2.ppt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" b="100000" l="0" r="99312">
                        <a14:foregroundMark x1="20872" y1="82815" x2="22706" y2="85923"/>
                        <a14:foregroundMark x1="30505" y1="89580" x2="30505" y2="89580"/>
                        <a14:foregroundMark x1="40596" y1="93967" x2="40596" y2="93967"/>
                      </a14:backgroundRemoval>
                    </a14:imgEffect>
                    <a14:imgEffect>
                      <a14:colorTemperature colorTemp="7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92719"/>
            <a:ext cx="2469435" cy="3375999"/>
          </a:xfrm>
          <a:prstGeom prst="rect">
            <a:avLst/>
          </a:prstGeom>
        </p:spPr>
      </p:pic>
      <p:sp>
        <p:nvSpPr>
          <p:cNvPr id="7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7163" y="304982"/>
            <a:ext cx="8405091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города Ярославля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Городской центр развития образования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«Начальная школа – детский сад № 115» города Ярославля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chemeClr val="tx2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воспитательной системы образовательного учреждения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условие успешной социализации обучающихся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altLang="ru-RU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206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91" y="49737"/>
            <a:ext cx="562545" cy="1114569"/>
          </a:xfrm>
          <a:prstGeom prst="rect">
            <a:avLst/>
          </a:prstGeom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4519181" y="4536670"/>
            <a:ext cx="440994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Подготовила: Н.Н. Зеленцова, 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МОУ «Начальная школа – детский сад № 115» 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3091541" y="5803188"/>
            <a:ext cx="285527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8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Ярославль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22 мая 2019 г.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6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A2E36-1814-47A6-8FE5-9039CE08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33" y="365126"/>
            <a:ext cx="8512666" cy="8143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Аналитико - рефлексивный этап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AFF05573-E7DA-4285-B38D-F80D5DC13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7334" y="1312606"/>
            <a:ext cx="3556744" cy="535366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Цель: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реализация и корректировка воспитательной системы начальной школы – детского сада № 115</a:t>
            </a: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DB181DEB-82A0-4DDC-B59D-C71196FBF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64078" y="1312606"/>
            <a:ext cx="4955921" cy="4999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Результаты: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подведение итогов инновационного проекта;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информирование родительской и педагогической общественности о результатах работы над проектом;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переход на персонифицированное обучение педагогов.</a:t>
            </a:r>
          </a:p>
          <a:p>
            <a:pPr>
              <a:buFontTx/>
              <a:buChar char="-"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0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88ED7F-ABCB-43A9-AA08-50881C32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21226"/>
            <a:ext cx="8554065" cy="1460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Цель и задачи </a:t>
            </a:r>
            <a:b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аналитико-проектировочного этапа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253130"/>
              </p:ext>
            </p:extLst>
          </p:nvPr>
        </p:nvGraphicFramePr>
        <p:xfrm>
          <a:off x="280219" y="1799303"/>
          <a:ext cx="8554065" cy="473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6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704C10-1C1D-400E-9A8B-DB71CDEF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42" y="191730"/>
            <a:ext cx="8633338" cy="7226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+mn-lt"/>
              </a:rPr>
            </a:br>
            <a:r>
              <a:rPr lang="ru-RU" sz="3600" b="1" dirty="0">
                <a:solidFill>
                  <a:srgbClr val="C00000"/>
                </a:solidFill>
                <a:latin typeface="+mn-lt"/>
              </a:rPr>
              <a:t>Цель и задачи </a:t>
            </a:r>
            <a:br>
              <a:rPr lang="ru-RU" sz="3600" b="1" dirty="0">
                <a:solidFill>
                  <a:srgbClr val="C00000"/>
                </a:solidFill>
                <a:latin typeface="+mn-lt"/>
              </a:rPr>
            </a:br>
            <a:r>
              <a:rPr lang="ru-RU" sz="3600" b="1" dirty="0">
                <a:solidFill>
                  <a:srgbClr val="C00000"/>
                </a:solidFill>
                <a:latin typeface="+mn-lt"/>
              </a:rPr>
              <a:t>аналитико-проектировочного этапа</a:t>
            </a:r>
            <a:br>
              <a:rPr lang="ru-RU" sz="3600" b="1" dirty="0">
                <a:solidFill>
                  <a:srgbClr val="C00000"/>
                </a:solidFill>
                <a:latin typeface="+mn-lt"/>
              </a:rPr>
            </a:b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A4A24E-9661-479F-A83B-F4094437C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42" y="1224116"/>
            <a:ext cx="8633338" cy="57666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>
                <a:solidFill>
                  <a:srgbClr val="C00000"/>
                </a:solidFill>
              </a:rPr>
              <a:t>Цель: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 разработка модели воспитательной системы ОУ</a:t>
            </a:r>
          </a:p>
          <a:p>
            <a:pPr marL="0" indent="0" algn="ctr">
              <a:buNone/>
            </a:pPr>
            <a:r>
              <a:rPr lang="ru-RU" sz="3400" b="1" dirty="0">
                <a:solidFill>
                  <a:srgbClr val="C00000"/>
                </a:solidFill>
              </a:rPr>
              <a:t>Задачи:</a:t>
            </a:r>
          </a:p>
          <a:p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Создать инициативную группу по разработке и реализации проекта;</a:t>
            </a:r>
          </a:p>
          <a:p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 Разработать локальные акты, поддерживающие реализацию инновационного проекта;</a:t>
            </a:r>
          </a:p>
          <a:p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 Мотивировать всех участников образовательного процесса к реализации проекта;</a:t>
            </a:r>
          </a:p>
          <a:p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Выявить и охарактеризовать специфику воспитательной системы начальной школы-детского сада № 115;</a:t>
            </a:r>
            <a:endParaRPr lang="ru-RU" sz="34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Познакомить педагогический коллектив с теорией воспитательных систем; </a:t>
            </a:r>
          </a:p>
          <a:p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Обогатить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воспитательную среду в дошкольных группах и классах с учетом интересов и потребностей мальчиков и девочек.</a:t>
            </a:r>
          </a:p>
          <a:p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Разработать модель воспитательной системы начальной школы – детского сада № 115.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78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60217"/>
            <a:ext cx="9144000" cy="4572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Использованные методы анализа состояния </a:t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>воспитательной системы ОУ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016000"/>
            <a:ext cx="9144000" cy="5842000"/>
          </a:xfrm>
        </p:spPr>
        <p:txBody>
          <a:bodyPr>
            <a:noAutofit/>
          </a:bodyPr>
          <a:lstStyle/>
          <a:p>
            <a:pPr marL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методика экспертизы школьной среды (В.А.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Ясвин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анкетирование педагогов (цель: определение готовности педагогического коллектива к инновационной деятельности);</a:t>
            </a:r>
          </a:p>
          <a:p>
            <a:pPr marL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организационно-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деятельностная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игра «Чем должна заниматься современная школа – сад: готовить ребенка к жизни или организовывать сегодняшнюю жизнь детей?» (цель: определение приоритетных целей начальной школы – детского сада, выявление трудностей в их реализации);</a:t>
            </a:r>
          </a:p>
          <a:p>
            <a:pPr marL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анкетирование родителей и педагогов (цель: изучение состояния организации образовательного процесса для дальнейшего совершенствования работы начальной школы – детского сада);</a:t>
            </a:r>
          </a:p>
          <a:p>
            <a:pPr marL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методика «Цветик-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семицветик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» (цель: выявление направленности интересов детей старшего дошкольного и младшего школьного возраста);</a:t>
            </a:r>
          </a:p>
          <a:p>
            <a:pPr marL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методика «Путешествие по морю любимых занятий» (изучение интересов и потребностей младших школьников);</a:t>
            </a:r>
          </a:p>
          <a:p>
            <a:pPr marL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тест неоконченных предложений (цель: выявление основных компонентов образовательной среды, которые вызывают тревожность у испытуемого);</a:t>
            </a:r>
          </a:p>
          <a:p>
            <a:pPr marL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метод «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Социомониторинг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. Сервис» (О.Е. Хабарова).</a:t>
            </a:r>
          </a:p>
          <a:p>
            <a:pPr marL="0"/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8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93ACAD-9F2E-4323-B714-B0B23D52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7" y="221225"/>
            <a:ext cx="8495072" cy="109138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Анализ образовательной среды</a:t>
            </a:r>
            <a:r>
              <a:rPr lang="ru-RU" altLang="ru-RU" sz="3600" b="1" dirty="0">
                <a:solidFill>
                  <a:srgbClr val="C00000"/>
                </a:solidFill>
                <a:latin typeface="+mn-lt"/>
              </a:rPr>
              <a:t> </a:t>
            </a:r>
            <a:br>
              <a:rPr lang="ru-RU" altLang="ru-RU" sz="3600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3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(по методике В.А. </a:t>
            </a:r>
            <a:r>
              <a:rPr lang="ru-RU" altLang="ru-RU" sz="36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Ясвина</a:t>
            </a:r>
            <a:r>
              <a:rPr lang="ru-RU" altLang="ru-RU" sz="3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36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+mn-lt"/>
              </a:rPr>
            </a:br>
            <a:r>
              <a:rPr lang="ru-RU" sz="3600" b="1" dirty="0">
                <a:solidFill>
                  <a:srgbClr val="C00000"/>
                </a:solidFill>
                <a:latin typeface="+mn-lt"/>
              </a:rPr>
              <a:t> 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619" name="Объект 46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66" y="1368732"/>
            <a:ext cx="6082045" cy="4777880"/>
          </a:xfrm>
        </p:spPr>
      </p:pic>
    </p:spTree>
    <p:extLst>
      <p:ext uri="{BB962C8B-B14F-4D97-AF65-F5344CB8AC3E}">
        <p14:creationId xmlns:p14="http://schemas.microsoft.com/office/powerpoint/2010/main" val="174027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6"/>
          <a:stretch/>
        </p:blipFill>
        <p:spPr bwMode="auto">
          <a:xfrm>
            <a:off x="1219201" y="1563327"/>
            <a:ext cx="6631708" cy="5086855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 среды</a:t>
            </a:r>
            <a:br>
              <a:rPr kumimoji="0" lang="ru-RU" altLang="ru-RU" sz="28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начальной школы – </a:t>
            </a:r>
            <a:r>
              <a:rPr kumimoji="0" lang="ru-RU" altLang="ru-RU" sz="28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детского сада № 115</a:t>
            </a:r>
            <a:r>
              <a:rPr kumimoji="0" lang="ru-RU" altLang="ru-RU" sz="28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 </a:t>
            </a:r>
            <a:r>
              <a:rPr lang="ru-RU" altLang="ru-RU" sz="28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(по методике В.А. Ясвина)</a:t>
            </a:r>
            <a:endParaRPr kumimoji="0" lang="ru-RU" altLang="ru-RU" sz="2800" b="1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990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9"/>
          <a:stretch/>
        </p:blipFill>
        <p:spPr bwMode="auto">
          <a:xfrm>
            <a:off x="5619135" y="3701905"/>
            <a:ext cx="3288890" cy="29719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5975" y="57296"/>
            <a:ext cx="86720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Анализ образовательной среды</a:t>
            </a:r>
            <a:r>
              <a:rPr lang="ru-RU" altLang="ru-RU" sz="2800" b="1" dirty="0">
                <a:solidFill>
                  <a:srgbClr val="C00000"/>
                </a:solidFill>
                <a:latin typeface="+mn-lt"/>
              </a:rPr>
              <a:t> </a:t>
            </a:r>
            <a:br>
              <a:rPr lang="ru-RU" alt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(по методике В.А. </a:t>
            </a:r>
            <a:r>
              <a:rPr lang="ru-RU" altLang="ru-RU" sz="28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Ясвина</a:t>
            </a:r>
            <a:r>
              <a:rPr lang="ru-RU" altLang="ru-RU" sz="28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endParaRPr kumimoji="0" lang="ru-RU" altLang="ru-RU" sz="2800" b="1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23C999C0-3757-45E7-8694-3536172C8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5" y="1226848"/>
            <a:ext cx="8672052" cy="4950115"/>
          </a:xfrm>
        </p:spPr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000" b="1" dirty="0"/>
              <a:t>Безмятежная среда </a:t>
            </a:r>
            <a:r>
              <a:rPr lang="ru-RU" sz="2000" dirty="0"/>
              <a:t>– способствует свободному развитию, но и обусловливает формирование пассивности ребенка; </a:t>
            </a:r>
          </a:p>
          <a:p>
            <a:r>
              <a:rPr lang="ru-RU" sz="2000" b="1" dirty="0"/>
              <a:t>Догматическая среда </a:t>
            </a:r>
            <a:r>
              <a:rPr lang="ru-RU" sz="2000" dirty="0"/>
              <a:t>– способствует  развитию пассивности и зависимости ребенка;</a:t>
            </a:r>
          </a:p>
          <a:p>
            <a:r>
              <a:rPr lang="ru-RU" sz="2000" dirty="0"/>
              <a:t> </a:t>
            </a:r>
            <a:r>
              <a:rPr lang="ru-RU" sz="2000" b="1" dirty="0"/>
              <a:t>Карьерная среда </a:t>
            </a:r>
            <a:r>
              <a:rPr lang="ru-RU" sz="2000" dirty="0"/>
              <a:t>– способствует развитию активности, но и зависимости ребенка; </a:t>
            </a:r>
          </a:p>
          <a:p>
            <a:r>
              <a:rPr lang="ru-RU" sz="2000" dirty="0"/>
              <a:t> </a:t>
            </a:r>
            <a:r>
              <a:rPr lang="ru-RU" sz="2000" b="1" dirty="0"/>
              <a:t>Творческая среда </a:t>
            </a:r>
            <a:r>
              <a:rPr lang="ru-RU" sz="2000" dirty="0"/>
              <a:t>- способствует свободному развитию активного ребенка.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909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962" y="1460090"/>
            <a:ext cx="8388256" cy="5058697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обеспечение условий для усиления доли творческого типа образовательной среды за счет снижения доли среды карьерного типа.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обеспечение условий для повышения показателей таких приоритетных параметров как активность, эмоциональность, широта и интенсивность.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обеспечение условий для планомерного повышения показателей всех параметров образовательной среды.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36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тратегия развития </a:t>
            </a:r>
            <a:br>
              <a:rPr kumimoji="0" lang="ru-RU" altLang="ru-RU" sz="36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6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начальной школы – детского сада № 115</a:t>
            </a:r>
            <a:endParaRPr kumimoji="0" lang="ru-RU" altLang="ru-RU" b="1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167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3C7278-0F28-42CD-86C6-84C8D689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Диагностическая игра</a:t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>«Путешествие по морю любимых занятий»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BD6D95C-70C2-4EC6-831E-5E85B551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79" y="1690688"/>
            <a:ext cx="8412112" cy="4916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Цель: выявление интересов и потребностей обучающихся начальной школы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FB1E381-BA5B-426F-841D-5E4DEAF46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169068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0350AF7-45A5-4C63-97CA-89D395793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651631"/>
              </p:ext>
            </p:extLst>
          </p:nvPr>
        </p:nvGraphicFramePr>
        <p:xfrm>
          <a:off x="1681315" y="2684205"/>
          <a:ext cx="5929159" cy="3923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hart" r:id="rId3" imgW="6078239" imgH="4249280" progId="Excel.Chart.8">
                  <p:embed/>
                </p:oleObj>
              </mc:Choice>
              <mc:Fallback>
                <p:oleObj name="Chart" r:id="rId3" imgW="6078239" imgH="4249280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315" y="2684205"/>
                        <a:ext cx="5929159" cy="39230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020106D1-01B7-4D51-825F-201D63C8F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63960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25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B69CA-68EB-42B2-87A5-7E0A7498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76" y="265966"/>
            <a:ext cx="8491384" cy="8309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Методика «Цветик – семицветик»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1F53655-6B00-4B47-9895-F8266A0F3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796AAD6F-E59B-4226-B894-DB732E626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897492"/>
              </p:ext>
            </p:extLst>
          </p:nvPr>
        </p:nvGraphicFramePr>
        <p:xfrm>
          <a:off x="1769807" y="3052421"/>
          <a:ext cx="5809021" cy="353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hart" r:id="rId3" imgW="5541744" imgH="3145809" progId="Excel.Chart.8">
                  <p:embed/>
                </p:oleObj>
              </mc:Choice>
              <mc:Fallback>
                <p:oleObj name="Chart" r:id="rId3" imgW="5541744" imgH="3145809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81"/>
                      <a:stretch>
                        <a:fillRect/>
                      </a:stretch>
                    </p:blipFill>
                    <p:spPr bwMode="auto">
                      <a:xfrm>
                        <a:off x="1769807" y="3052421"/>
                        <a:ext cx="5809021" cy="3539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FC08DDBB-ADB1-4BB8-8EB0-576E0DEE8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896D625-7B20-43FF-82E9-1347CEB15CA5}"/>
              </a:ext>
            </a:extLst>
          </p:cNvPr>
          <p:cNvSpPr/>
          <p:nvPr/>
        </p:nvSpPr>
        <p:spPr>
          <a:xfrm>
            <a:off x="320776" y="1362922"/>
            <a:ext cx="8496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Цель: выявление</a:t>
            </a:r>
            <a:r>
              <a:rPr lang="ru-RU" sz="2400" b="1" dirty="0"/>
              <a:t> содержания и широты сферы основных осознаваемых ребенком собственных потребностей и желаний.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242453" y="988141"/>
            <a:ext cx="8659091" cy="166656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Начальная школа - детский сад №115 включает в себя три подразделения: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- дошкольное образование;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- начальное общее образование;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- дополнительное образование.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240774" y="2713703"/>
            <a:ext cx="8662449" cy="1899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  Контингент обучающихся - дети с 2-х до 11 лет: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6 групп дошкольного отделения – 150 воспитанников;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4 класса начальной  школы – 104 обучающихся;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школа полного дня.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1645062"/>
              </p:ext>
            </p:extLst>
          </p:nvPr>
        </p:nvGraphicFramePr>
        <p:xfrm>
          <a:off x="3566376" y="3427007"/>
          <a:ext cx="5272594" cy="329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2812" y="4213527"/>
            <a:ext cx="1091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школа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5806" y="5210398"/>
            <a:ext cx="897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школа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2657" y="4459565"/>
            <a:ext cx="151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детский сад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7121" y="5610508"/>
            <a:ext cx="151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детский сад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"/>
            <a:ext cx="9144000" cy="80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</a:rPr>
              <a:t>Информационная справка об учреждении</a:t>
            </a:r>
          </a:p>
        </p:txBody>
      </p:sp>
    </p:spTree>
    <p:extLst>
      <p:ext uri="{BB962C8B-B14F-4D97-AF65-F5344CB8AC3E}">
        <p14:creationId xmlns:p14="http://schemas.microsoft.com/office/powerpoint/2010/main" val="1992772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ФОТО С ПЕДСОВЕТА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82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ФОТО РППС В ГРУППАХ МАЛЬЧИКОВ И ДЕВОЧЕК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91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765649"/>
              </p:ext>
            </p:extLst>
          </p:nvPr>
        </p:nvGraphicFramePr>
        <p:xfrm>
          <a:off x="647691" y="535711"/>
          <a:ext cx="7857979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Презентация" r:id="rId4" imgW="4570530" imgH="3427618" progId="PowerPoint.Show.12">
                  <p:embed/>
                </p:oleObj>
              </mc:Choice>
              <mc:Fallback>
                <p:oleObj name="Презентация" r:id="rId4" imgW="4570530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691" y="535711"/>
                        <a:ext cx="7857979" cy="589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239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3F6F3ADE-B9FF-408E-91E9-6843E735C5C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5114556"/>
              </p:ext>
            </p:extLst>
          </p:nvPr>
        </p:nvGraphicFramePr>
        <p:xfrm>
          <a:off x="162232" y="324466"/>
          <a:ext cx="8849034" cy="6292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008">
                  <a:extLst>
                    <a:ext uri="{9D8B030D-6E8A-4147-A177-3AD203B41FA5}">
                      <a16:colId xmlns="" xmlns:a16="http://schemas.microsoft.com/office/drawing/2014/main" val="1431963746"/>
                    </a:ext>
                  </a:extLst>
                </a:gridCol>
                <a:gridCol w="4236026">
                  <a:extLst>
                    <a:ext uri="{9D8B030D-6E8A-4147-A177-3AD203B41FA5}">
                      <a16:colId xmlns="" xmlns:a16="http://schemas.microsoft.com/office/drawing/2014/main" val="319326610"/>
                    </a:ext>
                  </a:extLst>
                </a:gridCol>
              </a:tblGrid>
              <a:tr h="3720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Модель выпускника Д/С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Модель выпускника НШ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0196324"/>
                  </a:ext>
                </a:extLst>
              </a:tr>
              <a:tr h="5895986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проявляет </a:t>
                      </a: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инициативу и самостоятельность;</a:t>
                      </a:r>
                    </a:p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положительно относится к миру, малой родине, другим людям и самому себе;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 взаимодействует со сверстниками и взрослыми, учитывая интересы и чувства других;</a:t>
                      </a:r>
                    </a:p>
                    <a:p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адекватно проявляет свои чувства, в том числе чувство веры в себя;</a:t>
                      </a:r>
                    </a:p>
                    <a:p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1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достаточно хорошо владеет устной речью;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обладает предпосылками грамотности;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имеет развитую крупную и мелкую моторику;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способен </a:t>
                      </a:r>
                      <a:r>
                        <a:rPr lang="ru-RU" sz="1600" b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волевым </a:t>
                      </a:r>
                      <a:r>
                        <a:rPr lang="ru-RU" sz="16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усилиям;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соблюдает правила безопасного поведения;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проявляет любознательность, склонен наблюдать, экспериментировать.</a:t>
                      </a:r>
                    </a:p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обладает развитым воображением.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любящий свой край, свой народ и свою Родину;</a:t>
                      </a:r>
                    </a:p>
                    <a:p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уважающий и принимающий ценности семьи и общества и следующий им;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уважающий мнение другого и умеющий обосновывать свою позицию;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любознательный, активно и заинтересованно познающий мир;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владеющий основами умения учиться;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способный к организации собственной учебной деятельности;</a:t>
                      </a:r>
                    </a:p>
                    <a:p>
                      <a:r>
                        <a:rPr lang="ru-RU" sz="1600" b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готовый самостоятельно действовать и отвечать за свои поступки перед семьей и обществом;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доброжелательный, умеющий слушать и слышать собеседника</a:t>
                      </a:r>
                      <a:r>
                        <a:rPr lang="ru-RU" sz="1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уважающий правила здорового и безопасного для себя и окружающих образа жизни.</a:t>
                      </a:r>
                      <a:endParaRPr lang="ru-RU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026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393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93" y="4123857"/>
            <a:ext cx="3420029" cy="26272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86" y="-1"/>
            <a:ext cx="8690828" cy="29939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</a:rPr>
              <a:t>Наш девиз: </a:t>
            </a:r>
            <a:br>
              <a:rPr lang="ru-RU" sz="3600" b="1" dirty="0">
                <a:solidFill>
                  <a:srgbClr val="C0000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«Начальная школа – детский сад № 115 славится прошлым, живет настоящим и устремлена в будущее»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6" y="2504399"/>
            <a:ext cx="3322282" cy="23456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91" y="2440243"/>
            <a:ext cx="3420029" cy="24740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24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545" y="0"/>
            <a:ext cx="7868805" cy="107141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Актуальность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26" y="811160"/>
            <a:ext cx="8745793" cy="604683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Использование отдельно взятых современных технологий, методов и форм воспитания и обучения не может коренным образом изменить образовательный процесс к лучшему.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педагогическом коллективе сложились добрые традиции, накоплен положительный опыт работы по воспитанию и обучению детей, позволяющих создать уникальную для нашего учреждения воспитательную систему. 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Идея проектирования воспитательной системы плодотворна, т.к. позволяет результативно решить многие проблемы в области образования.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Достаточно высокий уровень профессиональной компетентности педагогов, мотивированность педагогического коллектива на повышение качества образования, наличие хорошей материально-технической базы позволяют учреждению успешно развиваться в инновационном режиме.</a:t>
            </a:r>
          </a:p>
        </p:txBody>
      </p:sp>
    </p:spTree>
    <p:extLst>
      <p:ext uri="{BB962C8B-B14F-4D97-AF65-F5344CB8AC3E}">
        <p14:creationId xmlns:p14="http://schemas.microsoft.com/office/powerpoint/2010/main" val="195290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40" y="206476"/>
            <a:ext cx="8607286" cy="95864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+mn-lt"/>
              </a:rPr>
              <a:t>Сущность воспитательной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974" y="1061884"/>
            <a:ext cx="8672052" cy="54438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     Воспитательная система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– «целостный социальный организм, функционирующий при условии взаимодействия основных компонентов воспитания (субъектов, цели, содержания и способов деятельности, отношений) и обладающий такими интегративными характеристиками,  как образ жизни коллектива, его психологический климат».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Л.И. Новикова, основатель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Центра теории воспитания, профессор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     Система воспитательной работы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dirty="0"/>
              <a:t>система взаимосвязанных мероприятий (дел, акций), адекватных поставленной цели.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8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219" y="955963"/>
            <a:ext cx="8583562" cy="36483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>Инновационный проект </a:t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>«Проектирование воспитательной системы</a:t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>начальной школы – детского сада № 115»</a:t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>(2018 – 2021 </a:t>
            </a:r>
            <a:r>
              <a:rPr lang="ru-RU" sz="3200" b="1" dirty="0" err="1">
                <a:solidFill>
                  <a:srgbClr val="C00000"/>
                </a:solidFill>
                <a:latin typeface="+mn-lt"/>
              </a:rPr>
              <a:t>г.г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19" y="2518148"/>
            <a:ext cx="8583562" cy="391214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Цель проекта: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создание единого воспитательно-развивающего пространства в образовательном учреждении, которое стало бы средой для развития личности обучающихся, через разработку воспитательной системы начальной школы - детского сада № 115 и последующей ее реализации в практике деятельности учреждения.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3" y="-241386"/>
            <a:ext cx="877419" cy="13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4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213" y="280220"/>
            <a:ext cx="8465574" cy="94389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Ведущая идея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13" y="1356852"/>
            <a:ext cx="8465574" cy="52209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успешность воспитательной системы начальной школы - детского сада как среды для развития личности и социализации обучающихся определяется, прежде всего, реализацией принципа интеграции воспитательных воздействий на уровнях  трех подсистем (начальной школы, детского сада,  дополнительного образования), учебной и внеучебной деятельности, взаимодействия всех субъектов педагогического процесса на  институциональном уровне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71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D23FA5-B595-4B5E-90E1-42A72313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65472"/>
            <a:ext cx="8524568" cy="13715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Стратегический план </a:t>
            </a:r>
            <a:b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по реализации проекта</a:t>
            </a:r>
            <a:endParaRPr lang="ru-RU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A2B2AD-9F5A-457F-8BC7-797EDB18E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" y="1533832"/>
            <a:ext cx="8583562" cy="505869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1 этап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Аналитико-проектировочный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(2018 – 2019 уч. г.)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2 этап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 Реализационный этап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(2019 – 2020 уч. г.)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3 этап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 Аналитико-рефлексивный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(2020 – 2021 уч. г.)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80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A2E36-1814-47A6-8FE5-9039CE08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33" y="365126"/>
            <a:ext cx="8512666" cy="8143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Аналитико – проектировочный этап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AFF05573-E7DA-4285-B38D-F80D5DC13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7334" y="1327355"/>
            <a:ext cx="3468254" cy="5383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Цель: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разработка модели воспитательной системы начальной школы – детского сада № 115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DB181DEB-82A0-4DDC-B59D-C71196FBF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24865" y="1327355"/>
            <a:ext cx="5295135" cy="53831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Результаты:</a:t>
            </a:r>
          </a:p>
          <a:p>
            <a:pPr>
              <a:buFontTx/>
              <a:buChar char="-"/>
            </a:pP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воспитательная среда в дошкольных группах и классах с учетом интересов и потребностей мальчиков и девочек;</a:t>
            </a:r>
          </a:p>
          <a:p>
            <a:pPr>
              <a:buFontTx/>
              <a:buChar char="-"/>
            </a:pP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высокий уровень профессиональной компетентности педагогов по проблеме проектирования воспитательной системы ОУ;</a:t>
            </a:r>
            <a:endParaRPr lang="ru-RU" sz="31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выявление проблем на основе анализа развития социальных процессов и гендерных отношений мальчиков и девочек в классных коллективах и группах детского сада через ПМК «</a:t>
            </a:r>
            <a:r>
              <a:rPr lang="ru-RU" sz="3100" b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Социомониторинг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»</a:t>
            </a:r>
            <a:endParaRPr lang="ru-RU" sz="31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sz="31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b="1" dirty="0"/>
          </a:p>
          <a:p>
            <a:pPr algn="just">
              <a:buFontTx/>
              <a:buChar char="-"/>
            </a:pPr>
            <a:endParaRPr lang="ru-RU" sz="2400" b="1" dirty="0"/>
          </a:p>
          <a:p>
            <a:pPr marL="0" indent="0" algn="just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7601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A2E36-1814-47A6-8FE5-9039CE08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33" y="365126"/>
            <a:ext cx="8512666" cy="8143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Реализационный этап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AFF05573-E7DA-4285-B38D-F80D5DC13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981" y="1327355"/>
            <a:ext cx="3023419" cy="5165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проектирование и разработка воспитательной системы начальной школы – детского сада № 115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DB181DEB-82A0-4DDC-B59D-C71196FBF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0400" y="1327355"/>
            <a:ext cx="5636268" cy="527992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400" b="1" dirty="0">
                <a:solidFill>
                  <a:schemeClr val="tx2">
                    <a:lumMod val="50000"/>
                  </a:schemeClr>
                </a:solidFill>
              </a:rPr>
              <a:t>Результаты:</a:t>
            </a:r>
          </a:p>
          <a:p>
            <a:pPr marL="0" indent="0">
              <a:buNone/>
            </a:pPr>
            <a:r>
              <a:rPr lang="ru-RU" sz="7400" b="1" dirty="0">
                <a:solidFill>
                  <a:schemeClr val="tx2">
                    <a:lumMod val="50000"/>
                  </a:schemeClr>
                </a:solidFill>
              </a:rPr>
              <a:t>- обогащенная развивающая среда начальной школы-детского сада для организации образовательного процесса ;</a:t>
            </a:r>
          </a:p>
          <a:p>
            <a:pPr marL="0" indent="0">
              <a:buNone/>
            </a:pPr>
            <a:r>
              <a:rPr lang="ru-RU" sz="7400" b="1" dirty="0">
                <a:solidFill>
                  <a:schemeClr val="tx2">
                    <a:lumMod val="50000"/>
                  </a:schemeClr>
                </a:solidFill>
              </a:rPr>
              <a:t>- расширенный спектр дополнительного образования;</a:t>
            </a:r>
          </a:p>
          <a:p>
            <a:pPr marL="0" indent="0">
              <a:buNone/>
            </a:pPr>
            <a:r>
              <a:rPr lang="ru-RU" sz="7400" b="1" dirty="0">
                <a:solidFill>
                  <a:schemeClr val="tx2">
                    <a:lumMod val="50000"/>
                  </a:schemeClr>
                </a:solidFill>
              </a:rPr>
              <a:t>- методические объединения педагогов по воспитанию девочек и мальчиков;</a:t>
            </a:r>
          </a:p>
          <a:p>
            <a:pPr marL="0" indent="0">
              <a:buNone/>
            </a:pPr>
            <a:r>
              <a:rPr lang="ru-RU" sz="7400" b="1" dirty="0">
                <a:solidFill>
                  <a:schemeClr val="tx2">
                    <a:lumMod val="50000"/>
                  </a:schemeClr>
                </a:solidFill>
              </a:rPr>
              <a:t>- высокий уровень квалификации педагогов дошкольного и школьного отделений, педагогов дополнительного образования;</a:t>
            </a:r>
          </a:p>
          <a:p>
            <a:pPr marL="0" indent="0">
              <a:buNone/>
            </a:pPr>
            <a:r>
              <a:rPr lang="ru-RU" sz="7400" b="1" dirty="0">
                <a:solidFill>
                  <a:schemeClr val="tx2">
                    <a:lumMod val="50000"/>
                  </a:schemeClr>
                </a:solidFill>
              </a:rPr>
              <a:t>- новые формы работы с родителями.</a:t>
            </a:r>
          </a:p>
          <a:p>
            <a:pPr marL="0" indent="0">
              <a:buNone/>
            </a:pPr>
            <a:r>
              <a:rPr lang="ru-RU" sz="7400" b="1" dirty="0"/>
              <a:t> </a:t>
            </a:r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270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1191</Words>
  <Application>Microsoft Office PowerPoint</Application>
  <PresentationFormat>Экран (4:3)</PresentationFormat>
  <Paragraphs>151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Chart</vt:lpstr>
      <vt:lpstr>Презентация</vt:lpstr>
      <vt:lpstr>Презентация PowerPoint</vt:lpstr>
      <vt:lpstr>   Начальная школа - детский сад №115 включает в себя три подразделения:     - дошкольное образование;    - начальное общее образование;    - дополнительное образование.</vt:lpstr>
      <vt:lpstr>Актуальность проекта </vt:lpstr>
      <vt:lpstr>Сущность воспитательной системы</vt:lpstr>
      <vt:lpstr> Инновационный проект  «Проектирование воспитательной системы начальной школы – детского сада № 115» (2018 – 2021 г.г.)</vt:lpstr>
      <vt:lpstr>Ведущая идея проекта</vt:lpstr>
      <vt:lpstr>Стратегический план  по реализации проекта</vt:lpstr>
      <vt:lpstr>Аналитико – проектировочный этап</vt:lpstr>
      <vt:lpstr>Реализационный этап </vt:lpstr>
      <vt:lpstr>Аналитико - рефлексивный этап </vt:lpstr>
      <vt:lpstr>Цель и задачи  аналитико-проектировочного этапа</vt:lpstr>
      <vt:lpstr> Цель и задачи  аналитико-проектировочного этапа </vt:lpstr>
      <vt:lpstr>Использованные методы анализа состояния  воспитательной системы ОУ</vt:lpstr>
      <vt:lpstr> Анализ образовательной среды   (по методике В.А. Ясвина)  </vt:lpstr>
      <vt:lpstr>Количественные показатели среды начальной школы – детского сада № 115   (по методике В.А. Ясвина)</vt:lpstr>
      <vt:lpstr>Анализ образовательной среды   (по методике В.А. Ясвина) </vt:lpstr>
      <vt:lpstr>Стратегия развития  начальной школы – детского сада № 115</vt:lpstr>
      <vt:lpstr>Диагностическая игра «Путешествие по морю любимых занятий» </vt:lpstr>
      <vt:lpstr>Методика «Цветик – семицветик»</vt:lpstr>
      <vt:lpstr>ФОТО С ПЕДСОВЕТА</vt:lpstr>
      <vt:lpstr>ФОТО РППС В ГРУППАХ МАЛЬЧИКОВ И ДЕВОЧЕК</vt:lpstr>
      <vt:lpstr>Презентация PowerPoint</vt:lpstr>
      <vt:lpstr>Презентация PowerPoint</vt:lpstr>
      <vt:lpstr>Наш девиз:  «Начальная школа – детский сад № 115 славится прошлым, живет настоящим и устремлена в будущее»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проект</dc:title>
  <dc:creator>Пользователь Windows</dc:creator>
  <cp:lastModifiedBy>User</cp:lastModifiedBy>
  <cp:revision>195</cp:revision>
  <dcterms:created xsi:type="dcterms:W3CDTF">2019-03-11T09:18:52Z</dcterms:created>
  <dcterms:modified xsi:type="dcterms:W3CDTF">2019-05-17T06:10:00Z</dcterms:modified>
</cp:coreProperties>
</file>