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8" r:id="rId2"/>
    <p:sldMasterId id="2147483762" r:id="rId3"/>
    <p:sldMasterId id="2147483798" r:id="rId4"/>
  </p:sldMasterIdLst>
  <p:notesMasterIdLst>
    <p:notesMasterId r:id="rId61"/>
  </p:notesMasterIdLst>
  <p:sldIdLst>
    <p:sldId id="417" r:id="rId5"/>
    <p:sldId id="260" r:id="rId6"/>
    <p:sldId id="429" r:id="rId7"/>
    <p:sldId id="432" r:id="rId8"/>
    <p:sldId id="433" r:id="rId9"/>
    <p:sldId id="434" r:id="rId10"/>
    <p:sldId id="435" r:id="rId11"/>
    <p:sldId id="436" r:id="rId12"/>
    <p:sldId id="437" r:id="rId13"/>
    <p:sldId id="338" r:id="rId14"/>
    <p:sldId id="393" r:id="rId15"/>
    <p:sldId id="394" r:id="rId16"/>
    <p:sldId id="395" r:id="rId17"/>
    <p:sldId id="348" r:id="rId18"/>
    <p:sldId id="397" r:id="rId19"/>
    <p:sldId id="398" r:id="rId20"/>
    <p:sldId id="399" r:id="rId21"/>
    <p:sldId id="353" r:id="rId22"/>
    <p:sldId id="276" r:id="rId23"/>
    <p:sldId id="285" r:id="rId24"/>
    <p:sldId id="286" r:id="rId25"/>
    <p:sldId id="401" r:id="rId26"/>
    <p:sldId id="440" r:id="rId27"/>
    <p:sldId id="402" r:id="rId28"/>
    <p:sldId id="287" r:id="rId29"/>
    <p:sldId id="447" r:id="rId30"/>
    <p:sldId id="404" r:id="rId31"/>
    <p:sldId id="288" r:id="rId32"/>
    <p:sldId id="289" r:id="rId33"/>
    <p:sldId id="438" r:id="rId34"/>
    <p:sldId id="405" r:id="rId35"/>
    <p:sldId id="418" r:id="rId36"/>
    <p:sldId id="441" r:id="rId37"/>
    <p:sldId id="290" r:id="rId38"/>
    <p:sldId id="291" r:id="rId39"/>
    <p:sldId id="292" r:id="rId40"/>
    <p:sldId id="446" r:id="rId41"/>
    <p:sldId id="293" r:id="rId42"/>
    <p:sldId id="444" r:id="rId43"/>
    <p:sldId id="294" r:id="rId44"/>
    <p:sldId id="295" r:id="rId45"/>
    <p:sldId id="445" r:id="rId46"/>
    <p:sldId id="408" r:id="rId47"/>
    <p:sldId id="409" r:id="rId48"/>
    <p:sldId id="356" r:id="rId49"/>
    <p:sldId id="410" r:id="rId50"/>
    <p:sldId id="385" r:id="rId51"/>
    <p:sldId id="383" r:id="rId52"/>
    <p:sldId id="414" r:id="rId53"/>
    <p:sldId id="381" r:id="rId54"/>
    <p:sldId id="411" r:id="rId55"/>
    <p:sldId id="419" r:id="rId56"/>
    <p:sldId id="416" r:id="rId57"/>
    <p:sldId id="439" r:id="rId58"/>
    <p:sldId id="412" r:id="rId59"/>
    <p:sldId id="329" r:id="rId60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360"/>
    <a:srgbClr val="CC3300"/>
    <a:srgbClr val="FF0066"/>
    <a:srgbClr val="FFCC00"/>
    <a:srgbClr val="FFD75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3" autoAdjust="0"/>
    <p:restoredTop sz="84000" autoAdjust="0"/>
  </p:normalViewPr>
  <p:slideViewPr>
    <p:cSldViewPr>
      <p:cViewPr varScale="1">
        <p:scale>
          <a:sx n="97" d="100"/>
          <a:sy n="97" d="100"/>
        </p:scale>
        <p:origin x="17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5064-DA28-4378-AFB0-0468F394986B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CD158B-D421-4086-9069-FF00EAE31C5F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26D15806-550A-40C8-9408-4300B6D7C3EA}" type="parTrans" cxnId="{E29680B4-CF11-4D70-9000-454C3F925F7A}">
      <dgm:prSet/>
      <dgm:spPr/>
      <dgm:t>
        <a:bodyPr/>
        <a:lstStyle/>
        <a:p>
          <a:endParaRPr lang="ru-RU"/>
        </a:p>
      </dgm:t>
    </dgm:pt>
    <dgm:pt modelId="{ABA26A56-D194-42A7-B0DA-94552E689C37}" type="sibTrans" cxnId="{E29680B4-CF11-4D70-9000-454C3F925F7A}">
      <dgm:prSet/>
      <dgm:spPr/>
      <dgm:t>
        <a:bodyPr/>
        <a:lstStyle/>
        <a:p>
          <a:endParaRPr lang="ru-RU"/>
        </a:p>
      </dgm:t>
    </dgm:pt>
    <dgm:pt modelId="{770526B2-7AD4-4BB6-9927-03708EAD9288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10FA5D89-0F5E-40EC-8EBF-BB08F8F94923}" type="parTrans" cxnId="{0C99553F-A7EE-4B55-ABF0-444F4AAA9AB2}">
      <dgm:prSet/>
      <dgm:spPr/>
      <dgm:t>
        <a:bodyPr/>
        <a:lstStyle/>
        <a:p>
          <a:endParaRPr lang="ru-RU"/>
        </a:p>
      </dgm:t>
    </dgm:pt>
    <dgm:pt modelId="{AFD1E622-F61D-4179-9ED7-CA3745B2264D}" type="sibTrans" cxnId="{0C99553F-A7EE-4B55-ABF0-444F4AAA9AB2}">
      <dgm:prSet/>
      <dgm:spPr/>
      <dgm:t>
        <a:bodyPr/>
        <a:lstStyle/>
        <a:p>
          <a:endParaRPr lang="ru-RU"/>
        </a:p>
      </dgm:t>
    </dgm:pt>
    <dgm:pt modelId="{664717E9-FB8F-4387-8CA6-073AFEB1F0A6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r>
            <a:rPr lang="ru-RU" sz="1400" b="1" kern="1200" dirty="0" smtClean="0"/>
            <a:t>(неделя, месяц)</a:t>
          </a:r>
          <a:endParaRPr lang="ru-RU" sz="1400" b="1" kern="1200" dirty="0"/>
        </a:p>
      </dgm:t>
    </dgm:pt>
    <dgm:pt modelId="{9083003E-F611-4494-AD63-D2DD4A09D197}" type="parTrans" cxnId="{8A419F64-A6AD-4EBE-8E14-FC8DFE3C3DD3}">
      <dgm:prSet/>
      <dgm:spPr/>
      <dgm:t>
        <a:bodyPr/>
        <a:lstStyle/>
        <a:p>
          <a:endParaRPr lang="ru-RU"/>
        </a:p>
      </dgm:t>
    </dgm:pt>
    <dgm:pt modelId="{216641BE-07C6-47A9-8AFC-DA258D6E0B6C}" type="sibTrans" cxnId="{8A419F64-A6AD-4EBE-8E14-FC8DFE3C3DD3}">
      <dgm:prSet/>
      <dgm:spPr/>
      <dgm:t>
        <a:bodyPr/>
        <a:lstStyle/>
        <a:p>
          <a:endParaRPr lang="ru-RU"/>
        </a:p>
      </dgm:t>
    </dgm:pt>
    <dgm:pt modelId="{60D7FF33-0F71-4AF9-B62B-A4D5D52AFF80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D77D28B2-0960-4313-8623-BC7206CA00F2}" type="parTrans" cxnId="{123AFE34-D16E-4BED-BC66-385808A5E973}">
      <dgm:prSet/>
      <dgm:spPr/>
      <dgm:t>
        <a:bodyPr/>
        <a:lstStyle/>
        <a:p>
          <a:endParaRPr lang="ru-RU"/>
        </a:p>
      </dgm:t>
    </dgm:pt>
    <dgm:pt modelId="{CBC8A323-CB42-4A8C-88B7-68C7F40634D0}" type="sibTrans" cxnId="{123AFE34-D16E-4BED-BC66-385808A5E973}">
      <dgm:prSet/>
      <dgm:spPr/>
      <dgm:t>
        <a:bodyPr/>
        <a:lstStyle/>
        <a:p>
          <a:endParaRPr lang="ru-RU"/>
        </a:p>
      </dgm:t>
    </dgm:pt>
    <dgm:pt modelId="{A4C5C083-736B-447C-88FC-4345B6294E1E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6804E174-1D67-4240-86B1-D38AB0725A05}" type="sibTrans" cxnId="{71195087-3B3B-4A5E-A7E8-C6A099721EC9}">
      <dgm:prSet/>
      <dgm:spPr/>
      <dgm:t>
        <a:bodyPr/>
        <a:lstStyle/>
        <a:p>
          <a:endParaRPr lang="ru-RU"/>
        </a:p>
      </dgm:t>
    </dgm:pt>
    <dgm:pt modelId="{66A18F09-8740-4A51-BD39-4997320B606E}" type="parTrans" cxnId="{71195087-3B3B-4A5E-A7E8-C6A099721EC9}">
      <dgm:prSet/>
      <dgm:spPr/>
      <dgm:t>
        <a:bodyPr/>
        <a:lstStyle/>
        <a:p>
          <a:endParaRPr lang="ru-RU"/>
        </a:p>
      </dgm:t>
    </dgm:pt>
    <dgm:pt modelId="{D6C4EDDD-41D2-418C-A427-8CC7142E9AF2}" type="pres">
      <dgm:prSet presAssocID="{E7D45064-DA28-4378-AFB0-0468F39498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C2A51-0FFD-4014-AA1A-4DE014EB4D7B}" type="pres">
      <dgm:prSet presAssocID="{D9CD158B-D421-4086-9069-FF00EAE31C5F}" presName="node" presStyleLbl="node1" presStyleIdx="0" presStyleCnt="5" custLinFactNeighborX="593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0EA0-E1C7-49C0-B8F3-C9AAE78E3A6B}" type="pres">
      <dgm:prSet presAssocID="{ABA26A56-D194-42A7-B0DA-94552E689C37}" presName="sibTrans" presStyleCnt="0"/>
      <dgm:spPr/>
      <dgm:t>
        <a:bodyPr/>
        <a:lstStyle/>
        <a:p>
          <a:endParaRPr lang="ru-RU"/>
        </a:p>
      </dgm:t>
    </dgm:pt>
    <dgm:pt modelId="{B80A5C9D-7C43-4C17-A1CC-997557F61094}" type="pres">
      <dgm:prSet presAssocID="{770526B2-7AD4-4BB6-9927-03708EAD9288}" presName="node" presStyleLbl="node1" presStyleIdx="1" presStyleCnt="5" custLinFactNeighborX="-17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98E9-01B2-4AE7-B020-81281047B1D7}" type="pres">
      <dgm:prSet presAssocID="{AFD1E622-F61D-4179-9ED7-CA3745B2264D}" presName="sibTrans" presStyleCnt="0"/>
      <dgm:spPr/>
      <dgm:t>
        <a:bodyPr/>
        <a:lstStyle/>
        <a:p>
          <a:endParaRPr lang="ru-RU"/>
        </a:p>
      </dgm:t>
    </dgm:pt>
    <dgm:pt modelId="{FC60DB19-30BC-4E7B-B523-3B8752217531}" type="pres">
      <dgm:prSet presAssocID="{664717E9-FB8F-4387-8CA6-073AFEB1F0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674D-CD00-4500-B382-E8BA959C2B38}" type="pres">
      <dgm:prSet presAssocID="{216641BE-07C6-47A9-8AFC-DA258D6E0B6C}" presName="sibTrans" presStyleCnt="0"/>
      <dgm:spPr/>
      <dgm:t>
        <a:bodyPr/>
        <a:lstStyle/>
        <a:p>
          <a:endParaRPr lang="ru-RU"/>
        </a:p>
      </dgm:t>
    </dgm:pt>
    <dgm:pt modelId="{0F02205E-46A8-46FD-90E3-CC2BD565B94A}" type="pres">
      <dgm:prSet presAssocID="{A4C5C083-736B-447C-88FC-4345B6294E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3E58-8AC3-473D-BC31-5DC873C30005}" type="pres">
      <dgm:prSet presAssocID="{6804E174-1D67-4240-86B1-D38AB0725A05}" presName="sibTrans" presStyleCnt="0"/>
      <dgm:spPr/>
      <dgm:t>
        <a:bodyPr/>
        <a:lstStyle/>
        <a:p>
          <a:endParaRPr lang="ru-RU"/>
        </a:p>
      </dgm:t>
    </dgm:pt>
    <dgm:pt modelId="{65CBF8F6-1B8E-4C68-BB07-5F7B07042EB0}" type="pres">
      <dgm:prSet presAssocID="{60D7FF33-0F71-4AF9-B62B-A4D5D52AFF80}" presName="node" presStyleLbl="node1" presStyleIdx="4" presStyleCnt="5" custScaleX="11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89EE6-B8B8-416D-AD93-8ACB6303BBF4}" type="presOf" srcId="{A4C5C083-736B-447C-88FC-4345B6294E1E}" destId="{0F02205E-46A8-46FD-90E3-CC2BD565B94A}" srcOrd="0" destOrd="0" presId="urn:microsoft.com/office/officeart/2005/8/layout/default#1"/>
    <dgm:cxn modelId="{E29680B4-CF11-4D70-9000-454C3F925F7A}" srcId="{E7D45064-DA28-4378-AFB0-0468F394986B}" destId="{D9CD158B-D421-4086-9069-FF00EAE31C5F}" srcOrd="0" destOrd="0" parTransId="{26D15806-550A-40C8-9408-4300B6D7C3EA}" sibTransId="{ABA26A56-D194-42A7-B0DA-94552E689C37}"/>
    <dgm:cxn modelId="{6377EF71-7342-4F78-8B95-34A586A7BBEC}" type="presOf" srcId="{770526B2-7AD4-4BB6-9927-03708EAD9288}" destId="{B80A5C9D-7C43-4C17-A1CC-997557F61094}" srcOrd="0" destOrd="0" presId="urn:microsoft.com/office/officeart/2005/8/layout/default#1"/>
    <dgm:cxn modelId="{8A419F64-A6AD-4EBE-8E14-FC8DFE3C3DD3}" srcId="{E7D45064-DA28-4378-AFB0-0468F394986B}" destId="{664717E9-FB8F-4387-8CA6-073AFEB1F0A6}" srcOrd="2" destOrd="0" parTransId="{9083003E-F611-4494-AD63-D2DD4A09D197}" sibTransId="{216641BE-07C6-47A9-8AFC-DA258D6E0B6C}"/>
    <dgm:cxn modelId="{FE04F2C1-9F0C-4355-B7F0-E46569C2B369}" type="presOf" srcId="{664717E9-FB8F-4387-8CA6-073AFEB1F0A6}" destId="{FC60DB19-30BC-4E7B-B523-3B8752217531}" srcOrd="0" destOrd="0" presId="urn:microsoft.com/office/officeart/2005/8/layout/default#1"/>
    <dgm:cxn modelId="{3B073A91-A0F4-489E-AB8A-557005C3A0FB}" type="presOf" srcId="{60D7FF33-0F71-4AF9-B62B-A4D5D52AFF80}" destId="{65CBF8F6-1B8E-4C68-BB07-5F7B07042EB0}" srcOrd="0" destOrd="0" presId="urn:microsoft.com/office/officeart/2005/8/layout/default#1"/>
    <dgm:cxn modelId="{123AFE34-D16E-4BED-BC66-385808A5E973}" srcId="{E7D45064-DA28-4378-AFB0-0468F394986B}" destId="{60D7FF33-0F71-4AF9-B62B-A4D5D52AFF80}" srcOrd="4" destOrd="0" parTransId="{D77D28B2-0960-4313-8623-BC7206CA00F2}" sibTransId="{CBC8A323-CB42-4A8C-88B7-68C7F40634D0}"/>
    <dgm:cxn modelId="{92F67100-D827-479D-B3B1-1E94CA44EE97}" type="presOf" srcId="{D9CD158B-D421-4086-9069-FF00EAE31C5F}" destId="{E65C2A51-0FFD-4014-AA1A-4DE014EB4D7B}" srcOrd="0" destOrd="0" presId="urn:microsoft.com/office/officeart/2005/8/layout/default#1"/>
    <dgm:cxn modelId="{0C99553F-A7EE-4B55-ABF0-444F4AAA9AB2}" srcId="{E7D45064-DA28-4378-AFB0-0468F394986B}" destId="{770526B2-7AD4-4BB6-9927-03708EAD9288}" srcOrd="1" destOrd="0" parTransId="{10FA5D89-0F5E-40EC-8EBF-BB08F8F94923}" sibTransId="{AFD1E622-F61D-4179-9ED7-CA3745B2264D}"/>
    <dgm:cxn modelId="{EF419604-9909-46A8-9671-2398F4AC99C5}" type="presOf" srcId="{E7D45064-DA28-4378-AFB0-0468F394986B}" destId="{D6C4EDDD-41D2-418C-A427-8CC7142E9AF2}" srcOrd="0" destOrd="0" presId="urn:microsoft.com/office/officeart/2005/8/layout/default#1"/>
    <dgm:cxn modelId="{71195087-3B3B-4A5E-A7E8-C6A099721EC9}" srcId="{E7D45064-DA28-4378-AFB0-0468F394986B}" destId="{A4C5C083-736B-447C-88FC-4345B6294E1E}" srcOrd="3" destOrd="0" parTransId="{66A18F09-8740-4A51-BD39-4997320B606E}" sibTransId="{6804E174-1D67-4240-86B1-D38AB0725A05}"/>
    <dgm:cxn modelId="{2A59A483-0A8C-4C38-AF87-0AE6EE93961B}" type="presParOf" srcId="{D6C4EDDD-41D2-418C-A427-8CC7142E9AF2}" destId="{E65C2A51-0FFD-4014-AA1A-4DE014EB4D7B}" srcOrd="0" destOrd="0" presId="urn:microsoft.com/office/officeart/2005/8/layout/default#1"/>
    <dgm:cxn modelId="{1E3EB4C0-8018-4E8B-840A-66304603258F}" type="presParOf" srcId="{D6C4EDDD-41D2-418C-A427-8CC7142E9AF2}" destId="{76560EA0-E1C7-49C0-B8F3-C9AAE78E3A6B}" srcOrd="1" destOrd="0" presId="urn:microsoft.com/office/officeart/2005/8/layout/default#1"/>
    <dgm:cxn modelId="{E739DBFD-59A2-4F03-8F70-841E4A36D3B1}" type="presParOf" srcId="{D6C4EDDD-41D2-418C-A427-8CC7142E9AF2}" destId="{B80A5C9D-7C43-4C17-A1CC-997557F61094}" srcOrd="2" destOrd="0" presId="urn:microsoft.com/office/officeart/2005/8/layout/default#1"/>
    <dgm:cxn modelId="{EE51B64D-3FF9-46C0-A29F-DD7797A86EB2}" type="presParOf" srcId="{D6C4EDDD-41D2-418C-A427-8CC7142E9AF2}" destId="{F2B598E9-01B2-4AE7-B020-81281047B1D7}" srcOrd="3" destOrd="0" presId="urn:microsoft.com/office/officeart/2005/8/layout/default#1"/>
    <dgm:cxn modelId="{FD3F3BA3-C4E4-4853-9696-1683D8D2FB28}" type="presParOf" srcId="{D6C4EDDD-41D2-418C-A427-8CC7142E9AF2}" destId="{FC60DB19-30BC-4E7B-B523-3B8752217531}" srcOrd="4" destOrd="0" presId="urn:microsoft.com/office/officeart/2005/8/layout/default#1"/>
    <dgm:cxn modelId="{632971B1-E431-4EC2-9FC2-6EA60D9414B3}" type="presParOf" srcId="{D6C4EDDD-41D2-418C-A427-8CC7142E9AF2}" destId="{A310674D-CD00-4500-B382-E8BA959C2B38}" srcOrd="5" destOrd="0" presId="urn:microsoft.com/office/officeart/2005/8/layout/default#1"/>
    <dgm:cxn modelId="{88114606-65CE-4374-B82D-E28461AC5AD7}" type="presParOf" srcId="{D6C4EDDD-41D2-418C-A427-8CC7142E9AF2}" destId="{0F02205E-46A8-46FD-90E3-CC2BD565B94A}" srcOrd="6" destOrd="0" presId="urn:microsoft.com/office/officeart/2005/8/layout/default#1"/>
    <dgm:cxn modelId="{48E4BEF6-1524-44D8-8F55-18B87D4C6529}" type="presParOf" srcId="{D6C4EDDD-41D2-418C-A427-8CC7142E9AF2}" destId="{CCF83E58-8AC3-473D-BC31-5DC873C30005}" srcOrd="7" destOrd="0" presId="urn:microsoft.com/office/officeart/2005/8/layout/default#1"/>
    <dgm:cxn modelId="{0355965A-9586-410B-9101-41FCAE0CCF8D}" type="presParOf" srcId="{D6C4EDDD-41D2-418C-A427-8CC7142E9AF2}" destId="{65CBF8F6-1B8E-4C68-BB07-5F7B07042EB0}" srcOrd="8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2A51-0FFD-4014-AA1A-4DE014EB4D7B}">
      <dsp:nvSpPr>
        <dsp:cNvPr id="0" name=""/>
        <dsp:cNvSpPr/>
      </dsp:nvSpPr>
      <dsp:spPr>
        <a:xfrm>
          <a:off x="1460177" y="0"/>
          <a:ext cx="2877507" cy="1726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1460177" y="0"/>
        <a:ext cx="2877507" cy="1726504"/>
      </dsp:txXfrm>
    </dsp:sp>
    <dsp:sp modelId="{B80A5C9D-7C43-4C17-A1CC-997557F61094}">
      <dsp:nvSpPr>
        <dsp:cNvPr id="0" name=""/>
        <dsp:cNvSpPr/>
      </dsp:nvSpPr>
      <dsp:spPr>
        <a:xfrm>
          <a:off x="4603422" y="0"/>
          <a:ext cx="2877507" cy="1726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3422" y="0"/>
        <a:ext cx="2877507" cy="1726504"/>
      </dsp:txXfrm>
    </dsp:sp>
    <dsp:sp modelId="{FC60DB19-30BC-4E7B-B523-3B8752217531}">
      <dsp:nvSpPr>
        <dsp:cNvPr id="0" name=""/>
        <dsp:cNvSpPr/>
      </dsp:nvSpPr>
      <dsp:spPr>
        <a:xfrm>
          <a:off x="1443113" y="2017067"/>
          <a:ext cx="2877507" cy="1726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(неделя, месяц)</a:t>
          </a:r>
          <a:endParaRPr lang="ru-RU" sz="1400" b="1" kern="1200" dirty="0"/>
        </a:p>
      </dsp:txBody>
      <dsp:txXfrm>
        <a:off x="1443113" y="2017067"/>
        <a:ext cx="2877507" cy="1726504"/>
      </dsp:txXfrm>
    </dsp:sp>
    <dsp:sp modelId="{0F02205E-46A8-46FD-90E3-CC2BD565B94A}">
      <dsp:nvSpPr>
        <dsp:cNvPr id="0" name=""/>
        <dsp:cNvSpPr/>
      </dsp:nvSpPr>
      <dsp:spPr>
        <a:xfrm>
          <a:off x="4608371" y="2017067"/>
          <a:ext cx="2877507" cy="17265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8371" y="2017067"/>
        <a:ext cx="2877507" cy="1726504"/>
      </dsp:txXfrm>
    </dsp:sp>
    <dsp:sp modelId="{65CBF8F6-1B8E-4C68-BB07-5F7B07042EB0}">
      <dsp:nvSpPr>
        <dsp:cNvPr id="0" name=""/>
        <dsp:cNvSpPr/>
      </dsp:nvSpPr>
      <dsp:spPr>
        <a:xfrm>
          <a:off x="2753947" y="4031322"/>
          <a:ext cx="3421097" cy="17265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2753947" y="4031322"/>
        <a:ext cx="3421097" cy="172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E90B-BAC6-4642-81AC-03153FF0AA7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0FD6-CB37-4093-A26C-61F083014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5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0FD6-CB37-4093-A26C-61F08301422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0FD6-CB37-4093-A26C-61F08301422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5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0FD6-CB37-4093-A26C-61F08301422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DA35861-C094-41B9-AD3B-45690E81930A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49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363741-CEE7-473B-B75B-4CB87454AA00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3ADF0-068F-4FE0-92BB-ADB36F87D3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9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5347E-3EAA-4948-9A79-99B50DCD8B8C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F9C6D-EB14-43FF-9DE4-F2DED58CE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9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4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6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9297F-B2E0-4AF9-9AA7-F20F17CDC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8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C4B1D6-F07B-43AA-8628-986755971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51558D-28C8-4659-A979-A77BC0750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8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459038"/>
            <a:ext cx="3321050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275" y="2459038"/>
            <a:ext cx="3322638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60A59B-8408-4DB4-A73B-284F269D7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48F8A6-5D50-4FF0-AF4A-4E4707B8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0DEC0A-F89D-476C-AF3B-BA028B221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818FA7-62FA-4995-B07B-637A9BFB9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0847A8-E8CA-400D-A22A-357F6DF30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2BDCF-B657-4D70-A156-6124FD32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1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429111-151B-4754-8D71-44C375302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5288" y="427038"/>
            <a:ext cx="1698625" cy="9088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45063" cy="9088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984F6-E42C-4073-86D2-0DB0C6BA9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6088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6088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LevelText</a:t>
            </a:r>
          </a:p>
          <a:p>
            <a:pPr lvl="0"/>
            <a:r>
              <a:rPr lang="en-GB" smtClean="0"/>
              <a:t>Second level</a:t>
            </a:r>
          </a:p>
          <a:p>
            <a:pPr lvl="0"/>
            <a:r>
              <a:rPr lang="en-GB" smtClean="0"/>
              <a:t>Third level</a:t>
            </a:r>
          </a:p>
          <a:p>
            <a:pPr lvl="0"/>
            <a:r>
              <a:rPr lang="en-GB" smtClean="0"/>
              <a:t>Fourth level</a:t>
            </a:r>
          </a:p>
          <a:p>
            <a:pPr lvl="0"/>
            <a:r>
              <a:rPr lang="en-GB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2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11/8/17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68575" y="9945688"/>
            <a:ext cx="24161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3877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A4BEA33-5D96-4459-9D07-6CD6A803253F}" type="slidenum">
              <a:rPr lang="en-US" smtClean="0"/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1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71" y="231386"/>
            <a:ext cx="6523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433556"/>
            <a:ext cx="11461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1156"/>
            <a:ext cx="9144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ctr" defTabSz="68580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5700" b="1" dirty="0" smtClean="0">
                <a:solidFill>
                  <a:srgbClr val="871360"/>
                </a:solidFill>
              </a:rPr>
              <a:t>Деятельностный </a:t>
            </a:r>
            <a:r>
              <a:rPr lang="ru-RU" sz="5700" b="1" dirty="0">
                <a:solidFill>
                  <a:srgbClr val="871360"/>
                </a:solidFill>
              </a:rPr>
              <a:t>метод обучения Л.Г</a:t>
            </a:r>
            <a:r>
              <a:rPr lang="ru-RU" sz="5700" b="1" dirty="0" smtClean="0">
                <a:solidFill>
                  <a:srgbClr val="871360"/>
                </a:solidFill>
              </a:rPr>
              <a:t>.</a:t>
            </a:r>
            <a:r>
              <a:rPr lang="en-US" sz="5700" b="1" dirty="0" smtClean="0">
                <a:solidFill>
                  <a:srgbClr val="871360"/>
                </a:solidFill>
              </a:rPr>
              <a:t> </a:t>
            </a:r>
            <a:r>
              <a:rPr lang="ru-RU" sz="5700" b="1" dirty="0" smtClean="0">
                <a:solidFill>
                  <a:srgbClr val="871360"/>
                </a:solidFill>
              </a:rPr>
              <a:t>Петерсон </a:t>
            </a:r>
            <a:r>
              <a:rPr lang="ru-RU" sz="5700" b="1" dirty="0">
                <a:solidFill>
                  <a:srgbClr val="871360"/>
                </a:solidFill>
              </a:rPr>
              <a:t>как средство реализации ФГОС </a:t>
            </a:r>
            <a:r>
              <a:rPr lang="ru-RU" sz="5700" b="1" dirty="0" smtClean="0">
                <a:solidFill>
                  <a:srgbClr val="871360"/>
                </a:solidFill>
              </a:rPr>
              <a:t>ДО</a:t>
            </a:r>
          </a:p>
          <a:p>
            <a:pPr marL="0" lvl="0" indent="0" algn="ctr" defTabSz="685800">
              <a:lnSpc>
                <a:spcPct val="150000"/>
              </a:lnSpc>
              <a:spcBef>
                <a:spcPts val="600"/>
              </a:spcBef>
              <a:buNone/>
            </a:pPr>
            <a:endParaRPr lang="ru-RU" sz="5700" b="1" dirty="0">
              <a:solidFill>
                <a:srgbClr val="8713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3600" b="1" dirty="0" smtClean="0">
              <a:solidFill>
                <a:srgbClr val="8713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3600" b="1" dirty="0">
              <a:solidFill>
                <a:srgbClr val="8713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1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67744" y="3501008"/>
            <a:ext cx="6738869" cy="255188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По заключению государственной СЭС  РФ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программа  «Школа 2000...» признана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здоровьесберегающей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Отмечена Премией Президента РФ в области 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2357061" cy="32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329" y="886409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rgbClr val="FFC000"/>
          </a:solidFill>
        </p:spPr>
        <p:txBody>
          <a:bodyPr/>
          <a:lstStyle/>
          <a:p>
            <a:pPr lvl="0"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28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</a:t>
            </a:r>
            <a:r>
              <a:rPr lang="ru-RU" altLang="ru-RU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(от греч.: </a:t>
            </a:r>
            <a:r>
              <a:rPr lang="ru-RU" altLang="ru-RU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techne</a:t>
            </a:r>
            <a:r>
              <a:rPr lang="ru-RU" altLang="ru-RU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искусство, </a:t>
            </a:r>
            <a:r>
              <a:rPr lang="ru-RU" altLang="ru-RU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мастерство; </a:t>
            </a:r>
            <a:r>
              <a:rPr lang="ru-RU" altLang="ru-RU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logos</a:t>
            </a:r>
            <a:r>
              <a:rPr lang="ru-RU" altLang="ru-RU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слово, учение)</a:t>
            </a:r>
            <a: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научное описание способа производства, то есть </a:t>
            </a:r>
            <a: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совокупность тех </a:t>
            </a:r>
            <a: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процессов, которые обеспечивают получение определенного производственного </a:t>
            </a:r>
            <a: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результата. </a:t>
            </a:r>
            <a: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Словарь </a:t>
            </a:r>
            <a:r>
              <a:rPr lang="ru-RU" alt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С.И. Ожегова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04256"/>
          </a:xfrm>
          <a:solidFill>
            <a:srgbClr val="FFC000"/>
          </a:solidFill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kern="1200" dirty="0">
                <a:solidFill>
                  <a:srgbClr val="002060"/>
                </a:solidFill>
              </a:rPr>
              <a:t>Педагогическая технология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– научное описание </a:t>
            </a:r>
            <a:r>
              <a:rPr lang="ru-RU" altLang="ru-RU" sz="2000" b="1" kern="1200" dirty="0">
                <a:solidFill>
                  <a:srgbClr val="871360"/>
                </a:solidFill>
              </a:rPr>
              <a:t>способа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 </a:t>
            </a:r>
            <a:r>
              <a:rPr lang="ru-RU" altLang="ru-RU" sz="2000" b="1" kern="1200" dirty="0">
                <a:solidFill>
                  <a:srgbClr val="871360"/>
                </a:solidFill>
              </a:rPr>
              <a:t>достижения педагогического результата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, то есть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002060"/>
                </a:solidFill>
              </a:rPr>
              <a:t> совокупности тех правил,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 smtClean="0">
                <a:solidFill>
                  <a:srgbClr val="002060"/>
                </a:solidFill>
              </a:rPr>
              <a:t> педагогических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приемов и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 smtClean="0">
                <a:solidFill>
                  <a:srgbClr val="002060"/>
                </a:solidFill>
              </a:rPr>
              <a:t> способов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организации взаимодействия с детьми,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kern="1200" dirty="0" smtClean="0">
                <a:solidFill>
                  <a:srgbClr val="002060"/>
                </a:solidFill>
              </a:rPr>
              <a:t>  которые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обеспечивают достижение поставленной </a:t>
            </a:r>
            <a:endParaRPr lang="ru-RU" altLang="ru-RU" sz="2000" b="1" kern="1200" dirty="0" smtClean="0">
              <a:solidFill>
                <a:srgbClr val="002060"/>
              </a:solidFill>
            </a:endParaRP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kern="1200" dirty="0">
                <a:solidFill>
                  <a:srgbClr val="002060"/>
                </a:solidFill>
              </a:rPr>
              <a:t> </a:t>
            </a:r>
            <a:r>
              <a:rPr lang="ru-RU" altLang="ru-RU" sz="2000" b="1" kern="1200" dirty="0" smtClean="0">
                <a:solidFill>
                  <a:srgbClr val="002060"/>
                </a:solidFill>
              </a:rPr>
              <a:t> педагогом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цели.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512168" cy="21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75852"/>
            <a:ext cx="8229600" cy="3993308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ru-RU" altLang="ru-RU" b="1" i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altLang="ru-RU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состоит </a:t>
            </a:r>
            <a:endParaRPr lang="ru-RU" alt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механизм» </a:t>
            </a:r>
            <a:r>
              <a:rPr lang="ru-RU" altLang="ru-RU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самоизменения</a:t>
            </a:r>
            <a:r>
              <a:rPr lang="ru-RU" alt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 роль в процессе его формирования играет дошкольная ступень?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5229200"/>
            <a:ext cx="1440160" cy="1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194421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Потребность</a:t>
            </a:r>
            <a:b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 в </a:t>
            </a:r>
            <a:r>
              <a:rPr lang="ru-RU" altLang="ru-RU" sz="2800" b="1" kern="1200" dirty="0" err="1" smtClean="0">
                <a:solidFill>
                  <a:srgbClr val="871360"/>
                </a:solidFill>
                <a:ea typeface="+mn-ea"/>
                <a:cs typeface="+mn-cs"/>
              </a:rPr>
              <a:t>самоизменении</a:t>
            </a: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 и саморазвитии возникает в ситуации </a:t>
            </a:r>
            <a:r>
              <a:rPr lang="ru-RU" altLang="ru-RU" sz="2800" b="1" i="1" kern="1200" dirty="0" smtClean="0">
                <a:solidFill>
                  <a:srgbClr val="871360"/>
                </a:solidFill>
                <a:ea typeface="+mn-ea"/>
                <a:cs typeface="+mn-cs"/>
              </a:rPr>
              <a:t>затруднения</a:t>
            </a: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 </a:t>
            </a:r>
            <a:b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– иначе зачем человеку что-то менять, </a:t>
            </a:r>
            <a:b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  <a:t>тем более в себе самом?</a:t>
            </a:r>
            <a:br>
              <a:rPr lang="ru-RU" altLang="ru-RU" sz="2800" b="1" kern="1200" dirty="0" smtClean="0">
                <a:solidFill>
                  <a:srgbClr val="871360"/>
                </a:solidFill>
                <a:ea typeface="+mn-ea"/>
                <a:cs typeface="+mn-cs"/>
              </a:rPr>
            </a:br>
            <a:endParaRPr lang="ru-RU" b="1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i="1" kern="1200" dirty="0">
                <a:solidFill>
                  <a:srgbClr val="002060"/>
                </a:solidFill>
              </a:rPr>
              <a:t>«В затруднении содержится возможность»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400" b="1" i="1" kern="1200" dirty="0">
              <a:solidFill>
                <a:srgbClr val="002060"/>
              </a:solidFill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kern="1200" dirty="0">
                <a:solidFill>
                  <a:srgbClr val="002060"/>
                </a:solidFill>
              </a:rPr>
              <a:t>А. Эйнштейн</a:t>
            </a:r>
          </a:p>
          <a:p>
            <a:endParaRPr lang="ru-RU" dirty="0"/>
          </a:p>
        </p:txBody>
      </p:sp>
      <p:pic>
        <p:nvPicPr>
          <p:cNvPr id="5" name="Picture 16" descr="http://cs625217.vk.me/v625217570/4222a/uJVrqVQ-X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16424" cy="23042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Что вы понимаете под термином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871360"/>
                </a:solidFill>
              </a:rPr>
              <a:t>«затруднение»</a:t>
            </a:r>
            <a:r>
              <a:rPr lang="ru-RU" sz="3600" b="1" i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помеха, препятствие в достижении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деятельности»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Психологический словар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лучше: </a:t>
            </a:r>
            <a:endParaRPr lang="ru-RU" b="1" i="1" dirty="0" smtClean="0">
              <a:solidFill>
                <a:srgbClr val="8713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оградить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от проблем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научить их справляться с возникающими трудностями?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</a:t>
            </a:r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ичностно-значимое </a:t>
            </a:r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затруднение</a:t>
            </a:r>
            <a:r>
              <a:rPr lang="ru-RU" sz="3200" b="1" dirty="0">
                <a:solidFill>
                  <a:srgbClr val="871360"/>
                </a:solidFill>
              </a:rPr>
              <a:t/>
            </a:r>
            <a:br>
              <a:rPr lang="ru-RU" sz="3200" b="1" dirty="0">
                <a:solidFill>
                  <a:srgbClr val="871360"/>
                </a:solidFill>
              </a:rPr>
            </a:br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ребенка</a:t>
            </a:r>
            <a:endParaRPr lang="ru-RU" sz="3200" b="1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251722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понимание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причины своих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затруднений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выбор оптимальных способов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их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преодоления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конструктивное отношение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неудачам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перевод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 в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приобретение опыта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успешного преодоления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трудностей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адекватной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самооценки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6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9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«Ситуация</a:t>
            </a:r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871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943097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34400" cy="10556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ситуация </a:t>
            </a:r>
            <a:b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«Открытие нового знания»</a:t>
            </a:r>
          </a:p>
        </p:txBody>
      </p:sp>
      <p:sp>
        <p:nvSpPr>
          <p:cNvPr id="15363" name="Text Box 38"/>
          <p:cNvSpPr txBox="1">
            <a:spLocks noChangeArrowheads="1"/>
          </p:cNvSpPr>
          <p:nvPr/>
        </p:nvSpPr>
        <p:spPr bwMode="auto">
          <a:xfrm>
            <a:off x="500063" y="2143125"/>
            <a:ext cx="8351837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Введение в игровую ситуацию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2.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Актуализация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3. Затруднение в игровой ситуации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4.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Открытие детьми нового знания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5. Введение в систему знаний и повторение 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6.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Осмысление (итог)</a:t>
            </a:r>
          </a:p>
        </p:txBody>
      </p:sp>
    </p:spTree>
    <p:extLst>
      <p:ext uri="{BB962C8B-B14F-4D97-AF65-F5344CB8AC3E}">
        <p14:creationId xmlns:p14="http://schemas.microsoft.com/office/powerpoint/2010/main" val="275848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>
                <a:solidFill>
                  <a:srgbClr val="871360"/>
                </a:solidFill>
              </a:rPr>
              <a:t>Реализация ФГОС ДО– средствами технологии «Ситуация» </a:t>
            </a:r>
          </a:p>
          <a:p>
            <a:pPr marL="0" indent="0" algn="ctr">
              <a:buNone/>
            </a:pPr>
            <a:r>
              <a:rPr lang="ru-RU" sz="4300" b="1" dirty="0" err="1">
                <a:solidFill>
                  <a:srgbClr val="871360"/>
                </a:solidFill>
              </a:rPr>
              <a:t>деятельностного</a:t>
            </a:r>
            <a:r>
              <a:rPr lang="ru-RU" sz="4300" b="1" dirty="0">
                <a:solidFill>
                  <a:srgbClr val="871360"/>
                </a:solidFill>
              </a:rPr>
              <a:t> метода</a:t>
            </a:r>
          </a:p>
          <a:p>
            <a:pPr marL="0" indent="0" algn="ctr">
              <a:buNone/>
            </a:pPr>
            <a:r>
              <a:rPr lang="ru-RU" sz="4300" b="1" dirty="0">
                <a:solidFill>
                  <a:srgbClr val="871360"/>
                </a:solidFill>
              </a:rPr>
              <a:t> Л.Г. </a:t>
            </a:r>
            <a:r>
              <a:rPr lang="ru-RU" sz="4300" b="1" dirty="0" err="1">
                <a:solidFill>
                  <a:srgbClr val="871360"/>
                </a:solidFill>
              </a:rPr>
              <a:t>Петерсон</a:t>
            </a:r>
            <a:r>
              <a:rPr lang="ru-RU" sz="4300" b="1" dirty="0">
                <a:solidFill>
                  <a:srgbClr val="8713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300" b="1" dirty="0">
                <a:solidFill>
                  <a:srgbClr val="871360"/>
                </a:solidFill>
              </a:rPr>
              <a:t> Образовательная ситуация </a:t>
            </a:r>
          </a:p>
          <a:p>
            <a:pPr marL="0" indent="0" algn="ctr">
              <a:buNone/>
            </a:pPr>
            <a:r>
              <a:rPr lang="ru-RU" sz="4300" b="1" dirty="0">
                <a:solidFill>
                  <a:srgbClr val="871360"/>
                </a:solidFill>
              </a:rPr>
              <a:t> «Открытие нового знания» 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ноября 2019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97928"/>
              </p:ext>
            </p:extLst>
          </p:nvPr>
        </p:nvGraphicFramePr>
        <p:xfrm>
          <a:off x="323528" y="0"/>
          <a:ext cx="936104" cy="124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CorelDRAW" r:id="rId3" imgW="792480" imgH="1438656" progId="CorelDraw.Graphic.12">
                  <p:embed/>
                </p:oleObj>
              </mc:Choice>
              <mc:Fallback>
                <p:oleObj name="CorelDRAW" r:id="rId3" imgW="792480" imgH="1438656" progId="CorelDraw.Graphic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0"/>
                        <a:ext cx="936104" cy="12465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979711" y="393700"/>
            <a:ext cx="590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70770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01946"/>
              </p:ext>
            </p:extLst>
          </p:nvPr>
        </p:nvGraphicFramePr>
        <p:xfrm>
          <a:off x="107504" y="0"/>
          <a:ext cx="8928992" cy="7073205"/>
        </p:xfrm>
        <a:graphic>
          <a:graphicData uri="http://schemas.openxmlformats.org/drawingml/2006/table">
            <a:tbl>
              <a:tblPr/>
              <a:tblGrid>
                <a:gridCol w="404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9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441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интересной мотивации к деятельности (постановка детской цели)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интересная и увлекательная ситуация, включающая детей в игровую деятельность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обращение к личному жизненному опыту детей, который подходит  по содержанию к детской цели всего занятия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создание условий для возникновения у воспитанников внутренней потребности включения (хочу-могу-надо) в деятельность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(ребёнок должен захотеть принять участие в игровой ситуации, в этой игре у ребёнка не должно возникать затруднения).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20759"/>
            <a:ext cx="196179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85147" y="15330"/>
            <a:ext cx="9144000" cy="626469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 потребности мотивации у ребенка (надо – хочу - могу).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  доверия (расположение детей, зрительный    контакт,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сопричастность педагога 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побуждающий  или подводящий диалог    (грамотно, логично)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ребёнке  ощущение в том, что он  сам принял решение включиться в    деятельность (в этом мастерство педагога)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 голосом, взглядом, позой, что педагог  верит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проблемную ситуацию, побуждающую детей к  мотивации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взятую «сюжетную»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линию,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забыть, не «бросить» по ходу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 rot="10800000" flipV="1">
            <a:off x="185147" y="6049194"/>
            <a:ext cx="8784976" cy="4616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«НАДО?», «ХОТИТЕ ?», «СМОЖЕТЕ?»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«Самым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характерным для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</a:t>
            </a:r>
            <a:r>
              <a:rPr lang="ru-RU" b="1" i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волевого </a:t>
            </a:r>
            <a:r>
              <a:rPr lang="ru-RU" b="1" i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b="1" i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ребёнка является </a:t>
            </a:r>
            <a:r>
              <a:rPr lang="ru-RU" b="1" i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 выбор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своего поведения, определяемый не внешними обстоятельствами, а </a:t>
            </a:r>
            <a:r>
              <a:rPr lang="ru-RU" b="1" i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мотивированный самим ребенком.</a:t>
            </a:r>
            <a:r>
              <a:rPr lang="ru-RU" b="1" i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r"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Выготский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оветский психолог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8554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71360"/>
                </a:solidFill>
              </a:rPr>
              <a:t>НАДО – МОГУ - ХОЧУ </a:t>
            </a:r>
            <a:endParaRPr lang="ru-RU" sz="3600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/>
              <a:t>Что же будем делать? </a:t>
            </a:r>
            <a:r>
              <a:rPr lang="ru-RU" sz="2800" b="1" i="1" dirty="0">
                <a:solidFill>
                  <a:srgbClr val="0070C0"/>
                </a:solidFill>
              </a:rPr>
              <a:t>(</a:t>
            </a:r>
            <a:r>
              <a:rPr lang="ru-RU" sz="2800" b="1" i="1" u="sng" dirty="0">
                <a:solidFill>
                  <a:srgbClr val="871360"/>
                </a:solidFill>
              </a:rPr>
              <a:t>Надо</a:t>
            </a:r>
            <a:r>
              <a:rPr lang="ru-RU" sz="2800" b="1" i="1" dirty="0">
                <a:solidFill>
                  <a:srgbClr val="87136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ему помочь)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(</a:t>
            </a:r>
            <a:r>
              <a:rPr lang="ru-RU" sz="2800" b="1" i="1" dirty="0" smtClean="0">
                <a:solidFill>
                  <a:srgbClr val="871360"/>
                </a:solidFill>
              </a:rPr>
              <a:t>Н</a:t>
            </a:r>
            <a:r>
              <a:rPr lang="ru-RU" sz="2800" b="1" i="1" u="sng" dirty="0" smtClean="0">
                <a:solidFill>
                  <a:srgbClr val="871360"/>
                </a:solidFill>
              </a:rPr>
              <a:t>адо</a:t>
            </a:r>
            <a:r>
              <a:rPr lang="ru-RU" sz="2800" b="1" i="1" dirty="0" smtClean="0">
                <a:solidFill>
                  <a:srgbClr val="0070C0"/>
                </a:solidFill>
              </a:rPr>
              <a:t> научить </a:t>
            </a:r>
            <a:r>
              <a:rPr lang="ru-RU" sz="2800" b="1" i="1" dirty="0">
                <a:solidFill>
                  <a:srgbClr val="0070C0"/>
                </a:solidFill>
              </a:rPr>
              <a:t>К</a:t>
            </a:r>
            <a:r>
              <a:rPr lang="ru-RU" sz="2800" b="1" i="1" dirty="0" smtClean="0">
                <a:solidFill>
                  <a:srgbClr val="0070C0"/>
                </a:solidFill>
              </a:rPr>
              <a:t>вадрата акробата правильно считать прыжки вперёд) 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/>
              <a:t>- А вы сможете ему в этом помочь?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(Да </a:t>
            </a:r>
            <a:r>
              <a:rPr lang="ru-RU" sz="2800" b="1" i="1" u="sng" dirty="0" smtClean="0">
                <a:solidFill>
                  <a:srgbClr val="871360"/>
                </a:solidFill>
              </a:rPr>
              <a:t>с</a:t>
            </a:r>
            <a:r>
              <a:rPr lang="ru-RU" sz="2800" b="1" u="sng" dirty="0" smtClean="0">
                <a:solidFill>
                  <a:srgbClr val="871360"/>
                </a:solidFill>
              </a:rPr>
              <a:t>м</a:t>
            </a:r>
            <a:r>
              <a:rPr lang="ru-RU" sz="2800" b="1" i="1" u="sng" dirty="0" smtClean="0">
                <a:solidFill>
                  <a:srgbClr val="871360"/>
                </a:solidFill>
              </a:rPr>
              <a:t>ожем</a:t>
            </a:r>
            <a:r>
              <a:rPr lang="ru-RU" sz="2800" b="1" i="1" u="sng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-  Почему вы так решили? </a:t>
            </a:r>
            <a:r>
              <a:rPr lang="ru-RU" sz="2800" b="1" i="1" dirty="0">
                <a:solidFill>
                  <a:srgbClr val="0070C0"/>
                </a:solidFill>
              </a:rPr>
              <a:t>(Мы знаем математику) (Мы умеем </a:t>
            </a:r>
            <a:r>
              <a:rPr lang="ru-RU" sz="2800" b="1" i="1" dirty="0" smtClean="0">
                <a:solidFill>
                  <a:srgbClr val="0070C0"/>
                </a:solidFill>
              </a:rPr>
              <a:t>считать) (Мы </a:t>
            </a:r>
            <a:r>
              <a:rPr lang="ru-RU" sz="2800" b="1" i="1" dirty="0">
                <a:solidFill>
                  <a:srgbClr val="0070C0"/>
                </a:solidFill>
              </a:rPr>
              <a:t>дружные, сообразительные, мы – команда, …) 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- Вы </a:t>
            </a:r>
            <a:r>
              <a:rPr lang="ru-RU" sz="2800" b="1" dirty="0"/>
              <a:t>хотите отправиться ему на помощь? </a:t>
            </a:r>
            <a:r>
              <a:rPr lang="ru-RU" sz="2800" b="1" dirty="0">
                <a:solidFill>
                  <a:srgbClr val="0070C0"/>
                </a:solidFill>
              </a:rPr>
              <a:t>(</a:t>
            </a:r>
            <a:r>
              <a:rPr lang="ru-RU" sz="2800" b="1" i="1" dirty="0">
                <a:solidFill>
                  <a:srgbClr val="0070C0"/>
                </a:solidFill>
              </a:rPr>
              <a:t>Да. </a:t>
            </a:r>
            <a:r>
              <a:rPr lang="ru-RU" sz="2800" b="1" i="1" u="sng" dirty="0">
                <a:solidFill>
                  <a:srgbClr val="871360"/>
                </a:solidFill>
              </a:rPr>
              <a:t>Хотим</a:t>
            </a:r>
            <a:r>
              <a:rPr lang="ru-RU" sz="2800" b="1" i="1" dirty="0">
                <a:solidFill>
                  <a:srgbClr val="0070C0"/>
                </a:solidFill>
              </a:rPr>
              <a:t>)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(Мы </a:t>
            </a:r>
            <a:r>
              <a:rPr lang="ru-RU" sz="2800" b="1" i="1" dirty="0">
                <a:solidFill>
                  <a:srgbClr val="871360"/>
                </a:solidFill>
              </a:rPr>
              <a:t>хотим </a:t>
            </a:r>
            <a:r>
              <a:rPr lang="ru-RU" sz="2800" b="1" i="1" dirty="0">
                <a:solidFill>
                  <a:srgbClr val="0070C0"/>
                </a:solidFill>
              </a:rPr>
              <a:t>оправиться на помощь)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- В чём же будет заключаться  ваша помощь? </a:t>
            </a:r>
            <a:r>
              <a:rPr lang="ru-RU" sz="2800" b="1" i="1" dirty="0">
                <a:solidFill>
                  <a:srgbClr val="0070C0"/>
                </a:solidFill>
              </a:rPr>
              <a:t>(Мы научим его </a:t>
            </a:r>
            <a:r>
              <a:rPr lang="ru-RU" sz="2800" b="1" i="1" dirty="0" smtClean="0">
                <a:solidFill>
                  <a:srgbClr val="0070C0"/>
                </a:solidFill>
              </a:rPr>
              <a:t>правильно считать прыжки вперёд </a:t>
            </a:r>
            <a:r>
              <a:rPr lang="ru-RU" sz="2800" b="1" i="1" dirty="0">
                <a:solidFill>
                  <a:srgbClr val="0070C0"/>
                </a:solidFill>
              </a:rPr>
              <a:t>на дорожке)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79350"/>
              </p:ext>
            </p:extLst>
          </p:nvPr>
        </p:nvGraphicFramePr>
        <p:xfrm>
          <a:off x="107504" y="0"/>
          <a:ext cx="8928992" cy="64192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4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sz="3200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871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возникновения у детей внутренней потребности (мотивации) включения в деятельность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«надо» – формирование детской цели – 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lv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 либо, найти что-либо,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1200" lvl="0" indent="0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узнать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для себя…).  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«хочу» – мне интересно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«могу»- я многое уже знаю и умею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194"/>
              </p:ext>
            </p:extLst>
          </p:nvPr>
        </p:nvGraphicFramePr>
        <p:xfrm>
          <a:off x="107504" y="0"/>
          <a:ext cx="8928992" cy="64192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64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table">
            <a:tbl>
              <a:tblPr/>
              <a:tblGrid>
                <a:gridCol w="348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Актуализация знаний и умений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949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выделение важных знаний и умений  у детей, необходимых для открытия нового знания, т.е. важных для настоящего момента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 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актуализация изученных способов действий и знаний, достаточных для построения нового знания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тренировка соответствующих мыслительных операций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259228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871360"/>
                </a:solidFill>
              </a:rPr>
              <a:t>Задачи</a:t>
            </a:r>
            <a:r>
              <a:rPr lang="ru-RU" dirty="0" smtClean="0">
                <a:solidFill>
                  <a:srgbClr val="87136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актуализировать представления об отрезке (часть прямой, у которой есть начало и конец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сформировать </a:t>
            </a:r>
            <a:r>
              <a:rPr lang="ru-RU" b="1" dirty="0">
                <a:solidFill>
                  <a:srgbClr val="002060"/>
                </a:solidFill>
              </a:rPr>
              <a:t>представление </a:t>
            </a:r>
            <a:r>
              <a:rPr lang="ru-RU" b="1" dirty="0" smtClean="0">
                <a:solidFill>
                  <a:srgbClr val="002060"/>
                </a:solidFill>
              </a:rPr>
              <a:t>о </a:t>
            </a:r>
            <a:r>
              <a:rPr lang="ru-RU" b="1" dirty="0">
                <a:solidFill>
                  <a:srgbClr val="002060"/>
                </a:solidFill>
              </a:rPr>
              <a:t>числовом отрезке, </a:t>
            </a:r>
            <a:r>
              <a:rPr lang="ru-RU" b="1" dirty="0" smtClean="0">
                <a:solidFill>
                  <a:srgbClr val="002060"/>
                </a:solidFill>
              </a:rPr>
              <a:t>порядке </a:t>
            </a:r>
            <a:r>
              <a:rPr lang="ru-RU" b="1" dirty="0">
                <a:solidFill>
                  <a:srgbClr val="002060"/>
                </a:solidFill>
              </a:rPr>
              <a:t>чисел на </a:t>
            </a:r>
            <a:r>
              <a:rPr lang="ru-RU" b="1" dirty="0" smtClean="0">
                <a:solidFill>
                  <a:srgbClr val="002060"/>
                </a:solidFill>
              </a:rPr>
              <a:t>нём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29130"/>
              </p:ext>
            </p:extLst>
          </p:nvPr>
        </p:nvGraphicFramePr>
        <p:xfrm>
          <a:off x="107504" y="0"/>
          <a:ext cx="8928992" cy="605419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Актуализация знаний и умений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43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редпосылки  </a:t>
            </a:r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умение </a:t>
            </a:r>
            <a:r>
              <a:rPr lang="ru-RU" sz="2800" b="1" dirty="0">
                <a:solidFill>
                  <a:srgbClr val="002060"/>
                </a:solidFill>
              </a:rPr>
              <a:t>работать по инструкции </a:t>
            </a:r>
            <a:r>
              <a:rPr lang="ru-RU" sz="2800" b="1" dirty="0" smtClean="0">
                <a:solidFill>
                  <a:srgbClr val="002060"/>
                </a:solidFill>
              </a:rPr>
              <a:t>взрослого 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</a:rPr>
              <a:t>взаимодействовать со </a:t>
            </a:r>
            <a:r>
              <a:rPr lang="ru-RU" sz="2800" b="1" dirty="0" smtClean="0">
                <a:solidFill>
                  <a:srgbClr val="002060"/>
                </a:solidFill>
              </a:rPr>
              <a:t>сверстниками 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</a:rPr>
              <a:t>согласовывать свои </a:t>
            </a:r>
            <a:r>
              <a:rPr lang="ru-RU" sz="2800" b="1" dirty="0" smtClean="0">
                <a:solidFill>
                  <a:srgbClr val="002060"/>
                </a:solidFill>
              </a:rPr>
              <a:t>действия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</a:rPr>
              <a:t>выявлять и исправлять свои </a:t>
            </a:r>
            <a:r>
              <a:rPr lang="ru-RU" sz="2800" b="1" dirty="0" smtClean="0">
                <a:solidFill>
                  <a:srgbClr val="002060"/>
                </a:solidFill>
              </a:rPr>
              <a:t>ошибки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 воспитание познавательных интересов и потребностей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2400"/>
            <a:ext cx="8579296" cy="5973763"/>
          </a:xfrm>
          <a:noFill/>
          <a:ln w="19050">
            <a:noFill/>
          </a:ln>
        </p:spPr>
        <p:txBody>
          <a:bodyPr/>
          <a:lstStyle/>
          <a:p>
            <a:pPr algn="ctr">
              <a:lnSpc>
                <a:spcPct val="60000"/>
              </a:lnSpc>
              <a:buNone/>
            </a:pPr>
            <a:endParaRPr lang="ru-RU" b="1" dirty="0" smtClean="0">
              <a:solidFill>
                <a:srgbClr val="8713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ct val="60000"/>
              </a:lnSpc>
              <a:buNone/>
            </a:pPr>
            <a:r>
              <a:rPr lang="ru-RU" b="1" dirty="0" smtClean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indent="1016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повторение: дидактическая   игра,  словесная игра, подвижная игра</a:t>
            </a:r>
          </a:p>
          <a:p>
            <a:pPr indent="101600"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Активная беседа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наглядности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12001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/>
              <a:tblGrid>
                <a:gridCol w="397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9157">
                <a:tc gridSpan="2"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Затруднение в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8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пробное действие</a:t>
                      </a: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выявление места и причины затруднения)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8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анализа детьми возникшей ситуации, подведение их к выявлению места и причины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моделирование  проблемной ситуации затруднения в индивидуальной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 ситуации для пробного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самостоятельная фиксация затруднения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выявление и фиксирование в речи причины и места  затруднения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00" y="4699155"/>
            <a:ext cx="2661840" cy="19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Целевые ориентиры дошкольного </a:t>
            </a:r>
            <a:r>
              <a:rPr lang="ru-RU" sz="3200" b="1" dirty="0" smtClean="0">
                <a:solidFill>
                  <a:srgbClr val="002060"/>
                </a:solidFill>
              </a:rPr>
              <a:t>образования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>
                <a:solidFill>
                  <a:srgbClr val="871360"/>
                </a:solidFill>
              </a:rPr>
              <a:t>-возможные достижения </a:t>
            </a:r>
            <a:r>
              <a:rPr lang="ru-RU" sz="3200" b="1" dirty="0" smtClean="0">
                <a:solidFill>
                  <a:srgbClr val="871360"/>
                </a:solidFill>
              </a:rPr>
              <a:t>ребенка </a:t>
            </a:r>
            <a:r>
              <a:rPr lang="ru-RU" sz="3200" b="1" dirty="0">
                <a:solidFill>
                  <a:srgbClr val="871360"/>
                </a:solidFill>
              </a:rPr>
              <a:t/>
            </a:r>
            <a:br>
              <a:rPr lang="ru-RU" sz="3200" b="1" dirty="0">
                <a:solidFill>
                  <a:srgbClr val="871360"/>
                </a:solidFill>
              </a:rPr>
            </a:br>
            <a:endParaRPr lang="ru-RU" sz="3200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предполагают </a:t>
            </a:r>
            <a:r>
              <a:rPr lang="ru-RU" b="1" dirty="0">
                <a:solidFill>
                  <a:srgbClr val="002060"/>
                </a:solidFill>
              </a:rPr>
              <a:t>формирование у детей дошкольного возраста </a:t>
            </a:r>
            <a:r>
              <a:rPr lang="ru-RU" b="1" dirty="0">
                <a:solidFill>
                  <a:srgbClr val="871360"/>
                </a:solidFill>
              </a:rPr>
              <a:t>предпосылок к учебной </a:t>
            </a:r>
            <a:r>
              <a:rPr lang="ru-RU" b="1" dirty="0" smtClean="0">
                <a:solidFill>
                  <a:srgbClr val="871360"/>
                </a:solidFill>
              </a:rPr>
              <a:t>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этапе завершения ими дошкольного </a:t>
            </a:r>
            <a:r>
              <a:rPr lang="ru-RU" b="1" dirty="0" smtClean="0">
                <a:solidFill>
                  <a:srgbClr val="002060"/>
                </a:solidFill>
              </a:rPr>
              <a:t>образования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871360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rgbClr val="871360"/>
                </a:solidFill>
              </a:rPr>
              <a:t>Требования к этапу </a:t>
            </a:r>
            <a:r>
              <a:rPr lang="ru-RU" sz="3600" dirty="0">
                <a:solidFill>
                  <a:srgbClr val="871360"/>
                </a:solidFill>
              </a:rPr>
              <a:t/>
            </a:r>
            <a:br>
              <a:rPr lang="ru-RU" sz="3600" dirty="0">
                <a:solidFill>
                  <a:srgbClr val="871360"/>
                </a:solidFill>
              </a:rPr>
            </a:br>
            <a:endParaRPr lang="ru-RU" sz="3600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326822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моделирование  проблемной ситуации в индивидуальной  деятельности, затруднение должно быть </a:t>
            </a:r>
            <a:r>
              <a:rPr lang="ru-RU" sz="2400" b="1" dirty="0" smtClean="0">
                <a:solidFill>
                  <a:srgbClr val="002060"/>
                </a:solidFill>
              </a:rPr>
              <a:t>личностным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 создание ситуации для «пробного действия</a:t>
            </a:r>
            <a:r>
              <a:rPr lang="ru-RU" sz="2400" b="1" dirty="0" smtClean="0">
                <a:solidFill>
                  <a:srgbClr val="002060"/>
                </a:solidFill>
              </a:rPr>
              <a:t>», которое связано с новым знанием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выявление и фиксирование в речи места и причины затруднения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«</a:t>
            </a:r>
            <a:r>
              <a:rPr lang="ru-RU" sz="2400" b="1" dirty="0">
                <a:solidFill>
                  <a:srgbClr val="002060"/>
                </a:solidFill>
              </a:rPr>
              <a:t>Вы смогли выполнить?»,  </a:t>
            </a:r>
            <a:r>
              <a:rPr lang="ru-RU" sz="2400" b="1" i="1" dirty="0">
                <a:solidFill>
                  <a:srgbClr val="002060"/>
                </a:solidFill>
              </a:rPr>
              <a:t>-  «Нет, не смогли»,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«</a:t>
            </a:r>
            <a:r>
              <a:rPr lang="ru-RU" sz="2400" b="1" u="sng" dirty="0">
                <a:solidFill>
                  <a:srgbClr val="002060"/>
                </a:solidFill>
              </a:rPr>
              <a:t>Что</a:t>
            </a:r>
            <a:r>
              <a:rPr lang="ru-RU" sz="2400" b="1" dirty="0">
                <a:solidFill>
                  <a:srgbClr val="002060"/>
                </a:solidFill>
              </a:rPr>
              <a:t> у вас не получилось?»- </a:t>
            </a:r>
            <a:r>
              <a:rPr lang="ru-RU" sz="2400" b="1" dirty="0" smtClean="0">
                <a:solidFill>
                  <a:srgbClr val="002060"/>
                </a:solidFill>
              </a:rPr>
              <a:t>…..МЕСТО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«</a:t>
            </a:r>
            <a:r>
              <a:rPr lang="ru-RU" sz="2400" b="1" dirty="0">
                <a:solidFill>
                  <a:srgbClr val="002060"/>
                </a:solidFill>
              </a:rPr>
              <a:t>Что вы не смогли выполнить?»-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«</a:t>
            </a:r>
            <a:r>
              <a:rPr lang="ru-RU" sz="2400" b="1" u="sng" dirty="0">
                <a:solidFill>
                  <a:srgbClr val="002060"/>
                </a:solidFill>
              </a:rPr>
              <a:t>Почему</a:t>
            </a:r>
            <a:r>
              <a:rPr lang="ru-RU" sz="2400" b="1" dirty="0">
                <a:solidFill>
                  <a:srgbClr val="002060"/>
                </a:solidFill>
              </a:rPr>
              <a:t> у вас не получилось?» </a:t>
            </a:r>
            <a:r>
              <a:rPr lang="ru-RU" sz="2400" b="1" dirty="0" smtClean="0">
                <a:solidFill>
                  <a:srgbClr val="002060"/>
                </a:solidFill>
              </a:rPr>
              <a:t>- ПРИЧИНА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«</a:t>
            </a:r>
            <a:r>
              <a:rPr lang="ru-RU" sz="2400" b="1" dirty="0">
                <a:solidFill>
                  <a:srgbClr val="002060"/>
                </a:solidFill>
              </a:rPr>
              <a:t>Так что же у вас возникло?»</a:t>
            </a:r>
            <a:r>
              <a:rPr lang="ru-RU" sz="2400" b="1" i="1" dirty="0">
                <a:solidFill>
                  <a:srgbClr val="002060"/>
                </a:solidFill>
              </a:rPr>
              <a:t> - «У меня возникло затруднение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99570"/>
              </p:ext>
            </p:extLst>
          </p:nvPr>
        </p:nvGraphicFramePr>
        <p:xfrm>
          <a:off x="-28351" y="0"/>
          <a:ext cx="9144000" cy="90871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19"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Затруднение в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пробное действие</a:t>
                      </a:r>
                      <a:r>
                        <a:rPr lang="ru-RU" sz="16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выявление места и причины затруднения)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45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689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Зафиксировать затруднение - это значит </a:t>
            </a:r>
            <a:br>
              <a:rPr lang="ru-RU" sz="3200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871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930" y="1484784"/>
            <a:ext cx="8339541" cy="590465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понять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признать</a:t>
            </a:r>
          </a:p>
          <a:p>
            <a:pPr marL="8001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800" b="1" u="sng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 </a:t>
            </a:r>
            <a:r>
              <a:rPr lang="ru-RU" sz="3800" b="1" u="sng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затруднения</a:t>
            </a:r>
            <a:r>
              <a:rPr lang="ru-RU" sz="3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800" b="1" u="sng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8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где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чем) возникло затруднение</a:t>
            </a: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что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данный момент не получается 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называется </a:t>
            </a: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конкретное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действие, которое не 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получилось, </a:t>
            </a: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что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может выполнить  ребёнок  </a:t>
            </a: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8662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800" b="1" u="sng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причину затруднения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–«</a:t>
            </a:r>
            <a:r>
              <a:rPr lang="ru-RU" sz="3800" b="1" dirty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смогли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?», </a:t>
            </a:r>
          </a:p>
          <a:p>
            <a:pPr marL="1173163" lvl="0" indent="0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«</a:t>
            </a:r>
            <a:r>
              <a:rPr lang="ru-RU" sz="38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вас 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 </a:t>
            </a:r>
            <a:r>
              <a:rPr lang="ru-RU" sz="3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получилось</a:t>
            </a: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 </a:t>
            </a:r>
          </a:p>
          <a:p>
            <a:pPr lv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 ПРИЧИНА ЗАТРУДНЕНИЯ фиксируются в речи</a:t>
            </a:r>
            <a:endParaRPr lang="ru-RU" dirty="0">
              <a:solidFill>
                <a:srgbClr val="871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72937"/>
              </p:ext>
            </p:extLst>
          </p:nvPr>
        </p:nvGraphicFramePr>
        <p:xfrm>
          <a:off x="-28351" y="0"/>
          <a:ext cx="9144000" cy="90871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19"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Затруднение в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пробное действие</a:t>
                      </a:r>
                      <a:r>
                        <a:rPr lang="ru-RU" sz="16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выявление места и причины затруднения)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4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0063" y="428625"/>
            <a:ext cx="614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0" lang="ru-RU" altLang="ru-RU">
                <a:solidFill>
                  <a:srgbClr val="333399"/>
                </a:solidFill>
                <a:latin typeface="Times New Roman" pitchFamily="18" charset="0"/>
              </a:rPr>
              <a:t>  </a:t>
            </a:r>
            <a:endParaRPr kumimoji="0" lang="ru-RU" altLang="ru-RU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288" y="368300"/>
            <a:ext cx="828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b="1" dirty="0" smtClean="0">
                <a:solidFill>
                  <a:srgbClr val="871360"/>
                </a:solidFill>
              </a:rPr>
              <a:t>Развитие </a:t>
            </a:r>
            <a:r>
              <a:rPr kumimoji="0" lang="ru-RU" altLang="ru-RU" b="1" dirty="0">
                <a:solidFill>
                  <a:srgbClr val="871360"/>
                </a:solidFill>
              </a:rPr>
              <a:t>этапа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b="1" dirty="0">
                <a:solidFill>
                  <a:srgbClr val="FFC000"/>
                </a:solidFill>
              </a:rPr>
              <a:t>«Затруднение в ситуации</a:t>
            </a:r>
            <a:r>
              <a:rPr kumimoji="0" lang="ru-RU" altLang="ru-RU" b="1" dirty="0" smtClean="0">
                <a:solidFill>
                  <a:srgbClr val="FFC000"/>
                </a:solidFill>
              </a:rPr>
              <a:t>»</a:t>
            </a:r>
            <a:endParaRPr kumimoji="0" lang="ru-RU" altLang="ru-RU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5312" y="1557338"/>
            <a:ext cx="5811576" cy="717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A"/>
                </a:solidFill>
                <a:cs typeface="Arial" charset="0"/>
              </a:rPr>
              <a:t>Не могу …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149349" y="2315745"/>
            <a:ext cx="5697539" cy="1425576"/>
            <a:chOff x="1692404" y="2707641"/>
            <a:chExt cx="6291854" cy="18588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92404" y="3575947"/>
              <a:ext cx="6291854" cy="9905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A"/>
                  </a:solidFill>
                  <a:cs typeface="Arial" charset="0"/>
                </a:rPr>
                <a:t>Потому что не знаю (не умею)… 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2493915" y="2707641"/>
              <a:ext cx="485668" cy="866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035312" y="3775601"/>
            <a:ext cx="5739608" cy="1259562"/>
            <a:chOff x="2123959" y="4664573"/>
            <a:chExt cx="7096843" cy="181158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23959" y="5485421"/>
              <a:ext cx="7096843" cy="9907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A"/>
                  </a:solidFill>
                  <a:cs typeface="Arial" charset="0"/>
                </a:rPr>
                <a:t>Значит, мне надо узнать (научиться)…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4295393" y="4664573"/>
              <a:ext cx="484128" cy="8208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062" y="5589240"/>
            <a:ext cx="817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«Не знать – не страшно, страшно никогда – не узнать»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Китайская мудрость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9512" y="260648"/>
            <a:ext cx="8964488" cy="65973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b="1" dirty="0" smtClean="0"/>
              <a:t>Попробуйте </a:t>
            </a:r>
            <a:r>
              <a:rPr lang="ru-RU" sz="1800" b="1" dirty="0"/>
              <a:t>с помощью числового отрезка к 1 прибавить 1. Запишите решение на карточке.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Мальчики выполняют </a:t>
            </a:r>
            <a:r>
              <a:rPr lang="ru-RU" sz="1800" b="1" dirty="0" smtClean="0">
                <a:solidFill>
                  <a:srgbClr val="0070C0"/>
                </a:solidFill>
              </a:rPr>
              <a:t>задание 1+1 </a:t>
            </a:r>
            <a:r>
              <a:rPr lang="ru-RU" sz="1800" b="1" dirty="0">
                <a:solidFill>
                  <a:srgbClr val="0070C0"/>
                </a:solidFill>
              </a:rPr>
              <a:t>=2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b="1" dirty="0" smtClean="0"/>
              <a:t>Попробуйте </a:t>
            </a:r>
            <a:r>
              <a:rPr lang="ru-RU" sz="1800" b="1" dirty="0"/>
              <a:t>составить правило сложения с помощью числового отрезка.  </a:t>
            </a:r>
          </a:p>
          <a:p>
            <a:pPr marL="0" indent="0">
              <a:buNone/>
            </a:pPr>
            <a:r>
              <a:rPr lang="ru-RU" sz="1800" b="1" dirty="0" smtClean="0"/>
              <a:t>    Даю </a:t>
            </a:r>
            <a:r>
              <a:rPr lang="ru-RU" sz="1800" b="1" dirty="0"/>
              <a:t>вам 1 минуту. Думайте!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dirty="0" smtClean="0"/>
              <a:t>Вы </a:t>
            </a:r>
            <a:r>
              <a:rPr lang="ru-RU" sz="1800" b="1" dirty="0"/>
              <a:t>смогли </a:t>
            </a:r>
            <a:r>
              <a:rPr lang="ru-RU" sz="1800" b="1" dirty="0" smtClean="0"/>
              <a:t>составить </a:t>
            </a:r>
            <a:r>
              <a:rPr lang="ru-RU" sz="1800" b="1" dirty="0"/>
              <a:t>правило сложения с помощью числового отрезка? </a:t>
            </a:r>
            <a:r>
              <a:rPr lang="ru-RU" sz="1800" b="1" i="1" dirty="0">
                <a:solidFill>
                  <a:srgbClr val="0070C0"/>
                </a:solidFill>
              </a:rPr>
              <a:t>(Нет, у нас не получилось) (Мы не смогли составить правило сложения с помощью числового отрезка </a:t>
            </a:r>
            <a:r>
              <a:rPr lang="ru-RU" sz="1800" b="1" i="1" dirty="0">
                <a:solidFill>
                  <a:srgbClr val="871360"/>
                </a:solidFill>
              </a:rPr>
              <a:t>) </a:t>
            </a:r>
            <a:r>
              <a:rPr lang="ru-RU" sz="1800" b="1" i="1" u="sng" dirty="0">
                <a:solidFill>
                  <a:srgbClr val="871360"/>
                </a:solidFill>
              </a:rPr>
              <a:t> МЕСТО</a:t>
            </a:r>
            <a:endParaRPr lang="ru-RU" sz="1800" dirty="0">
              <a:solidFill>
                <a:srgbClr val="871360"/>
              </a:solidFill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dirty="0" smtClean="0"/>
              <a:t>Почему </a:t>
            </a:r>
            <a:r>
              <a:rPr lang="ru-RU" sz="1800" b="1" dirty="0"/>
              <a:t>не смогли? </a:t>
            </a:r>
            <a:r>
              <a:rPr lang="ru-RU" sz="1800" b="1" i="1" dirty="0">
                <a:solidFill>
                  <a:srgbClr val="0070C0"/>
                </a:solidFill>
              </a:rPr>
              <a:t>(Потому что не знаем, как это объяснить) (Потому что мы еще не умеем считать с помощью числового отрезка</a:t>
            </a:r>
            <a:r>
              <a:rPr lang="ru-RU" sz="1800" b="1" i="1" dirty="0" smtClean="0">
                <a:solidFill>
                  <a:srgbClr val="0070C0"/>
                </a:solidFill>
              </a:rPr>
              <a:t>)  </a:t>
            </a:r>
            <a:r>
              <a:rPr lang="ru-RU" sz="1800" b="1" i="1" u="sng" dirty="0" smtClean="0">
                <a:solidFill>
                  <a:srgbClr val="871360"/>
                </a:solidFill>
              </a:rPr>
              <a:t>ПРИЧИНА</a:t>
            </a:r>
            <a:endParaRPr lang="ru-RU" sz="1800" b="1" kern="1200" dirty="0" smtClean="0">
              <a:solidFill>
                <a:srgbClr val="8713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чем же вы столкнулись?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(С  затруднением.), (С трудностью</a:t>
            </a:r>
            <a:r>
              <a:rPr lang="ru-RU" sz="1800" b="1" i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dirty="0"/>
              <a:t>-</a:t>
            </a:r>
            <a:r>
              <a:rPr lang="ru-RU" sz="1800" b="1" dirty="0"/>
              <a:t>Так что же вы должны узнать?</a:t>
            </a:r>
            <a:r>
              <a:rPr lang="ru-RU" sz="1800" dirty="0"/>
              <a:t> </a:t>
            </a:r>
            <a:r>
              <a:rPr lang="ru-RU" sz="1800" b="1" i="1" dirty="0">
                <a:solidFill>
                  <a:srgbClr val="0070C0"/>
                </a:solidFill>
              </a:rPr>
              <a:t>(Мы должны узнать правило, как выполнять действие сложения с помощью числового отрезка) </a:t>
            </a:r>
          </a:p>
          <a:p>
            <a:pPr marL="0" lvl="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1800" b="1" kern="1200" dirty="0" smtClean="0">
                <a:solidFill>
                  <a:srgbClr val="8713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u="sng" kern="1200" dirty="0" smtClean="0">
                <a:solidFill>
                  <a:srgbClr val="8713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НОВОЕ </a:t>
            </a:r>
            <a:r>
              <a:rPr lang="ru-RU" sz="1800" b="1" u="sng" kern="1200" dirty="0">
                <a:solidFill>
                  <a:srgbClr val="8713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ЗНАНИЕ     УЧЕБНАЯ ЗАДАЧА</a:t>
            </a:r>
            <a:endParaRPr lang="ru-RU" sz="1800" b="1" kern="1200" dirty="0">
              <a:solidFill>
                <a:srgbClr val="8713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поняла –вы хотите узнать правило </a:t>
            </a:r>
            <a:r>
              <a:rPr lang="ru-RU" sz="1800" b="1" dirty="0" smtClean="0"/>
              <a:t>сложения </a:t>
            </a:r>
            <a:r>
              <a:rPr lang="ru-RU" sz="1800" b="1" dirty="0"/>
              <a:t>с помощью числового отрезка</a:t>
            </a: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(Да)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034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8600"/>
            <a:ext cx="8784976" cy="6629400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5800" b="1" dirty="0" smtClean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Побуждающий 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подводящий  диалог с целью  фиксации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затруднения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Моделируется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в рамках сюжета, в которой дети сталкиваются с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затруднением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Пробное действие» в виде затруднение в форме пробного действия должно быть личностно значимым для каждого (в индивидуальной деятельности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высказаться, выстроить гипотезу, обосновать свой выбор, своё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для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самостоятельного выявления и фиксации в речи причины и места  затруднения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Держать паузу (или дистанцию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ru-RU" sz="5100" b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5100" b="1" dirty="0" smtClean="0">
                <a:solidFill>
                  <a:srgbClr val="8713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258763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«СМОГЛИ?»</a:t>
            </a:r>
          </a:p>
          <a:p>
            <a:pPr indent="-258763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«ПОЧЕМУ НЕ СМОГЛИ?»</a:t>
            </a:r>
          </a:p>
          <a:p>
            <a:pPr indent="-258763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У ВАС ЗАТРУДНЕНИЕ?»</a:t>
            </a:r>
          </a:p>
          <a:p>
            <a:pPr indent="-258763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«ЗАТРУДНЕНИЯ БОЯТЬСЯ НЕ НАДО…»</a:t>
            </a:r>
          </a:p>
          <a:p>
            <a:pPr indent="-258763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«ЗНАЧИТ,  ЧТО  НАМ (в младшем возрасте) </a:t>
            </a:r>
          </a:p>
          <a:p>
            <a:pPr indent="-258763"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ВАМ  (в старшем возрасте) НАДО УЗНАТЬ»</a:t>
            </a:r>
            <a:endParaRPr lang="ru-RU" sz="4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58763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37269"/>
              </p:ext>
            </p:extLst>
          </p:nvPr>
        </p:nvGraphicFramePr>
        <p:xfrm>
          <a:off x="179388" y="115888"/>
          <a:ext cx="8785225" cy="6604625"/>
        </p:xfrm>
        <a:graphic>
          <a:graphicData uri="http://schemas.openxmlformats.org/drawingml/2006/table">
            <a:tbl>
              <a:tblPr/>
              <a:tblGrid>
                <a:gridCol w="401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Открытие нового знания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0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первичного опыта успешного преодоления трудностей через выявление и устранение их причин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(организация подводящего или побуждающего диалога  с детьми, направленного на открытие нового знания)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2400" b="1" i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выбор способа преодоления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выдвижение и обоснование своего предполагаемого выхода из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важно зафиксировать «новое знание»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ситуации успеха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249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9036496" cy="6158246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800" b="1" kern="0" dirty="0" smtClean="0">
                <a:solidFill>
                  <a:srgbClr val="87136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представлений у детей об источниках получения информации (сам, спрошу у кого-то, книга, познавательные фильмы, Интернет…)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Подводящий или побуждающий диалог  с целью открытия нового знания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(четко, логично и грамотно выстраивать диалог)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ситуацию, в которой ребенок сам открывает новое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детям в умении формулировать вопросы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детям возможности говорить, что они думают. Все предложенные варианты ответов детей оценивать разумно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 </a:t>
            </a:r>
            <a:r>
              <a:rPr lang="ru-RU" sz="29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гиперопеки</a:t>
            </a: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детей, воспитатель должен «взять себя в руки» на время занятия, не  торопиться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ситуацию причастности каждого ребенка к полученному результату, ситуацию успеха ( эмоциональное активное участие детей в дидактических и ролевых играх)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фиксация в речи нового понятия или алгоритма</a:t>
            </a:r>
          </a:p>
          <a:p>
            <a:pPr>
              <a:lnSpc>
                <a:spcPct val="90000"/>
              </a:lnSpc>
            </a:pPr>
            <a:r>
              <a:rPr lang="ru-RU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акцентирует знаками, схемами, символами, картинками, игрушками новое знание</a:t>
            </a:r>
          </a:p>
          <a:p>
            <a:pPr>
              <a:buNone/>
              <a:defRPr/>
            </a:pPr>
            <a:r>
              <a:rPr lang="ru-RU" sz="51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b="1" kern="0" dirty="0" smtClean="0">
                <a:solidFill>
                  <a:srgbClr val="871360"/>
                </a:solidFill>
                <a:cs typeface="Arial" panose="020B0604020202020204" pitchFamily="34" charset="0"/>
              </a:rPr>
              <a:t>Маркеры:</a:t>
            </a:r>
            <a:r>
              <a:rPr lang="ru-RU" sz="5100" b="1" kern="0" dirty="0" smtClean="0">
                <a:solidFill>
                  <a:srgbClr val="8713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pPr>
              <a:buNone/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преодоления затруднения:</a:t>
            </a:r>
          </a:p>
          <a:p>
            <a:pPr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САМ», </a:t>
            </a:r>
          </a:p>
          <a:p>
            <a:pPr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«СПРОШУ У ТОГО, КТО ЗНАЕТ» (младший  возраст)</a:t>
            </a:r>
          </a:p>
          <a:p>
            <a:pPr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САМ, А ПОТОМ ПРОВЕРЮ СЕБЯ ПО ОБРАЗЦУ» (старший возраст)</a:t>
            </a:r>
          </a:p>
          <a:p>
            <a:pPr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ПРАВИЛЬНО ВАС ПОНЯЛА, ВЫ ХОТИТЕ СПРОСИТЬ, узнать… « и дать правильную формулировку вопроса</a:t>
            </a:r>
          </a:p>
          <a:p>
            <a:pPr>
              <a:buNone/>
              <a:defRPr/>
            </a:pPr>
            <a:r>
              <a:rPr lang="ru-RU" sz="2900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- фиксация нового понятия или способа действия.</a:t>
            </a:r>
            <a:endParaRPr lang="ru-RU" sz="1800" kern="0" dirty="0" smtClean="0"/>
          </a:p>
        </p:txBody>
      </p:sp>
      <p:graphicFrame>
        <p:nvGraphicFramePr>
          <p:cNvPr id="3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40335"/>
              </p:ext>
            </p:extLst>
          </p:nvPr>
        </p:nvGraphicFramePr>
        <p:xfrm>
          <a:off x="179512" y="0"/>
          <a:ext cx="8785225" cy="581292"/>
        </p:xfrm>
        <a:graphic>
          <a:graphicData uri="http://schemas.openxmlformats.org/drawingml/2006/table">
            <a:tbl>
              <a:tblPr/>
              <a:tblGrid>
                <a:gridCol w="878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Открытие нового знания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9307"/>
            <a:ext cx="8856984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Шаги выхода из </a:t>
            </a:r>
            <a:r>
              <a:rPr lang="ru-RU" b="1" dirty="0" smtClean="0">
                <a:solidFill>
                  <a:srgbClr val="C00000"/>
                </a:solidFill>
              </a:rPr>
              <a:t>затруднения</a:t>
            </a:r>
          </a:p>
          <a:p>
            <a:pPr marL="0" indent="0">
              <a:buNone/>
            </a:pPr>
            <a:r>
              <a:rPr lang="ru-RU" sz="2400" b="1" dirty="0" smtClean="0"/>
              <a:t>-</a:t>
            </a:r>
            <a:r>
              <a:rPr lang="ru-RU" sz="2000" b="1" dirty="0"/>
              <a:t>Давайте вместе с вами составим правило </a:t>
            </a:r>
            <a:r>
              <a:rPr lang="ru-RU" sz="2000" b="1" dirty="0" smtClean="0"/>
              <a:t>сложения с помощью числового отрезка. </a:t>
            </a:r>
            <a:r>
              <a:rPr lang="ru-RU" sz="2000" b="1" dirty="0"/>
              <a:t>Вы согласны?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(</a:t>
            </a:r>
            <a:r>
              <a:rPr lang="ru-RU" sz="2000" b="1" i="1" dirty="0">
                <a:solidFill>
                  <a:srgbClr val="0070C0"/>
                </a:solidFill>
              </a:rPr>
              <a:t>Да</a:t>
            </a:r>
            <a:r>
              <a:rPr lang="ru-RU" sz="2000" b="1" i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000" b="1" i="1" dirty="0"/>
              <a:t>-</a:t>
            </a:r>
            <a:r>
              <a:rPr lang="ru-RU" sz="2000" b="1" dirty="0" smtClean="0"/>
              <a:t>Рассмотрите внимательно числовой отрезок.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-Скажите</a:t>
            </a:r>
            <a:r>
              <a:rPr lang="ru-RU" sz="2000" b="1" dirty="0"/>
              <a:t>, что происходит с числами при движении вправо?  </a:t>
            </a:r>
            <a:r>
              <a:rPr lang="ru-RU" sz="2000" b="1" i="1" dirty="0">
                <a:solidFill>
                  <a:srgbClr val="0070C0"/>
                </a:solidFill>
              </a:rPr>
              <a:t>(Числа </a:t>
            </a:r>
            <a:r>
              <a:rPr lang="ru-RU" sz="2000" b="1" i="1" dirty="0" smtClean="0">
                <a:solidFill>
                  <a:srgbClr val="0070C0"/>
                </a:solidFill>
              </a:rPr>
              <a:t>увеличиваются.)</a:t>
            </a:r>
          </a:p>
          <a:p>
            <a:pPr marL="0" indent="0">
              <a:buNone/>
            </a:pPr>
            <a:r>
              <a:rPr lang="ru-RU" sz="2000" b="1" dirty="0"/>
              <a:t>- Насколько увеличивается каждое число при движении вправо? </a:t>
            </a:r>
            <a:r>
              <a:rPr lang="ru-RU" sz="2000" b="1" dirty="0" smtClean="0"/>
              <a:t>  </a:t>
            </a:r>
            <a:r>
              <a:rPr lang="ru-RU" sz="2000" b="1" i="1" dirty="0" smtClean="0">
                <a:solidFill>
                  <a:srgbClr val="0070C0"/>
                </a:solidFill>
              </a:rPr>
              <a:t>(</a:t>
            </a:r>
            <a:r>
              <a:rPr lang="ru-RU" sz="2000" b="1" i="1" dirty="0">
                <a:solidFill>
                  <a:srgbClr val="0070C0"/>
                </a:solidFill>
              </a:rPr>
              <a:t>На 1.)</a:t>
            </a:r>
          </a:p>
          <a:p>
            <a:pPr marL="0" indent="0">
              <a:buNone/>
            </a:pPr>
            <a:r>
              <a:rPr lang="ru-RU" sz="2000" b="1" dirty="0"/>
              <a:t>- Подумайте - какое математическое действие  это вам напоминает? </a:t>
            </a:r>
            <a:r>
              <a:rPr lang="ru-RU" sz="2000" b="1" i="1" dirty="0" smtClean="0">
                <a:solidFill>
                  <a:srgbClr val="0070C0"/>
                </a:solidFill>
              </a:rPr>
              <a:t>(Сложение</a:t>
            </a:r>
            <a:r>
              <a:rPr lang="ru-RU" sz="2000" b="1" i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/>
              <a:t>- </a:t>
            </a:r>
            <a:r>
              <a:rPr lang="ru-RU" sz="2000" b="1" dirty="0"/>
              <a:t>Найдите на числовом отрезке число 1. </a:t>
            </a:r>
          </a:p>
          <a:p>
            <a:pPr marL="0" indent="0">
              <a:buNone/>
            </a:pPr>
            <a:r>
              <a:rPr lang="ru-RU" sz="2000" b="1" dirty="0"/>
              <a:t>-В какую сторону надо двигаться, если мы хотим прибавить 1? Почему? </a:t>
            </a:r>
            <a:r>
              <a:rPr lang="ru-RU" sz="2000" b="1" i="1" dirty="0">
                <a:solidFill>
                  <a:srgbClr val="0070C0"/>
                </a:solidFill>
              </a:rPr>
              <a:t>(Вправо, потому что при движении вправо числа увеличиваются.)</a:t>
            </a:r>
          </a:p>
          <a:p>
            <a:pPr marL="0" indent="0">
              <a:buNone/>
            </a:pPr>
            <a:r>
              <a:rPr lang="ru-RU" sz="2000" b="1" dirty="0"/>
              <a:t>-Сколько шагов надо </a:t>
            </a:r>
            <a:r>
              <a:rPr lang="ru-RU" sz="2000" b="1" dirty="0" smtClean="0"/>
              <a:t>сделать</a:t>
            </a:r>
            <a:r>
              <a:rPr lang="ru-RU" sz="2000" b="1" i="1" dirty="0" smtClean="0">
                <a:solidFill>
                  <a:srgbClr val="0070C0"/>
                </a:solidFill>
              </a:rPr>
              <a:t>? (Один </a:t>
            </a:r>
            <a:r>
              <a:rPr lang="ru-RU" sz="2000" b="1" i="1" dirty="0">
                <a:solidFill>
                  <a:srgbClr val="0070C0"/>
                </a:solidFill>
              </a:rPr>
              <a:t>шаг)</a:t>
            </a:r>
          </a:p>
          <a:p>
            <a:pPr marL="0" indent="0">
              <a:buNone/>
            </a:pPr>
            <a:r>
              <a:rPr lang="ru-RU" sz="2000" b="1" dirty="0"/>
              <a:t>-Какое число получили</a:t>
            </a:r>
            <a:r>
              <a:rPr lang="ru-RU" sz="2000" dirty="0"/>
              <a:t>? </a:t>
            </a:r>
            <a:r>
              <a:rPr lang="ru-RU" sz="2000" i="1" dirty="0"/>
              <a:t>(</a:t>
            </a:r>
            <a:r>
              <a:rPr lang="ru-RU" sz="2000" b="1" i="1" dirty="0">
                <a:solidFill>
                  <a:srgbClr val="0070C0"/>
                </a:solidFill>
              </a:rPr>
              <a:t>Число 2.) </a:t>
            </a:r>
          </a:p>
          <a:p>
            <a:pPr marL="0" indent="0">
              <a:buNone/>
            </a:pPr>
            <a:r>
              <a:rPr lang="ru-RU" sz="2000" b="1" dirty="0"/>
              <a:t>- Расскажите, как вы с помощью числового отрезка к 2 прибавите 1. </a:t>
            </a:r>
            <a:r>
              <a:rPr lang="ru-RU" sz="2000" b="1" i="1" dirty="0">
                <a:solidFill>
                  <a:srgbClr val="0070C0"/>
                </a:solidFill>
              </a:rPr>
              <a:t>(Найдём на числовом отрезке число 2, сделаем 1 шаг вправо. Получаем число 3.)</a:t>
            </a:r>
          </a:p>
          <a:p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8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07258"/>
              </p:ext>
            </p:extLst>
          </p:nvPr>
        </p:nvGraphicFramePr>
        <p:xfrm>
          <a:off x="323528" y="1"/>
          <a:ext cx="8486775" cy="6763743"/>
        </p:xfrm>
        <a:graphic>
          <a:graphicData uri="http://schemas.openxmlformats.org/drawingml/2006/table">
            <a:tbl>
              <a:tblPr/>
              <a:tblGrid>
                <a:gridCol w="34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6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8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Включение нового знания в систему знаний и умений ребёнка  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7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умения детей самостоятельно применять  усвоенные знания и способы действия для решения новых задач (проблем)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(закрепление нового знания в играх и упражнениях)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ситуаций для  выполнения самостоятельного задания на новое знание или новый способ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используемых игр и упражнений, в которых тренируется  новое знание, придерживаясь   общей сюжетной линии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учёт индивидуальных особенностей каждого ребёнка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принципа мини-макса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ситуации успеха для каждого воспитанника, мотивирующая его к включению в дальнейшее освоение новых знаний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самопроверки  или взаимопроверки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8211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71360"/>
                </a:solidFill>
              </a:rPr>
              <a:t>Игра «Открытие кодового замка»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Мальчики </a:t>
            </a:r>
            <a:r>
              <a:rPr lang="ru-RU" sz="2400" b="1" dirty="0">
                <a:solidFill>
                  <a:srgbClr val="0070C0"/>
                </a:solidFill>
              </a:rPr>
              <a:t>выбирают себе задание по цвету карточек, соответствующие цвету эмблемы.</a:t>
            </a:r>
          </a:p>
          <a:p>
            <a:pPr marL="0" indent="0">
              <a:buNone/>
            </a:pPr>
            <a:r>
              <a:rPr lang="ru-RU" sz="2400" b="1" dirty="0" smtClean="0"/>
              <a:t>5+1=     6+1=    7+1=    </a:t>
            </a:r>
            <a:r>
              <a:rPr lang="ru-RU" sz="2400" b="1" i="1" dirty="0" smtClean="0"/>
              <a:t>задача</a:t>
            </a:r>
            <a:r>
              <a:rPr lang="ru-RU" sz="2400" b="1" dirty="0" smtClean="0"/>
              <a:t>   4+1=</a:t>
            </a:r>
            <a:endParaRPr lang="ru-RU" sz="2400" b="1" dirty="0"/>
          </a:p>
          <a:p>
            <a:pPr marL="0" lvl="0" indent="0">
              <a:buNone/>
            </a:pPr>
            <a:r>
              <a:rPr lang="ru-RU" sz="2400" b="1" dirty="0" smtClean="0"/>
              <a:t>-Посмотрите</a:t>
            </a:r>
            <a:r>
              <a:rPr lang="ru-RU" sz="2400" b="1" dirty="0"/>
              <a:t>, какое у вас задание. Выполните его с помощью числового отрезка и </a:t>
            </a:r>
            <a:r>
              <a:rPr lang="ru-RU" sz="2400" b="1" dirty="0" smtClean="0"/>
              <a:t>запишите ответ.</a:t>
            </a:r>
            <a:endParaRPr lang="ru-RU" sz="2400" b="1" dirty="0"/>
          </a:p>
          <a:p>
            <a:pPr marL="0" lvl="0" indent="0">
              <a:buNone/>
            </a:pPr>
            <a:r>
              <a:rPr lang="ru-RU" sz="2400" b="1" dirty="0" smtClean="0"/>
              <a:t>-Договоритесь</a:t>
            </a:r>
            <a:r>
              <a:rPr lang="ru-RU" sz="2400" b="1" dirty="0"/>
              <a:t>, кто будет читать пример, а кто </a:t>
            </a:r>
            <a:r>
              <a:rPr lang="ru-RU" sz="2400" b="1" dirty="0" smtClean="0"/>
              <a:t>показывать </a:t>
            </a:r>
            <a:r>
              <a:rPr lang="ru-RU" sz="2400" b="1" dirty="0"/>
              <a:t>действия  на этом числовом отрезке</a:t>
            </a:r>
            <a:r>
              <a:rPr lang="ru-RU" sz="2400" b="1" dirty="0" smtClean="0"/>
              <a:t>.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Мальчики выполняют задание , проговаривая вслух правило сложения  с помощью числового отрезка.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-Чем похожи все эти </a:t>
            </a:r>
            <a:r>
              <a:rPr lang="ru-RU" sz="2400" b="1" dirty="0" smtClean="0"/>
              <a:t>равенства, </a:t>
            </a:r>
            <a:r>
              <a:rPr lang="ru-RU" sz="2400" b="1" dirty="0"/>
              <a:t>которые вы сегодня решали? </a:t>
            </a:r>
            <a:r>
              <a:rPr lang="ru-RU" sz="2400" b="1" i="1" dirty="0">
                <a:solidFill>
                  <a:srgbClr val="0070C0"/>
                </a:solidFill>
              </a:rPr>
              <a:t>(Мы везде прибавляли 1)</a:t>
            </a:r>
          </a:p>
          <a:p>
            <a:pPr marL="0" indent="0">
              <a:buNone/>
            </a:pPr>
            <a:r>
              <a:rPr lang="ru-RU" sz="2400" b="1" dirty="0"/>
              <a:t>-Что значит прибавить1? </a:t>
            </a:r>
            <a:r>
              <a:rPr lang="ru-RU" sz="2400" b="1" i="1" dirty="0">
                <a:solidFill>
                  <a:srgbClr val="0070C0"/>
                </a:solidFill>
              </a:rPr>
              <a:t>(Назвать следующее число)</a:t>
            </a:r>
          </a:p>
          <a:p>
            <a:endParaRPr lang="ru-RU" b="1" dirty="0"/>
          </a:p>
        </p:txBody>
      </p:sp>
      <p:graphicFrame>
        <p:nvGraphicFramePr>
          <p:cNvPr id="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71983"/>
              </p:ext>
            </p:extLst>
          </p:nvPr>
        </p:nvGraphicFramePr>
        <p:xfrm>
          <a:off x="0" y="1"/>
          <a:ext cx="9144000" cy="100800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8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Включение нового знания в систему знаний и умений ребёнка  и повторение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8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71360"/>
                </a:solidFill>
              </a:rPr>
              <a:t>Первая</a:t>
            </a:r>
            <a:r>
              <a:rPr lang="ru-RU" sz="3600" dirty="0">
                <a:solidFill>
                  <a:srgbClr val="871360"/>
                </a:solidFill>
              </a:rPr>
              <a:t> </a:t>
            </a:r>
            <a:r>
              <a:rPr lang="ru-RU" sz="3600" b="1" dirty="0" smtClean="0">
                <a:solidFill>
                  <a:srgbClr val="871360"/>
                </a:solidFill>
              </a:rPr>
              <a:t>предпосылка к учебной деятельности</a:t>
            </a:r>
            <a:endParaRPr lang="ru-RU" sz="3600" b="1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51077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познавательных интересов 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потребностей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0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500464"/>
          </a:xfrm>
          <a:noFill/>
          <a:ln w="19050">
            <a:noFill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8713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 eaLnBrk="1" hangingPunct="1">
              <a:spcBef>
                <a:spcPct val="0"/>
              </a:spcBef>
            </a:pPr>
            <a:endParaRPr kumimoji="1" lang="ru-RU" sz="2000" dirty="0" smtClean="0"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на новый способ действия с проговариванием вслух алгоритма, свойства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в группах или парах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проверка по эталону, образцу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Взаимопроверка в паре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Взаимопомощь друзьям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принципа мини-макса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подготовительной группах возможна работа в учебной тетради</a:t>
            </a:r>
          </a:p>
          <a:p>
            <a:pPr eaLnBrk="1" hangingPunct="1"/>
            <a:endParaRPr lang="ru-RU" sz="28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3246"/>
              </p:ext>
            </p:extLst>
          </p:nvPr>
        </p:nvGraphicFramePr>
        <p:xfrm>
          <a:off x="0" y="1"/>
          <a:ext cx="9144000" cy="100800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8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Включение нового знания в систему знаний и умений ребёнка  и повторение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65861"/>
              </p:ext>
            </p:extLst>
          </p:nvPr>
        </p:nvGraphicFramePr>
        <p:xfrm>
          <a:off x="270783" y="0"/>
          <a:ext cx="8812212" cy="7630232"/>
        </p:xfrm>
        <a:graphic>
          <a:graphicData uri="http://schemas.openxmlformats.org/drawingml/2006/table">
            <a:tbl>
              <a:tblPr/>
              <a:tblGrid>
                <a:gridCol w="352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Осмысление (итог), рефлексия</a:t>
                      </a:r>
                    </a:p>
                  </a:txBody>
                  <a:tcPr marL="90000" marR="90000" marT="46805" marB="46805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формирование первичного опыта детей по фиксации достижения цели и выявления условий, которые позволили её достичь (самооценка собственной  познавательной деятельности)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фиксирование детьми достижения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«детской цели»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условий, которые позволили  добиться этой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фиксация нового знания или способа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действий в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выполнения взрослой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планирование дальнейших действий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ситуации успеха в совместной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деятельности, удовлетворения от хорошо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сделанного дела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204664" y="6069459"/>
            <a:ext cx="8839200" cy="584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871360"/>
                </a:solidFill>
                <a:latin typeface="Arial" pitchFamily="34" charset="0"/>
                <a:cs typeface="Arial" pitchFamily="34" charset="0"/>
              </a:rPr>
              <a:t>Маркеры ТДМ: </a:t>
            </a:r>
            <a:r>
              <a:rPr lang="ru-RU" sz="2400" b="1" dirty="0">
                <a:solidFill>
                  <a:srgbClr val="002060"/>
                </a:solidFill>
              </a:rPr>
              <a:t>сведение «детской» и «взрослой» целей.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7017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dirty="0"/>
              <a:t>Мальчики,  кому вы сегодня помогли? </a:t>
            </a:r>
            <a:r>
              <a:rPr lang="ru-RU" sz="2400" b="1" i="1" dirty="0">
                <a:solidFill>
                  <a:srgbClr val="0070C0"/>
                </a:solidFill>
              </a:rPr>
              <a:t>(Квадрату-акробату.)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- В чём заключалась ваша помощь? </a:t>
            </a:r>
            <a:r>
              <a:rPr lang="ru-RU" sz="2400" b="1" dirty="0">
                <a:solidFill>
                  <a:srgbClr val="0070C0"/>
                </a:solidFill>
              </a:rPr>
              <a:t>(</a:t>
            </a:r>
            <a:r>
              <a:rPr lang="ru-RU" sz="2400" b="1" i="1" dirty="0">
                <a:solidFill>
                  <a:srgbClr val="0070C0"/>
                </a:solidFill>
              </a:rPr>
              <a:t>Мы научили его правильно считать прыжки на акробатической дорожке с помощью числового отрезка.)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- Что нового вы узнали? 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i="1" dirty="0">
                <a:solidFill>
                  <a:srgbClr val="0070C0"/>
                </a:solidFill>
              </a:rPr>
              <a:t>М</a:t>
            </a:r>
            <a:r>
              <a:rPr lang="ru-RU" sz="2400" b="1" i="1" dirty="0" smtClean="0">
                <a:solidFill>
                  <a:srgbClr val="0070C0"/>
                </a:solidFill>
              </a:rPr>
              <a:t>ы </a:t>
            </a:r>
            <a:r>
              <a:rPr lang="ru-RU" sz="2400" b="1" i="1" dirty="0">
                <a:solidFill>
                  <a:srgbClr val="0070C0"/>
                </a:solidFill>
              </a:rPr>
              <a:t>узнали правило сложения </a:t>
            </a:r>
            <a:r>
              <a:rPr lang="ru-RU" sz="2400" b="1" i="1" dirty="0" smtClean="0">
                <a:solidFill>
                  <a:srgbClr val="0070C0"/>
                </a:solidFill>
              </a:rPr>
              <a:t>чисел с </a:t>
            </a:r>
            <a:r>
              <a:rPr lang="ru-RU" sz="2400" b="1" i="1" dirty="0">
                <a:solidFill>
                  <a:srgbClr val="0070C0"/>
                </a:solidFill>
              </a:rPr>
              <a:t>помощью числового отрезка)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indent="0" algn="just" eaLnBrk="0" fontAlgn="base" hangingPunct="0">
              <a:lnSpc>
                <a:spcPct val="115000"/>
              </a:lnSpc>
              <a:buNone/>
            </a:pPr>
            <a:r>
              <a:rPr lang="ru-RU" sz="2400" b="1" dirty="0"/>
              <a:t>- Где вам пригодится умение считать с помощью числового отрезка? </a:t>
            </a:r>
            <a:r>
              <a:rPr lang="ru-RU" sz="2400" b="1" i="1" dirty="0">
                <a:solidFill>
                  <a:srgbClr val="0070C0"/>
                </a:solidFill>
              </a:rPr>
              <a:t>(….)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indent="0" algn="just" eaLnBrk="0" fontAlgn="base" hangingPunct="0">
              <a:lnSpc>
                <a:spcPct val="115000"/>
              </a:lnSpc>
              <a:buNone/>
            </a:pPr>
            <a:r>
              <a:rPr lang="ru-RU" sz="2400" b="1" dirty="0" smtClean="0"/>
              <a:t>- </a:t>
            </a:r>
            <a:r>
              <a:rPr lang="ru-RU" sz="2400" b="1" dirty="0"/>
              <a:t>Что вам больше всего понравилось?</a:t>
            </a:r>
            <a:r>
              <a:rPr lang="ru-RU" sz="2400" b="1" i="1" dirty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(…)</a:t>
            </a:r>
            <a:endParaRPr lang="ru-RU" sz="2400" b="1" kern="0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/>
              <a:t>- </a:t>
            </a:r>
            <a:r>
              <a:rPr lang="ru-RU" sz="2400" b="1" dirty="0"/>
              <a:t>Мальчики, вы меня сегодня очень порадовали.  Мне было приятно с вами работать. Вы </a:t>
            </a:r>
            <a:r>
              <a:rPr lang="ru-RU" sz="2400" b="1" dirty="0">
                <a:solidFill>
                  <a:srgbClr val="871360"/>
                </a:solidFill>
              </a:rPr>
              <a:t>помогли Квадрату акробату научиться считать прыжки  вперёд</a:t>
            </a:r>
            <a:r>
              <a:rPr lang="ru-RU" sz="2400" b="1" dirty="0"/>
              <a:t>, потому что  узнали, что </a:t>
            </a:r>
            <a:r>
              <a:rPr lang="ru-RU" sz="2400" b="1" dirty="0">
                <a:solidFill>
                  <a:srgbClr val="871360"/>
                </a:solidFill>
              </a:rPr>
              <a:t>такое числовой отрезок и как выполнять с его помощью </a:t>
            </a:r>
            <a:r>
              <a:rPr lang="ru-RU" sz="2400" b="1" dirty="0" smtClean="0">
                <a:solidFill>
                  <a:srgbClr val="871360"/>
                </a:solidFill>
              </a:rPr>
              <a:t>действие сложения</a:t>
            </a:r>
            <a:r>
              <a:rPr lang="ru-RU" sz="2400" b="1" dirty="0"/>
              <a:t>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25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71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Приёмы </a:t>
            </a:r>
            <a:endParaRPr lang="ru-RU" sz="3600" b="1" dirty="0">
              <a:solidFill>
                <a:srgbClr val="871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пространстве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место  первого этапа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(«якорение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Проговаривание воспитателем (в младшей и средней группе) или самими детьми (в старшей подготовительной группе) условий, которые позволили добиться этой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Вопросы.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вопросов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так, чтобы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выполнение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«детской» и «взрослой» цели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Опорные знаки, картинки, символы, «узелки на память», помогут детям вспомнить всё, что было в ходе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Рассказ, письмо, сообщение. Логичнее новые знания сообщать тому, кто не был свидетелем происходящих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«Точка» в занятии должна быть достаточно эмоциональной 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позитивной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 своей деятельности 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Подтвердить успешность детей в выполнении заданий. Например, “Как Вы меня порадовали” и т.д. “Молодцы” (мальчиков), “Умницы” (девочек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endParaRPr lang="ru-RU" altLang="ja-JP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52658"/>
              </p:ext>
            </p:extLst>
          </p:nvPr>
        </p:nvGraphicFramePr>
        <p:xfrm>
          <a:off x="179512" y="6085"/>
          <a:ext cx="8812212" cy="598488"/>
        </p:xfrm>
        <a:graphic>
          <a:graphicData uri="http://schemas.openxmlformats.org/drawingml/2006/table">
            <a:tbl>
              <a:tblPr/>
              <a:tblGrid>
                <a:gridCol w="881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8713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Осмысление (итог), рефлексия</a:t>
                      </a:r>
                    </a:p>
                  </a:txBody>
                  <a:tcPr marL="90000" marR="90000" marT="46805" marB="46805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618"/>
            <a:ext cx="85176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71360"/>
                </a:solidFill>
              </a:rPr>
              <a:t>Рефлексивная самоорганизация</a:t>
            </a:r>
            <a:r>
              <a:rPr lang="ru-RU" sz="3200" b="1" dirty="0" smtClean="0">
                <a:solidFill>
                  <a:srgbClr val="871360"/>
                </a:solidFill>
              </a:rPr>
              <a:t>-наиболее короткий путь достижения результата</a:t>
            </a:r>
            <a:endParaRPr lang="ru-RU" sz="3600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445624" cy="401430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8713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Рефлексия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размышление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своем  внутреннем состоянии,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самоанализ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838" y="1826644"/>
            <a:ext cx="3388718" cy="4940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8836" y="3033108"/>
            <a:ext cx="3266222" cy="32762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96949" y="1377890"/>
            <a:ext cx="2238320" cy="225836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63888" y="1377890"/>
            <a:ext cx="1430364" cy="72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е 45"/>
          <p:cNvSpPr txBox="1"/>
          <p:nvPr/>
        </p:nvSpPr>
        <p:spPr>
          <a:xfrm>
            <a:off x="1547664" y="890845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endCxn id="26" idx="2"/>
          </p:cNvCxnSpPr>
          <p:nvPr/>
        </p:nvCxnSpPr>
        <p:spPr>
          <a:xfrm>
            <a:off x="4707836" y="2357285"/>
            <a:ext cx="631659" cy="1"/>
          </a:xfrm>
          <a:prstGeom prst="straightConnector1">
            <a:avLst/>
          </a:prstGeom>
          <a:ln w="57150">
            <a:solidFill>
              <a:srgbClr val="7C341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39495" y="2256192"/>
            <a:ext cx="251883" cy="202187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80112" y="1686126"/>
            <a:ext cx="8255" cy="94043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316703" y="2206549"/>
            <a:ext cx="307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97" y="2575881"/>
            <a:ext cx="303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</a:t>
            </a:r>
            <a:r>
              <a:rPr lang="ru-RU" b="1" dirty="0" smtClean="0">
                <a:solidFill>
                  <a:srgbClr val="CC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Актуализация знаний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9" y="3468855"/>
            <a:ext cx="331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 Затруднение 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ситуации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222" y="3831136"/>
            <a:ext cx="2780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Выявление  МЕСТА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74" y="4047143"/>
            <a:ext cx="322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ПРИЧИНЫ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2" y="4412901"/>
            <a:ext cx="3418657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Открытие детьми нового 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знания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674" y="5059805"/>
            <a:ext cx="278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ПОСТРОЕНИЕ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5862" y="5391588"/>
            <a:ext cx="272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РЕАЛИЗАЦИЯ проекта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322" y="512107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  <a:buSzPts val="1400"/>
            </a:pPr>
            <a:endParaRPr lang="ru-RU" sz="1400" dirty="0">
              <a:solidFill>
                <a:srgbClr val="33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262" y="5692505"/>
            <a:ext cx="29488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ru-RU" b="1" dirty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Включение в систему </a:t>
            </a:r>
            <a:endParaRPr lang="ru-RU" b="1" dirty="0" smtClean="0">
              <a:solidFill>
                <a:srgbClr val="D6009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 smtClean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знаний и повторение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821" y="6309320"/>
            <a:ext cx="269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 </a:t>
            </a:r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Осмысление (итог</a:t>
            </a:r>
            <a:r>
              <a:rPr lang="ru-RU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088836" y="2353643"/>
            <a:ext cx="619000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4559898" y="2468600"/>
            <a:ext cx="995814" cy="27455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>
            <a:off x="4571999" y="5192298"/>
            <a:ext cx="54987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flipV="1">
            <a:off x="5142025" y="5202996"/>
            <a:ext cx="532047" cy="106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>
            <a:off x="5674072" y="5203632"/>
            <a:ext cx="954215" cy="0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flipV="1">
            <a:off x="5760044" y="1876306"/>
            <a:ext cx="0" cy="660485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flipH="1" flipV="1">
            <a:off x="5816109" y="2575882"/>
            <a:ext cx="812178" cy="26378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5760044" y="1833567"/>
            <a:ext cx="565277" cy="6894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Прямая со стрелкой 58"/>
          <p:cNvCxnSpPr/>
          <p:nvPr/>
        </p:nvCxnSpPr>
        <p:spPr>
          <a:xfrm flipV="1">
            <a:off x="6306536" y="1851718"/>
            <a:ext cx="503951" cy="3992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>
          <a:xfrm flipV="1">
            <a:off x="6788883" y="1844824"/>
            <a:ext cx="735445" cy="1088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Поле 70"/>
          <p:cNvSpPr txBox="1"/>
          <p:nvPr/>
        </p:nvSpPr>
        <p:spPr>
          <a:xfrm>
            <a:off x="6252841" y="713186"/>
            <a:ext cx="2651760" cy="50638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ПРОБЛЕМНАЯ СИТУАЦИЯ для затруднения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kern="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580113" y="934525"/>
            <a:ext cx="834755" cy="7226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8" name="Поле 113"/>
          <p:cNvSpPr txBox="1"/>
          <p:nvPr/>
        </p:nvSpPr>
        <p:spPr>
          <a:xfrm>
            <a:off x="3843618" y="966377"/>
            <a:ext cx="1432560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ПРОБНОЕ ДЕЙСТВИЕ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023665" y="1420553"/>
            <a:ext cx="441771" cy="78599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75" name="Поле 45"/>
          <p:cNvSpPr txBox="1"/>
          <p:nvPr/>
        </p:nvSpPr>
        <p:spPr>
          <a:xfrm>
            <a:off x="6788883" y="5521912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РАЗМЫШЛЕНИЯ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997484" y="4868889"/>
            <a:ext cx="270510" cy="1082666"/>
          </a:xfrm>
          <a:prstGeom prst="leftBrace">
            <a:avLst>
              <a:gd name="adj1" fmla="val 0"/>
              <a:gd name="adj2" fmla="val 51253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8" name="Левая фигурная скобка 77"/>
          <p:cNvSpPr/>
          <p:nvPr/>
        </p:nvSpPr>
        <p:spPr>
          <a:xfrm rot="16200000">
            <a:off x="6184106" y="1576965"/>
            <a:ext cx="244861" cy="913891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DD29D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0" name="Поле 114"/>
          <p:cNvSpPr txBox="1"/>
          <p:nvPr/>
        </p:nvSpPr>
        <p:spPr>
          <a:xfrm>
            <a:off x="4641729" y="4774704"/>
            <a:ext cx="293370" cy="3367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600" kern="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4" name="Поле 115"/>
          <p:cNvSpPr txBox="1"/>
          <p:nvPr/>
        </p:nvSpPr>
        <p:spPr>
          <a:xfrm>
            <a:off x="5211872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6" name="Поле 115"/>
          <p:cNvSpPr txBox="1"/>
          <p:nvPr/>
        </p:nvSpPr>
        <p:spPr>
          <a:xfrm>
            <a:off x="5760044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7" name="Поле 115"/>
          <p:cNvSpPr txBox="1"/>
          <p:nvPr/>
        </p:nvSpPr>
        <p:spPr>
          <a:xfrm>
            <a:off x="5849591" y="2155969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9" name="Поле 115"/>
          <p:cNvSpPr txBox="1"/>
          <p:nvPr/>
        </p:nvSpPr>
        <p:spPr>
          <a:xfrm>
            <a:off x="6157615" y="3221834"/>
            <a:ext cx="335411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333C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90" name="Поле 115"/>
          <p:cNvSpPr txBox="1"/>
          <p:nvPr/>
        </p:nvSpPr>
        <p:spPr>
          <a:xfrm>
            <a:off x="4951877" y="5597063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1" name="Поле 115"/>
          <p:cNvSpPr txBox="1"/>
          <p:nvPr/>
        </p:nvSpPr>
        <p:spPr>
          <a:xfrm>
            <a:off x="6223078" y="223913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DD29D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D29D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600" dirty="0">
              <a:solidFill>
                <a:srgbClr val="DD29D0"/>
              </a:solidFill>
              <a:ea typeface="Calibri"/>
              <a:cs typeface="Times New Roman"/>
            </a:endParaRPr>
          </a:p>
        </p:txBody>
      </p:sp>
      <p:sp>
        <p:nvSpPr>
          <p:cNvPr id="92" name="Поле 115"/>
          <p:cNvSpPr txBox="1"/>
          <p:nvPr/>
        </p:nvSpPr>
        <p:spPr>
          <a:xfrm>
            <a:off x="7090596" y="214186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1600" dirty="0">
              <a:solidFill>
                <a:srgbClr val="F79646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3" name="Поле 115"/>
          <p:cNvSpPr txBox="1"/>
          <p:nvPr/>
        </p:nvSpPr>
        <p:spPr>
          <a:xfrm>
            <a:off x="4834932" y="2703205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7C341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1600" dirty="0">
              <a:solidFill>
                <a:srgbClr val="F79646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4" name="Поле 115"/>
          <p:cNvSpPr txBox="1"/>
          <p:nvPr/>
        </p:nvSpPr>
        <p:spPr>
          <a:xfrm>
            <a:off x="4088836" y="2711038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92097" y="1911481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оле 45"/>
          <p:cNvSpPr txBox="1"/>
          <p:nvPr/>
        </p:nvSpPr>
        <p:spPr>
          <a:xfrm>
            <a:off x="1907704" y="116631"/>
            <a:ext cx="5447353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Технология </a:t>
            </a:r>
            <a:r>
              <a:rPr lang="ru-RU" sz="2400" b="1" dirty="0" smtClean="0">
                <a:solidFill>
                  <a:srgbClr val="8713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 СИТУАЦИЯ»</a:t>
            </a:r>
            <a:endParaRPr lang="ru-RU" sz="2400" dirty="0">
              <a:solidFill>
                <a:srgbClr val="8713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93934" y="4571079"/>
            <a:ext cx="864096" cy="857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5592" y="3051653"/>
            <a:ext cx="2645276" cy="338554"/>
            <a:chOff x="405810" y="3051653"/>
            <a:chExt cx="2645276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05810" y="3051653"/>
              <a:ext cx="2645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ts val="43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          </a:t>
              </a:r>
              <a:r>
                <a:rPr lang="ru-RU" sz="16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Пробное действие</a:t>
              </a:r>
              <a:endParaRPr lang="ru-RU" sz="16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11560" y="3051653"/>
              <a:ext cx="324849" cy="333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7" grpId="0" animBg="1"/>
      <p:bldP spid="26" grpId="0" animBg="1"/>
      <p:bldP spid="2" grpId="0"/>
      <p:bldP spid="4" grpId="0"/>
      <p:bldP spid="8" grpId="0"/>
      <p:bldP spid="9" grpId="0"/>
      <p:bldP spid="10" grpId="0"/>
      <p:bldP spid="12" grpId="0"/>
      <p:bldP spid="22" grpId="0"/>
      <p:bldP spid="24" grpId="0"/>
      <p:bldP spid="25" grpId="0"/>
      <p:bldP spid="28" grpId="0"/>
      <p:bldP spid="29" grpId="0"/>
      <p:bldP spid="65" grpId="0" animBg="1"/>
      <p:bldP spid="68" grpId="0" animBg="1"/>
      <p:bldP spid="75" grpId="0" animBg="1"/>
      <p:bldP spid="76" grpId="0" animBg="1"/>
      <p:bldP spid="78" grpId="0" animBg="1"/>
      <p:bldP spid="80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29301" cy="560608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Человека нужно искать в детстве – там корни. Скажи мне, как прошло твое детство, и я скажу, что принесет тебе будущее…» 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русская поэтесса, прозаик,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переводчица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М. Цветаева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Детство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 тот уникальный период, когда закладываются черты характера, формируются основные модели поведения, отношение к себе и окружающему миру.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414713" y="371475"/>
            <a:ext cx="2050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4000" b="1" dirty="0">
                <a:solidFill>
                  <a:srgbClr val="871360"/>
                </a:solidFill>
              </a:rPr>
              <a:t>Ребёнок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1488" y="3284984"/>
            <a:ext cx="3357562" cy="2595562"/>
            <a:chOff x="468313" y="3497263"/>
            <a:chExt cx="3357562" cy="2596033"/>
          </a:xfrm>
        </p:grpSpPr>
        <p:grpSp>
          <p:nvGrpSpPr>
            <p:cNvPr id="25613" name="Группа 1"/>
            <p:cNvGrpSpPr>
              <a:grpSpLocks/>
            </p:cNvGrpSpPr>
            <p:nvPr/>
          </p:nvGrpSpPr>
          <p:grpSpPr bwMode="auto">
            <a:xfrm>
              <a:off x="468313" y="3497263"/>
              <a:ext cx="3357562" cy="2596033"/>
              <a:chOff x="468313" y="3497263"/>
              <a:chExt cx="3357562" cy="259603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8313" y="4548379"/>
                <a:ext cx="3357562" cy="1544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6" name="Line 9"/>
              <p:cNvSpPr>
                <a:spLocks noChangeShapeType="1"/>
              </p:cNvSpPr>
              <p:nvPr/>
            </p:nvSpPr>
            <p:spPr bwMode="auto">
              <a:xfrm flipH="1">
                <a:off x="2643188" y="3497263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4" name="Прямоугольник 3"/>
            <p:cNvSpPr>
              <a:spLocks noChangeArrowheads="1"/>
            </p:cNvSpPr>
            <p:nvPr/>
          </p:nvSpPr>
          <p:spPr bwMode="auto">
            <a:xfrm>
              <a:off x="468313" y="4783138"/>
              <a:ext cx="3357562" cy="46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002060"/>
                  </a:solidFill>
                </a:rPr>
                <a:t>Активный «деятель»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000500" y="3425825"/>
            <a:ext cx="4714875" cy="2959100"/>
            <a:chOff x="4000500" y="3425825"/>
            <a:chExt cx="4714875" cy="2959755"/>
          </a:xfrm>
        </p:grpSpPr>
        <p:grpSp>
          <p:nvGrpSpPr>
            <p:cNvPr id="25609" name="Группа 2"/>
            <p:cNvGrpSpPr>
              <a:grpSpLocks/>
            </p:cNvGrpSpPr>
            <p:nvPr/>
          </p:nvGrpSpPr>
          <p:grpSpPr bwMode="auto">
            <a:xfrm>
              <a:off x="4000500" y="3425825"/>
              <a:ext cx="4714875" cy="2959755"/>
              <a:chOff x="4000500" y="3425825"/>
              <a:chExt cx="4714875" cy="29597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000500" y="4302319"/>
                <a:ext cx="4714875" cy="2083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Line 10"/>
              <p:cNvSpPr>
                <a:spLocks noChangeShapeType="1"/>
              </p:cNvSpPr>
              <p:nvPr/>
            </p:nvSpPr>
            <p:spPr bwMode="auto">
              <a:xfrm>
                <a:off x="5148263" y="3425825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0" name="Прямоугольник 4"/>
            <p:cNvSpPr>
              <a:spLocks noChangeArrowheads="1"/>
            </p:cNvSpPr>
            <p:nvPr/>
          </p:nvSpPr>
          <p:spPr bwMode="auto">
            <a:xfrm>
              <a:off x="4035425" y="4446588"/>
              <a:ext cx="4572000" cy="1200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002060"/>
                  </a:solidFill>
                </a:rPr>
                <a:t>«Открыватель» окружающего мира, самого себя как личности и других людей в этом мире 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5606" name="Picture 18" descr="0_51452_7e76444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63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68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83567" y="836713"/>
            <a:ext cx="81302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871360"/>
                </a:solidFill>
              </a:rPr>
              <a:t>Е</a:t>
            </a:r>
            <a:r>
              <a:rPr lang="ru-RU" sz="4000" b="1" i="1" dirty="0" smtClean="0">
                <a:solidFill>
                  <a:srgbClr val="871360"/>
                </a:solidFill>
              </a:rPr>
              <a:t>сли </a:t>
            </a:r>
            <a:r>
              <a:rPr lang="ru-RU" sz="4000" b="1" i="1" dirty="0">
                <a:solidFill>
                  <a:srgbClr val="871360"/>
                </a:solidFill>
              </a:rPr>
              <a:t>дети сами изменяют </a:t>
            </a:r>
            <a:r>
              <a:rPr lang="ru-RU" sz="4000" b="1" i="1" dirty="0" smtClean="0">
                <a:solidFill>
                  <a:srgbClr val="871360"/>
                </a:solidFill>
              </a:rPr>
              <a:t>себя!</a:t>
            </a:r>
            <a:endParaRPr lang="ru-RU" altLang="ru-RU" sz="4000" b="1" i="1" dirty="0">
              <a:solidFill>
                <a:srgbClr val="871360"/>
              </a:solidFill>
            </a:endParaRPr>
          </a:p>
          <a:p>
            <a:pPr algn="ctr"/>
            <a:endParaRPr lang="ru-RU" altLang="ru-RU" sz="4000" b="1" i="1" dirty="0">
              <a:solidFill>
                <a:srgbClr val="871360"/>
              </a:solidFill>
            </a:endParaRPr>
          </a:p>
          <a:p>
            <a:pPr algn="ctr"/>
            <a:r>
              <a:rPr lang="ru-RU" altLang="ru-RU" sz="4000" b="1" i="1" dirty="0" smtClean="0">
                <a:solidFill>
                  <a:srgbClr val="871360"/>
                </a:solidFill>
              </a:rPr>
              <a:t>Что </a:t>
            </a:r>
            <a:r>
              <a:rPr lang="ru-RU" altLang="ru-RU" sz="4000" b="1" i="1" dirty="0">
                <a:solidFill>
                  <a:srgbClr val="871360"/>
                </a:solidFill>
              </a:rPr>
              <a:t>при этом делает </a:t>
            </a:r>
            <a:r>
              <a:rPr lang="ru-RU" altLang="ru-RU" sz="4000" b="1" i="1" dirty="0" smtClean="0">
                <a:solidFill>
                  <a:srgbClr val="871360"/>
                </a:solidFill>
              </a:rPr>
              <a:t>взрослый?</a:t>
            </a:r>
            <a:r>
              <a:rPr lang="ru-RU" altLang="ru-RU" sz="4000" b="1" i="1" dirty="0" smtClean="0">
                <a:solidFill>
                  <a:srgbClr val="FFC000"/>
                </a:solidFill>
              </a:rPr>
              <a:t>?</a:t>
            </a:r>
            <a:endParaRPr lang="ru-RU" altLang="ru-RU" sz="4000" b="1" i="1" dirty="0">
              <a:solidFill>
                <a:srgbClr val="FFC000"/>
              </a:solidFill>
            </a:endParaRP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6628" name="Picture 8" descr="http://www.vialofdreams.com/wp-content/uploads/2013/10/QUESTION_FACE-198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1885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43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22145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14313" y="428625"/>
            <a:ext cx="3092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871360"/>
                </a:solidFill>
              </a:rPr>
              <a:t>Организатор</a:t>
            </a:r>
            <a:r>
              <a:rPr lang="ru-RU" altLang="ru-RU" sz="2800" b="1" dirty="0">
                <a:solidFill>
                  <a:srgbClr val="871360"/>
                </a:solidFill>
              </a:rPr>
              <a:t>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714625" y="1285917"/>
            <a:ext cx="5961063" cy="2677656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Моделирует образовательные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ситуации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Отбирает способы и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средства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Создает развивающую образовательную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среду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Организует процесс детских «открытий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»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50" y="4868863"/>
            <a:ext cx="8389938" cy="121602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Если ребенок говорит: </a:t>
            </a:r>
            <a:r>
              <a:rPr lang="ru-RU" altLang="ru-RU" sz="2400" b="1" dirty="0">
                <a:solidFill>
                  <a:srgbClr val="871360"/>
                </a:solidFill>
              </a:rPr>
              <a:t>«Хочу узнать!», «Хочу научиться!», «Как интересно!», </a:t>
            </a:r>
            <a:r>
              <a:rPr lang="ru-RU" altLang="ru-RU" sz="2400" b="1" dirty="0">
                <a:solidFill>
                  <a:srgbClr val="002060"/>
                </a:solidFill>
              </a:rPr>
              <a:t>значит, воспитателю удалось исполнить роль организатора.</a:t>
            </a: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9525" y="-285749"/>
            <a:ext cx="9075738" cy="6861175"/>
            <a:chOff x="6" y="1"/>
            <a:chExt cx="5717" cy="4322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370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71360"/>
                </a:solidFill>
              </a:rPr>
              <a:t>Условия</a:t>
            </a:r>
            <a:r>
              <a:rPr lang="ru-RU" sz="3200" b="1" dirty="0">
                <a:solidFill>
                  <a:srgbClr val="871360"/>
                </a:solidFill>
              </a:rPr>
              <a:t>, при которых возникает и развивается интерес к </a:t>
            </a:r>
            <a:r>
              <a:rPr lang="ru-RU" sz="3200" b="1" dirty="0" smtClean="0">
                <a:solidFill>
                  <a:srgbClr val="871360"/>
                </a:solidFill>
              </a:rPr>
              <a:t>учению</a:t>
            </a:r>
            <a:r>
              <a:rPr lang="ru-RU" sz="3200" b="1" dirty="0">
                <a:solidFill>
                  <a:srgbClr val="FFC000"/>
                </a:solidFill>
              </a:rPr>
              <a:t/>
            </a:r>
            <a:br>
              <a:rPr lang="ru-RU" sz="3200" b="1" dirty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2517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</a:rPr>
              <a:t>1. Р</a:t>
            </a:r>
            <a:r>
              <a:rPr lang="ru-RU" sz="3800" b="1" dirty="0" smtClean="0">
                <a:solidFill>
                  <a:srgbClr val="002060"/>
                </a:solidFill>
              </a:rPr>
              <a:t>ебенок </a:t>
            </a:r>
            <a:r>
              <a:rPr lang="ru-RU" sz="3800" b="1" i="1" dirty="0">
                <a:solidFill>
                  <a:srgbClr val="871360"/>
                </a:solidFill>
              </a:rPr>
              <a:t>активно </a:t>
            </a:r>
            <a:r>
              <a:rPr lang="ru-RU" sz="3800" b="1" i="1" dirty="0" smtClean="0">
                <a:solidFill>
                  <a:srgbClr val="871360"/>
                </a:solidFill>
              </a:rPr>
              <a:t>действует</a:t>
            </a:r>
            <a:r>
              <a:rPr lang="ru-RU" sz="3800" b="1" i="1" dirty="0" smtClean="0">
                <a:solidFill>
                  <a:srgbClr val="002060"/>
                </a:solidFill>
              </a:rPr>
              <a:t>, </a:t>
            </a:r>
            <a:r>
              <a:rPr lang="ru-RU" sz="3800" b="1" dirty="0" smtClean="0">
                <a:solidFill>
                  <a:srgbClr val="002060"/>
                </a:solidFill>
              </a:rPr>
              <a:t>вовлекается в </a:t>
            </a:r>
            <a:r>
              <a:rPr lang="ru-RU" sz="3800" b="1" i="1" dirty="0">
                <a:solidFill>
                  <a:srgbClr val="871360"/>
                </a:solidFill>
              </a:rPr>
              <a:t>процесс самостоятельного поиска </a:t>
            </a:r>
            <a:r>
              <a:rPr lang="ru-RU" sz="3800" b="1" dirty="0">
                <a:solidFill>
                  <a:srgbClr val="871360"/>
                </a:solidFill>
              </a:rPr>
              <a:t>и </a:t>
            </a:r>
            <a:r>
              <a:rPr lang="ru-RU" sz="3800" b="1" i="1" dirty="0">
                <a:solidFill>
                  <a:srgbClr val="871360"/>
                </a:solidFill>
              </a:rPr>
              <a:t>«открытия»</a:t>
            </a:r>
            <a:r>
              <a:rPr lang="ru-RU" sz="3800" b="1" dirty="0">
                <a:solidFill>
                  <a:srgbClr val="002060"/>
                </a:solidFill>
              </a:rPr>
              <a:t> новых знаний, </a:t>
            </a:r>
            <a:r>
              <a:rPr lang="ru-RU" sz="3800" b="1" dirty="0" smtClean="0">
                <a:solidFill>
                  <a:srgbClr val="002060"/>
                </a:solidFill>
              </a:rPr>
              <a:t>решает </a:t>
            </a:r>
            <a:r>
              <a:rPr lang="ru-RU" sz="3800" b="1" i="1" dirty="0">
                <a:solidFill>
                  <a:srgbClr val="871360"/>
                </a:solidFill>
              </a:rPr>
              <a:t>вопросы проблемного характера.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2.</a:t>
            </a:r>
            <a:r>
              <a:rPr lang="ru-RU" sz="3800" b="1" dirty="0">
                <a:solidFill>
                  <a:srgbClr val="002060"/>
                </a:solidFill>
              </a:rPr>
              <a:t> </a:t>
            </a:r>
            <a:r>
              <a:rPr lang="ru-RU" sz="3800" b="1" i="1" dirty="0" smtClean="0">
                <a:solidFill>
                  <a:srgbClr val="871360"/>
                </a:solidFill>
              </a:rPr>
              <a:t>Деятельность</a:t>
            </a:r>
            <a:r>
              <a:rPr lang="ru-RU" sz="3800" b="1" dirty="0">
                <a:solidFill>
                  <a:srgbClr val="002060"/>
                </a:solidFill>
              </a:rPr>
              <a:t> должна быть </a:t>
            </a:r>
            <a:r>
              <a:rPr lang="ru-RU" sz="3800" b="1" i="1" dirty="0" smtClean="0">
                <a:solidFill>
                  <a:srgbClr val="871360"/>
                </a:solidFill>
              </a:rPr>
              <a:t>разнообразна</a:t>
            </a:r>
            <a:r>
              <a:rPr lang="ru-RU" sz="3800" b="1" i="1" dirty="0">
                <a:solidFill>
                  <a:srgbClr val="871360"/>
                </a:solidFill>
              </a:rPr>
              <a:t>. </a:t>
            </a:r>
            <a:r>
              <a:rPr lang="ru-RU" sz="3800" b="1" dirty="0" smtClean="0">
                <a:solidFill>
                  <a:srgbClr val="002060"/>
                </a:solidFill>
              </a:rPr>
              <a:t>Новый материал должен быть хорошо связан с тем, что дети усвоили раньше. 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3</a:t>
            </a:r>
            <a:r>
              <a:rPr lang="ru-RU" sz="3800" b="1" dirty="0">
                <a:solidFill>
                  <a:srgbClr val="002060"/>
                </a:solidFill>
              </a:rPr>
              <a:t>. </a:t>
            </a:r>
            <a:r>
              <a:rPr lang="ru-RU" sz="3800" b="1" i="1" dirty="0" smtClean="0">
                <a:solidFill>
                  <a:srgbClr val="871360"/>
                </a:solidFill>
              </a:rPr>
              <a:t>Задания</a:t>
            </a:r>
            <a:r>
              <a:rPr lang="ru-RU" sz="3800" b="1" i="1" dirty="0">
                <a:solidFill>
                  <a:srgbClr val="871360"/>
                </a:solidFill>
              </a:rPr>
              <a:t>,</a:t>
            </a:r>
            <a:r>
              <a:rPr lang="ru-RU" sz="3800" b="1" dirty="0">
                <a:solidFill>
                  <a:srgbClr val="002060"/>
                </a:solidFill>
              </a:rPr>
              <a:t> предлагаемые детям, должны быть </a:t>
            </a:r>
            <a:r>
              <a:rPr lang="ru-RU" sz="3800" b="1" i="1" dirty="0">
                <a:solidFill>
                  <a:srgbClr val="871360"/>
                </a:solidFill>
              </a:rPr>
              <a:t>трудными, но посильными</a:t>
            </a:r>
            <a:r>
              <a:rPr lang="ru-RU" sz="3800" b="1" dirty="0">
                <a:solidFill>
                  <a:srgbClr val="002060"/>
                </a:solidFill>
              </a:rPr>
              <a:t>. Слишком легкий либо слишком трудный материал не вызывает интереса.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</a:rPr>
              <a:t>4. </a:t>
            </a:r>
            <a:r>
              <a:rPr lang="ru-RU" sz="3800" b="1" i="1" dirty="0" smtClean="0">
                <a:solidFill>
                  <a:srgbClr val="871360"/>
                </a:solidFill>
              </a:rPr>
              <a:t>Положительная </a:t>
            </a:r>
            <a:r>
              <a:rPr lang="ru-RU" sz="3800" b="1" i="1" dirty="0">
                <a:solidFill>
                  <a:srgbClr val="871360"/>
                </a:solidFill>
              </a:rPr>
              <a:t>оценка </a:t>
            </a:r>
            <a:r>
              <a:rPr lang="ru-RU" sz="3800" b="1" dirty="0">
                <a:solidFill>
                  <a:srgbClr val="002060"/>
                </a:solidFill>
              </a:rPr>
              <a:t>стимулирует познавательную </a:t>
            </a:r>
            <a:r>
              <a:rPr lang="ru-RU" sz="3800" b="1" dirty="0" smtClean="0">
                <a:solidFill>
                  <a:srgbClr val="002060"/>
                </a:solidFill>
              </a:rPr>
              <a:t>активность.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08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ф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643074" cy="19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50825" y="223838"/>
            <a:ext cx="265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871360"/>
                </a:solidFill>
              </a:rPr>
              <a:t>Помощник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166938" y="974725"/>
            <a:ext cx="6600825" cy="304641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Создает доброжелательную, психологически комфортную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среду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Отвечает на вопросы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детей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Внимательно наблюдает за их состоянием и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настроением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</a:rPr>
              <a:t>Помогает тем, кому это необходимо, вдохновляет, замечает и фиксирует успехи каждого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ребенка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27025" y="4264025"/>
            <a:ext cx="8440738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Если детям психологически комфортно в детском саду, если они свободно обращаются за помощью к взрослым и сверстникам, не бояться высказывать свои мнения, обсуждать различные проблемы (в соответствии с возрастом), </a:t>
            </a:r>
            <a:r>
              <a:rPr lang="ru-RU" altLang="ru-RU" sz="2400" b="1" dirty="0">
                <a:solidFill>
                  <a:srgbClr val="002060"/>
                </a:solidFill>
              </a:rPr>
              <a:t>значит, воспитателю удалась роль помощника.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643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732240" y="404664"/>
            <a:ext cx="1224136" cy="1728192"/>
          </a:xfrm>
          <a:prstGeom prst="rect">
            <a:avLst/>
          </a:prstGeom>
          <a:blipFill dpi="0" rotWithShape="0">
            <a:blip r:embed="rId3"/>
            <a:srcRect/>
            <a:stretch>
              <a:fillRect l="-549959" t="-23416" r="-97017" b="-273416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76301" y="669925"/>
            <a:ext cx="5063852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Неудача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–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просто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возможность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начать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снова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но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уже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более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мудро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79345" y="2169467"/>
            <a:ext cx="3168351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промышленник 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Г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енри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Форд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1863-1947)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(1863-1947)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756178" y="2731528"/>
            <a:ext cx="5129212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Никогда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бывает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ел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без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трудностей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98188" y="3835994"/>
            <a:ext cx="2425833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 просветитель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Вольтер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(1694-1778)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45744" y="5511907"/>
            <a:ext cx="5824538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Чтобы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добраться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источника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надо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плыть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против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течения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239384" y="5301209"/>
            <a:ext cx="1509080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Станислав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Лец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(1909 -1966)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0383" y="2132856"/>
            <a:ext cx="1330722" cy="1512008"/>
          </a:xfrm>
          <a:prstGeom prst="rect">
            <a:avLst/>
          </a:prstGeom>
          <a:blipFill dpi="0" rotWithShape="0">
            <a:blip r:embed="rId3"/>
            <a:srcRect/>
            <a:stretch>
              <a:fillRect l="-62336" t="-157141" r="-524810" b="-196378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39384" y="3835994"/>
            <a:ext cx="1224136" cy="1440160"/>
          </a:xfrm>
          <a:prstGeom prst="rect">
            <a:avLst/>
          </a:prstGeom>
          <a:blipFill dpi="0" rotWithShape="0">
            <a:blip r:embed="rId3"/>
            <a:srcRect/>
            <a:stretch>
              <a:fillRect l="-558825" t="-310001" r="-88150" b="-66197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57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91828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ea typeface="Calibri"/>
                <a:cs typeface="Calibri"/>
              </a:rPr>
              <a:t>«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Если вы хотите, чтобы ваш сын прошел </a:t>
            </a:r>
            <a:endPara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по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жизни с достоинством, </a:t>
            </a: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 старайтесь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убирать камни у него из-под ног, </a:t>
            </a:r>
            <a:endPara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а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учите не спотыкаться о них</a:t>
            </a: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  <a:endParaRPr lang="ru-RU" sz="2400" b="1" i="1" kern="1200" dirty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dirty="0" smtClean="0">
              <a:ea typeface="Calibri"/>
              <a:cs typeface="Calibri"/>
            </a:endParaRP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dirty="0" smtClean="0">
                <a:solidFill>
                  <a:srgbClr val="FFC000"/>
                </a:solidFill>
                <a:ea typeface="Calibri"/>
                <a:cs typeface="Calibri"/>
              </a:rPr>
              <a:t> </a:t>
            </a:r>
            <a:r>
              <a:rPr lang="ru-RU" b="1" kern="1200" dirty="0">
                <a:solidFill>
                  <a:srgbClr val="FFC000"/>
                </a:solidFill>
                <a:latin typeface="IOJPKR+Calibri,Bold" charset="0"/>
                <a:ea typeface="Microsoft YaHei"/>
              </a:rPr>
              <a:t>английская писательница и </a:t>
            </a:r>
            <a:r>
              <a:rPr lang="ru-RU" b="1" kern="1200" dirty="0">
                <a:solidFill>
                  <a:srgbClr val="002060"/>
                </a:solidFill>
                <a:latin typeface="IOJPKR+Calibri,Bold" charset="0"/>
                <a:ea typeface="Microsoft YaHei"/>
              </a:rPr>
              <a:t>поэтесса    Энн </a:t>
            </a:r>
            <a:r>
              <a:rPr lang="ru-RU" b="1" kern="1200" dirty="0" err="1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Бронте</a:t>
            </a: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 </a:t>
            </a: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(1820-1849)</a:t>
            </a:r>
          </a:p>
          <a:p>
            <a:pPr mar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  <a:p>
            <a:endParaRPr lang="ru-RU" dirty="0">
              <a:cs typeface="Calibri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Среди многих  тропинок, </a:t>
            </a:r>
            <a:endPara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сокращающих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дорогу к знанию</a:t>
            </a: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нам нужнее всего - одна</a:t>
            </a: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которая бы научила нас искусству </a:t>
            </a:r>
            <a:endPara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приобретать </a:t>
            </a:r>
            <a:r>
              <a:rPr lang="ru-RU" sz="2400" b="1" i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знания с затруднениями</a:t>
            </a:r>
            <a:r>
              <a:rPr lang="ru-RU" sz="2400" b="1" i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 </a:t>
            </a:r>
          </a:p>
          <a:p>
            <a:pPr marL="0" lv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французский </a:t>
            </a:r>
            <a:r>
              <a:rPr lang="ru-RU" b="1" kern="1200" dirty="0">
                <a:solidFill>
                  <a:srgbClr val="002060"/>
                </a:solidFill>
                <a:latin typeface="IOJPKR+Calibri,Bold" charset="0"/>
                <a:ea typeface="Microsoft YaHei"/>
              </a:rPr>
              <a:t>философ, писатель Жан Жак </a:t>
            </a: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Руссо </a:t>
            </a:r>
          </a:p>
          <a:p>
            <a:pPr marL="0" lv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(1712-1778)</a:t>
            </a: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  <a:p>
            <a:pPr mar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11/8/17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12912"/>
          <a:stretch/>
        </p:blipFill>
        <p:spPr bwMode="auto">
          <a:xfrm>
            <a:off x="6732240" y="3789040"/>
            <a:ext cx="1693334" cy="161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77" y="260648"/>
            <a:ext cx="1764829" cy="153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55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092" y="34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8063" y="1169988"/>
            <a:ext cx="8194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b="1" i="1" dirty="0" smtClean="0">
                <a:solidFill>
                  <a:srgbClr val="003399"/>
                </a:solidFill>
                <a:latin typeface="JSHUPB+Calibri,BoldItalic" charset="0"/>
              </a:rPr>
              <a:t>«В </a:t>
            </a:r>
            <a:r>
              <a:rPr lang="en-US" sz="2400" b="1" i="1" dirty="0" err="1" smtClean="0">
                <a:solidFill>
                  <a:srgbClr val="003399"/>
                </a:solidFill>
                <a:latin typeface="JSHUPB+Calibri,BoldItalic" charset="0"/>
              </a:rPr>
              <a:t>затруднении</a:t>
            </a:r>
            <a:r>
              <a:rPr lang="en-US" sz="2400" b="1" i="1" dirty="0" smtClean="0">
                <a:solidFill>
                  <a:srgbClr val="003399"/>
                </a:solidFill>
                <a:latin typeface="JSHUPB+Calibri,BoldItalic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JSHUPB+Calibri,BoldItalic" charset="0"/>
              </a:rPr>
              <a:t>содержится</a:t>
            </a:r>
            <a:r>
              <a:rPr lang="en-US" sz="2400" b="1" i="1" dirty="0" smtClean="0">
                <a:solidFill>
                  <a:srgbClr val="003399"/>
                </a:solidFill>
                <a:latin typeface="JSHUPB+Calibri,BoldItalic" charset="0"/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  <a:latin typeface="JSHUPB+Calibri,BoldItalic" charset="0"/>
              </a:rPr>
              <a:t>возможность</a:t>
            </a:r>
            <a:r>
              <a:rPr lang="en-US" sz="2400" b="1" i="1" dirty="0" smtClean="0">
                <a:solidFill>
                  <a:srgbClr val="003399"/>
                </a:solidFill>
                <a:latin typeface="JSHUPB+Calibri,BoldItalic" charset="0"/>
              </a:rPr>
              <a:t>»</a:t>
            </a:r>
          </a:p>
          <a:p>
            <a:pPr marL="46038" defTabSz="457200" fontAlgn="base" hangingPunct="0">
              <a:lnSpc>
                <a:spcPts val="23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dirty="0" smtClean="0">
                <a:solidFill>
                  <a:srgbClr val="003399"/>
                </a:solidFill>
                <a:latin typeface="UKMGMN+Calibri" charset="0"/>
              </a:rPr>
              <a:t>                                                                                      </a:t>
            </a:r>
            <a:r>
              <a:rPr lang="en-US" dirty="0" smtClean="0">
                <a:solidFill>
                  <a:srgbClr val="003399"/>
                </a:solidFill>
                <a:latin typeface="UKMGMN+Calibri" charset="0"/>
              </a:rPr>
              <a:t>А. </a:t>
            </a:r>
            <a:r>
              <a:rPr lang="en-US" dirty="0" err="1" smtClean="0">
                <a:solidFill>
                  <a:srgbClr val="003399"/>
                </a:solidFill>
                <a:latin typeface="UKMGMN+Calibri" charset="0"/>
              </a:rPr>
              <a:t>Эйнштейн</a:t>
            </a:r>
            <a:endParaRPr lang="en-US" dirty="0" smtClean="0">
              <a:solidFill>
                <a:srgbClr val="003399"/>
              </a:solidFill>
              <a:latin typeface="UKMGMN+Calibri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94150" y="3054350"/>
            <a:ext cx="1366838" cy="3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sz="2400" b="1" dirty="0" err="1" smtClean="0">
                <a:solidFill>
                  <a:srgbClr val="871360"/>
                </a:solidFill>
                <a:latin typeface="IOJPKR+Calibri,Bold" charset="0"/>
              </a:rPr>
              <a:t>кризис</a:t>
            </a:r>
            <a:endParaRPr lang="en-US" sz="2400" b="1" dirty="0" smtClean="0">
              <a:solidFill>
                <a:srgbClr val="871360"/>
              </a:solidFill>
              <a:latin typeface="IOJPKR+Calibri,Bold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82763" y="6153150"/>
            <a:ext cx="1790700" cy="3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400" b="1" dirty="0" err="1" smtClean="0">
                <a:solidFill>
                  <a:srgbClr val="871360"/>
                </a:solidFill>
                <a:latin typeface="IOJPKR+Calibri,Bold" charset="0"/>
              </a:rPr>
              <a:t>опасность</a:t>
            </a:r>
            <a:endParaRPr lang="en-US" sz="2400" b="1" dirty="0" smtClean="0">
              <a:solidFill>
                <a:srgbClr val="871360"/>
              </a:solidFill>
              <a:latin typeface="IOJPKR+Calibri,Bold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743575" y="6153150"/>
            <a:ext cx="2232025" cy="3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400" b="1" dirty="0" err="1" smtClean="0">
                <a:solidFill>
                  <a:srgbClr val="871360"/>
                </a:solidFill>
                <a:latin typeface="IOJPKR+Calibri,Bold" charset="0"/>
              </a:rPr>
              <a:t>возможность</a:t>
            </a:r>
            <a:endParaRPr lang="en-US" sz="2400" b="1" dirty="0" smtClean="0">
              <a:solidFill>
                <a:srgbClr val="871360"/>
              </a:solidFill>
              <a:latin typeface="IOJPKR+Calibri,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87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4" y="1412776"/>
            <a:ext cx="8586663" cy="8102699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871360"/>
                </a:solidFill>
                <a:latin typeface="Arial" pitchFamily="34" charset="0"/>
                <a:cs typeface="Arial" pitchFamily="34" charset="0"/>
              </a:rPr>
              <a:t>ТДМО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позволяет следовать целевым ориентирам и тем самым формирует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у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детей дошкольного возраста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предпосылки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 учебной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деятельности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11/8/17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652119" y="548680"/>
            <a:ext cx="2592289" cy="2592288"/>
          </a:xfrm>
          <a:prstGeom prst="rect">
            <a:avLst/>
          </a:prstGeom>
          <a:blipFill dpi="0" rotWithShape="0">
            <a:blip r:embed="rId3"/>
            <a:srcRect/>
            <a:stretch>
              <a:fillRect l="-217253" t="-21165" r="-35485" b="-143389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148064" y="3327400"/>
            <a:ext cx="2952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Философ и педагог </a:t>
            </a: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жон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Дьюи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(1859-1952)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7545" y="4541838"/>
            <a:ext cx="792088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лишаем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детей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будущего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если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продолжаем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учить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сегодня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этому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вчера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24031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99392"/>
            <a:ext cx="92964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661338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prstClr val="white"/>
                </a:solidFill>
              </a:rPr>
              <a:t>Спасибо за внимание!</a:t>
            </a:r>
            <a:endParaRPr lang="ru-RU" sz="5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71360"/>
                </a:solidFill>
              </a:rPr>
              <a:t>Вторая</a:t>
            </a:r>
            <a:r>
              <a:rPr lang="ru-RU" sz="3200" b="1" dirty="0">
                <a:solidFill>
                  <a:srgbClr val="871360"/>
                </a:solidFill>
              </a:rPr>
              <a:t> </a:t>
            </a:r>
            <a:r>
              <a:rPr lang="ru-RU" sz="3200" b="1" dirty="0" smtClean="0">
                <a:solidFill>
                  <a:srgbClr val="871360"/>
                </a:solidFill>
              </a:rPr>
              <a:t>предпосылка </a:t>
            </a:r>
            <a:r>
              <a:rPr lang="ru-RU" sz="3200" b="1" dirty="0">
                <a:solidFill>
                  <a:srgbClr val="871360"/>
                </a:solidFill>
              </a:rPr>
              <a:t>к учебной </a:t>
            </a:r>
            <a:r>
              <a:rPr lang="ru-RU" sz="3200" b="1" dirty="0" smtClean="0">
                <a:solidFill>
                  <a:srgbClr val="871360"/>
                </a:solidFill>
              </a:rPr>
              <a:t>деятельности</a:t>
            </a:r>
            <a:endParaRPr lang="ru-RU" sz="3200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овладение </a:t>
            </a:r>
            <a:r>
              <a:rPr lang="ru-RU" b="1" dirty="0">
                <a:solidFill>
                  <a:srgbClr val="002060"/>
                </a:solidFill>
              </a:rPr>
              <a:t>детьми общими способами </a:t>
            </a:r>
            <a:r>
              <a:rPr lang="ru-RU" b="1" dirty="0" smtClean="0">
                <a:solidFill>
                  <a:srgbClr val="002060"/>
                </a:solidFill>
              </a:rPr>
              <a:t>действий для решения </a:t>
            </a:r>
            <a:r>
              <a:rPr lang="ru-RU" b="1" dirty="0">
                <a:solidFill>
                  <a:srgbClr val="002060"/>
                </a:solidFill>
              </a:rPr>
              <a:t>задач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познавательного характера</a:t>
            </a:r>
          </a:p>
          <a:p>
            <a:pPr marL="84138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Условия:</a:t>
            </a:r>
          </a:p>
          <a:p>
            <a:pPr marL="541338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организация любого вида деятельности – </a:t>
            </a:r>
            <a:r>
              <a:rPr lang="ru-RU" sz="2800" b="1" i="1" dirty="0" smtClean="0">
                <a:solidFill>
                  <a:srgbClr val="002060"/>
                </a:solidFill>
              </a:rPr>
              <a:t>познавательная, речевая, различные виды  игр, двигательная, трудовая, изобразительная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42592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576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71360"/>
                </a:solidFill>
              </a:rPr>
              <a:t>Третья</a:t>
            </a:r>
            <a:r>
              <a:rPr lang="ru-RU" sz="3200" b="1" dirty="0">
                <a:solidFill>
                  <a:srgbClr val="871360"/>
                </a:solidFill>
              </a:rPr>
              <a:t> </a:t>
            </a:r>
            <a:r>
              <a:rPr lang="ru-RU" sz="3200" b="1" dirty="0" smtClean="0">
                <a:solidFill>
                  <a:srgbClr val="871360"/>
                </a:solidFill>
              </a:rPr>
              <a:t>предпосылка </a:t>
            </a:r>
            <a:r>
              <a:rPr lang="ru-RU" sz="3200" b="1" dirty="0">
                <a:solidFill>
                  <a:srgbClr val="871360"/>
                </a:solidFill>
              </a:rPr>
              <a:t>учебной </a:t>
            </a:r>
            <a:r>
              <a:rPr lang="ru-RU" sz="3200" b="1" dirty="0" smtClean="0">
                <a:solidFill>
                  <a:srgbClr val="871360"/>
                </a:solidFill>
              </a:rPr>
              <a:t>деятельности</a:t>
            </a:r>
            <a:endParaRPr lang="ru-RU" sz="3200" b="1" dirty="0">
              <a:solidFill>
                <a:srgbClr val="8713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700" b="1" dirty="0" smtClean="0">
                <a:solidFill>
                  <a:srgbClr val="FFC000"/>
                </a:solidFill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</a:rPr>
              <a:t>-</a:t>
            </a:r>
            <a:r>
              <a:rPr lang="ru-RU" sz="3700" b="1" dirty="0" smtClean="0">
                <a:solidFill>
                  <a:srgbClr val="FFC000"/>
                </a:solidFill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самостоятельное </a:t>
            </a:r>
            <a:r>
              <a:rPr lang="ru-RU" sz="3100" b="1" dirty="0">
                <a:solidFill>
                  <a:srgbClr val="002060"/>
                </a:solidFill>
              </a:rPr>
              <a:t>нахождение способов решения практических и </a:t>
            </a:r>
            <a:r>
              <a:rPr lang="ru-RU" sz="3100" b="1" dirty="0" smtClean="0">
                <a:solidFill>
                  <a:srgbClr val="002060"/>
                </a:solidFill>
              </a:rPr>
              <a:t>познавательных задач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sz="2900" b="1" i="1" dirty="0" smtClean="0">
                <a:solidFill>
                  <a:srgbClr val="002060"/>
                </a:solidFill>
              </a:rPr>
              <a:t>При </a:t>
            </a:r>
            <a:r>
              <a:rPr lang="ru-RU" sz="2900" b="1" i="1" dirty="0">
                <a:solidFill>
                  <a:srgbClr val="002060"/>
                </a:solidFill>
              </a:rPr>
              <a:t>решении </a:t>
            </a:r>
            <a:r>
              <a:rPr lang="ru-RU" sz="2900" b="1" i="1" dirty="0" smtClean="0">
                <a:solidFill>
                  <a:srgbClr val="002060"/>
                </a:solidFill>
              </a:rPr>
              <a:t>практических и познавательных задач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900" b="1" i="1" dirty="0" smtClean="0">
                <a:solidFill>
                  <a:srgbClr val="002060"/>
                </a:solidFill>
              </a:rPr>
              <a:t>переориентировка </a:t>
            </a:r>
            <a:r>
              <a:rPr lang="ru-RU" sz="2900" b="1" i="1" dirty="0">
                <a:solidFill>
                  <a:srgbClr val="002060"/>
                </a:solidFill>
              </a:rPr>
              <a:t>сознания детей с конечного результата на способы его </a:t>
            </a:r>
            <a:r>
              <a:rPr lang="ru-RU" sz="2900" b="1" i="1" dirty="0" smtClean="0">
                <a:solidFill>
                  <a:srgbClr val="002060"/>
                </a:solidFill>
              </a:rPr>
              <a:t>достижения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900" b="1" i="1" dirty="0" smtClean="0">
                <a:solidFill>
                  <a:srgbClr val="002060"/>
                </a:solidFill>
              </a:rPr>
              <a:t>осмысливание своих действий </a:t>
            </a:r>
            <a:r>
              <a:rPr lang="ru-RU" sz="2900" b="1" i="1" dirty="0">
                <a:solidFill>
                  <a:srgbClr val="002060"/>
                </a:solidFill>
              </a:rPr>
              <a:t>и их </a:t>
            </a:r>
            <a:r>
              <a:rPr lang="ru-RU" sz="2900" b="1" i="1" dirty="0" smtClean="0">
                <a:solidFill>
                  <a:srgbClr val="002060"/>
                </a:solidFill>
              </a:rPr>
              <a:t>результатов, </a:t>
            </a:r>
          </a:p>
          <a:p>
            <a:pPr marL="0" indent="0" algn="just">
              <a:buNone/>
            </a:pPr>
            <a:r>
              <a:rPr lang="ru-RU" sz="2900" b="1" i="1" dirty="0">
                <a:solidFill>
                  <a:srgbClr val="002060"/>
                </a:solidFill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</a:rPr>
              <a:t>   т</a:t>
            </a:r>
            <a:r>
              <a:rPr lang="ru-RU" sz="2900" b="1" i="1" dirty="0">
                <a:solidFill>
                  <a:srgbClr val="002060"/>
                </a:solidFill>
              </a:rPr>
              <a:t>. е. </a:t>
            </a:r>
            <a:r>
              <a:rPr lang="ru-RU" sz="2900" b="1" i="1" dirty="0" smtClean="0">
                <a:solidFill>
                  <a:srgbClr val="002060"/>
                </a:solidFill>
              </a:rPr>
              <a:t>осознание того пути, </a:t>
            </a:r>
            <a:r>
              <a:rPr lang="ru-RU" sz="2900" b="1" i="1" dirty="0">
                <a:solidFill>
                  <a:srgbClr val="002060"/>
                </a:solidFill>
              </a:rPr>
              <a:t>с помощью </a:t>
            </a:r>
            <a:r>
              <a:rPr lang="ru-RU" sz="2900" b="1" i="1" dirty="0" smtClean="0">
                <a:solidFill>
                  <a:srgbClr val="002060"/>
                </a:solidFill>
              </a:rPr>
              <a:t>которого</a:t>
            </a:r>
          </a:p>
          <a:p>
            <a:pPr marL="0" indent="0" algn="just">
              <a:buNone/>
            </a:pPr>
            <a:r>
              <a:rPr lang="ru-RU" sz="2900" b="1" i="1" dirty="0">
                <a:solidFill>
                  <a:srgbClr val="002060"/>
                </a:solidFill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</a:rPr>
              <a:t>   </a:t>
            </a:r>
            <a:r>
              <a:rPr lang="ru-RU" sz="2900" b="1" i="1" dirty="0">
                <a:solidFill>
                  <a:srgbClr val="002060"/>
                </a:solidFill>
              </a:rPr>
              <a:t>приобретаются новые </a:t>
            </a:r>
            <a:r>
              <a:rPr lang="ru-RU" sz="2900" b="1" i="1" dirty="0" smtClean="0">
                <a:solidFill>
                  <a:srgbClr val="002060"/>
                </a:solidFill>
              </a:rPr>
              <a:t>знания</a:t>
            </a:r>
            <a:endParaRPr lang="ru-RU" sz="29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2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71360"/>
                </a:solidFill>
              </a:rPr>
              <a:t>Четвертая предпосылка учебной деятельности</a:t>
            </a:r>
            <a:endParaRPr lang="ru-RU" sz="3200" b="1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обучение</a:t>
            </a:r>
            <a:r>
              <a:rPr lang="ru-RU" b="1" dirty="0">
                <a:solidFill>
                  <a:srgbClr val="002060"/>
                </a:solidFill>
              </a:rPr>
              <a:t> детей контролю за способом выполнения своих </a:t>
            </a:r>
            <a:r>
              <a:rPr lang="ru-RU" b="1" dirty="0" smtClean="0">
                <a:solidFill>
                  <a:srgbClr val="002060"/>
                </a:solidFill>
              </a:rPr>
              <a:t>действий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Условия:</a:t>
            </a:r>
          </a:p>
          <a:p>
            <a:pPr marL="812800" indent="271463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сравнение с образцом</a:t>
            </a:r>
          </a:p>
          <a:p>
            <a:pPr marL="812800" indent="271463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контроль</a:t>
            </a:r>
          </a:p>
          <a:p>
            <a:pPr marL="812800" indent="271463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самооценка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4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9409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71360"/>
                </a:solidFill>
              </a:rPr>
              <a:t>Основные </a:t>
            </a:r>
            <a:r>
              <a:rPr lang="ru-RU" sz="3600" b="1" dirty="0">
                <a:solidFill>
                  <a:srgbClr val="871360"/>
                </a:solidFill>
              </a:rPr>
              <a:t>компоненты учебной </a:t>
            </a:r>
            <a:r>
              <a:rPr lang="ru-RU" sz="3600" b="1" dirty="0" smtClean="0">
                <a:solidFill>
                  <a:srgbClr val="871360"/>
                </a:solidFill>
              </a:rPr>
              <a:t>деятельности</a:t>
            </a:r>
            <a:r>
              <a:rPr lang="ru-RU" dirty="0">
                <a:solidFill>
                  <a:srgbClr val="871360"/>
                </a:solidFill>
              </a:rPr>
              <a:t/>
            </a:r>
            <a:br>
              <a:rPr lang="ru-RU" dirty="0">
                <a:solidFill>
                  <a:srgbClr val="871360"/>
                </a:solidFill>
              </a:rPr>
            </a:br>
            <a:endParaRPr lang="ru-RU" dirty="0">
              <a:solidFill>
                <a:srgbClr val="8713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принятие задачи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выбор путей и средств для ее осуществления и следование </a:t>
            </a:r>
            <a:r>
              <a:rPr lang="ru-RU" b="1" dirty="0" smtClean="0">
                <a:solidFill>
                  <a:srgbClr val="002060"/>
                </a:solidFill>
              </a:rPr>
              <a:t>им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контроль, самоконтроль и </a:t>
            </a:r>
            <a:r>
              <a:rPr lang="ru-RU" b="1" dirty="0" smtClean="0">
                <a:solidFill>
                  <a:srgbClr val="002060"/>
                </a:solidFill>
              </a:rPr>
              <a:t>самопроверка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личностный</a:t>
            </a:r>
            <a:r>
              <a:rPr lang="ru-RU" b="1" dirty="0">
                <a:solidFill>
                  <a:srgbClr val="002060"/>
                </a:solidFill>
              </a:rPr>
              <a:t> (мотивационный) </a:t>
            </a:r>
            <a:r>
              <a:rPr lang="ru-RU" b="1" dirty="0" smtClean="0">
                <a:solidFill>
                  <a:srgbClr val="002060"/>
                </a:solidFill>
              </a:rPr>
              <a:t>компонент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мотивы</a:t>
            </a:r>
            <a:r>
              <a:rPr lang="ru-RU" b="1" dirty="0">
                <a:solidFill>
                  <a:srgbClr val="002060"/>
                </a:solidFill>
              </a:rPr>
              <a:t>, побуждающие детей овладевать учебной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деятельностью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познавательные интересы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56897"/>
      </p:ext>
    </p:extLst>
  </p:cSld>
  <p:clrMapOvr>
    <a:masterClrMapping/>
  </p:clrMapOvr>
</p:sld>
</file>

<file path=ppt/theme/theme1.xml><?xml version="1.0" encoding="utf-8"?>
<a:theme xmlns:a="http://schemas.openxmlformats.org/drawingml/2006/main" name="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</TotalTime>
  <Words>2991</Words>
  <Application>Microsoft Office PowerPoint</Application>
  <PresentationFormat>Экран (4:3)</PresentationFormat>
  <Paragraphs>474</Paragraphs>
  <Slides>56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72" baseType="lpstr">
      <vt:lpstr>Microsoft YaHei</vt:lpstr>
      <vt:lpstr>ＭＳ Ｐゴシック</vt:lpstr>
      <vt:lpstr>Arial</vt:lpstr>
      <vt:lpstr>Calibri</vt:lpstr>
      <vt:lpstr>IOJPKR+Calibri,Bold</vt:lpstr>
      <vt:lpstr>JSHUPB+Calibri,BoldItalic</vt:lpstr>
      <vt:lpstr>Segoe UI</vt:lpstr>
      <vt:lpstr>Symbol</vt:lpstr>
      <vt:lpstr>Times New Roman</vt:lpstr>
      <vt:lpstr>UKMGMN+Calibri</vt:lpstr>
      <vt:lpstr>Wingdings</vt:lpstr>
      <vt:lpstr>5_Тема Office</vt:lpstr>
      <vt:lpstr>Оформление по умолчанию</vt:lpstr>
      <vt:lpstr>Тема Office</vt:lpstr>
      <vt:lpstr>2_Тема Office</vt:lpstr>
      <vt:lpstr>CorelDRAW</vt:lpstr>
      <vt:lpstr>Презентация PowerPoint</vt:lpstr>
      <vt:lpstr>Презентация PowerPoint</vt:lpstr>
      <vt:lpstr>Целевые ориентиры дошкольного образования  -возможные достижения ребенка  </vt:lpstr>
      <vt:lpstr>Первая предпосылка к учебной деятельности</vt:lpstr>
      <vt:lpstr>Условия, при которых возникает и развивается интерес к учению </vt:lpstr>
      <vt:lpstr>Вторая предпосылка к учебной деятельности</vt:lpstr>
      <vt:lpstr>Третья предпосылка учебной деятельности</vt:lpstr>
      <vt:lpstr>Четвертая предпосылка учебной деятельности</vt:lpstr>
      <vt:lpstr>Основные компоненты учебной деятельности </vt:lpstr>
      <vt:lpstr>По заключению государственной СЭС  РФ  программа  «Школа 2000...» признана здоровьесберегающей Отмечена Премией Президента РФ в области образования за 2002 год</vt:lpstr>
      <vt:lpstr>Технология (от греч.: techne – искусство, мастерство; logos – слово, учение) – это научное описание способа производства, то есть совокупность тех процессов, которые обеспечивают получение определенного производственного  результата.                              Словарь С.И. Ожегова</vt:lpstr>
      <vt:lpstr>Презентация PowerPoint</vt:lpstr>
      <vt:lpstr>Потребность  в самоизменении и саморазвитии возникает в ситуации затруднения  – иначе зачем человеку что-то менять,  тем более в себе самом? </vt:lpstr>
      <vt:lpstr>Презентация PowerPoint</vt:lpstr>
      <vt:lpstr>Презентация PowerPoint</vt:lpstr>
      <vt:lpstr>Презентация PowerPoint</vt:lpstr>
      <vt:lpstr>Личностно-значимое затруднение для ребенка</vt:lpstr>
      <vt:lpstr>Технология «Ситуация» </vt:lpstr>
      <vt:lpstr>Образовательная ситуация  «Открытие нового знания»</vt:lpstr>
      <vt:lpstr>Презентация PowerPoint</vt:lpstr>
      <vt:lpstr>Презентация PowerPoint</vt:lpstr>
      <vt:lpstr>Презентация PowerPoint</vt:lpstr>
      <vt:lpstr>НАДО – МОГУ - ХОЧУ </vt:lpstr>
      <vt:lpstr>Вывод  </vt:lpstr>
      <vt:lpstr>Презентация PowerPoint</vt:lpstr>
      <vt:lpstr>Презентация PowerPoint</vt:lpstr>
      <vt:lpstr>Предпосылки  учебной деятельности</vt:lpstr>
      <vt:lpstr>Презентация PowerPoint</vt:lpstr>
      <vt:lpstr>Презентация PowerPoint</vt:lpstr>
      <vt:lpstr> Требования к этапу  </vt:lpstr>
      <vt:lpstr>Зафиксировать затруднение - это значит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Приёмы </vt:lpstr>
      <vt:lpstr>Рефлексивная самоорганизация-наиболее короткий путь достижения результата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349</cp:revision>
  <cp:lastPrinted>2015-11-24T06:26:24Z</cp:lastPrinted>
  <dcterms:created xsi:type="dcterms:W3CDTF">2014-12-12T13:29:44Z</dcterms:created>
  <dcterms:modified xsi:type="dcterms:W3CDTF">2019-11-26T08:53:29Z</dcterms:modified>
</cp:coreProperties>
</file>