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sldIdLst>
    <p:sldId id="300" r:id="rId3"/>
    <p:sldId id="307" r:id="rId4"/>
    <p:sldId id="259" r:id="rId5"/>
    <p:sldId id="30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1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5" r:id="rId22"/>
    <p:sldId id="299" r:id="rId23"/>
    <p:sldId id="277" r:id="rId24"/>
    <p:sldId id="297" r:id="rId25"/>
    <p:sldId id="278" r:id="rId26"/>
    <p:sldId id="284" r:id="rId27"/>
    <p:sldId id="279" r:id="rId28"/>
    <p:sldId id="280" r:id="rId29"/>
    <p:sldId id="309" r:id="rId30"/>
    <p:sldId id="281" r:id="rId31"/>
    <p:sldId id="285" r:id="rId32"/>
    <p:sldId id="310" r:id="rId33"/>
    <p:sldId id="311" r:id="rId34"/>
    <p:sldId id="313" r:id="rId35"/>
    <p:sldId id="312" r:id="rId36"/>
    <p:sldId id="306" r:id="rId37"/>
    <p:sldId id="287" r:id="rId38"/>
    <p:sldId id="292" r:id="rId39"/>
    <p:sldId id="293" r:id="rId40"/>
    <p:sldId id="30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0" autoAdjust="0"/>
    <p:restoredTop sz="94660"/>
  </p:normalViewPr>
  <p:slideViewPr>
    <p:cSldViewPr>
      <p:cViewPr varScale="1">
        <p:scale>
          <a:sx n="66" d="100"/>
          <a:sy n="66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69277" y="1828800"/>
            <a:ext cx="5435756" cy="24384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69277" y="4304715"/>
            <a:ext cx="5437866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91DE-AB5F-406D-AF07-096BC76C2848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C554-CAFB-4B44-9C99-7009B420DE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6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E9FBD-FD18-46AA-A6A4-1ADE4524D71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F78DC-F4EC-4F52-AD71-3D80A9CC6F02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89585" y="1219203"/>
            <a:ext cx="1424354" cy="69490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6523" y="1219203"/>
            <a:ext cx="4167554" cy="69490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0C122-2360-4E40-A92F-EA78CE1FB56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EF7A-C1A5-4808-BCE7-B8B9E16B5A2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10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8B94F-DDBE-4088-AE5C-B37F7747B621}" type="datetime1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1/23/2020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031C8-FDBF-4F53-87A9-B040E4E49A2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2DF9-52E9-4CB5-9822-EBCB98F8F5AE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3019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E9B1-A4E6-4C6B-B48B-D644A0E8572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65319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C127-5818-4128-A20B-53924C58B1C5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84637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B12A-88AE-4406-9355-5506C177366B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4276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E86AA-DD55-46ED-B2EA-BAB9CF9C8B9B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245511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C60A1-0B71-4D81-B29F-0936F243EF0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79891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4194-3B63-4161-9DD5-672E8CE5D71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190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B62F-FC49-43C5-A234-F449B970542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525A6-EE79-4C93-932F-B977888E2061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006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325A-E225-438E-BE60-6FCA6E22FD83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4248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5E305-EA3A-4B4B-9E1F-DE1A31B77071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92888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60B0-FFE0-443B-B596-B161676B1E6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36051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8DB7-279B-46D6-B626-62AACB5BF045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3320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D459-4CB0-4799-B12C-D09C6D3BBF57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79164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79DBB-D8EB-4A7D-A654-5D4D8F33BA19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54878"/>
      </p:ext>
    </p:extLst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6A80-43AA-48CD-ABBC-1E3ECD8BA5AE}" type="slidenum">
              <a:rPr lang="ru-RU">
                <a:solidFill>
                  <a:srgbClr val="010199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539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167" y="1755648"/>
            <a:ext cx="5380892" cy="181660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167" y="3606220"/>
            <a:ext cx="5380892" cy="2012949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3154-1BEE-49B6-88F8-69BB99C7D357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16042-26E1-4E8E-9665-042712963253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16523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7985" y="2560113"/>
            <a:ext cx="2795954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74F8-AB79-430D-A8B7-0AEDED1E449A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39090-679C-4DF1-B227-35885DE37E6A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6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697415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6524" y="2473664"/>
            <a:ext cx="2797053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15787" y="2479677"/>
            <a:ext cx="2798152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16524" y="3352801"/>
            <a:ext cx="2797053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5787" y="3352801"/>
            <a:ext cx="2798152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BC11-C57B-4798-AB61-775C34E4C0D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8EC86-797B-42A9-AF36-CC834A30DBF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523" y="938784"/>
            <a:ext cx="5750169" cy="152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F658-A752-4730-BCF5-3AA50E5C5D71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6A6E-1EB4-40FF-B6DA-A012ED4F6DE6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3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A43-0780-43CA-8A2C-FF5EC2D369BB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3615-69E3-41E0-BB11-C0B9F2C003DD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16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785" y="685803"/>
            <a:ext cx="1899138" cy="15494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4785" y="2235200"/>
            <a:ext cx="1899138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475035" y="2235200"/>
            <a:ext cx="3538904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80545-24D8-4C99-A892-9009C215F362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C8EA-9DD3-4A6C-A874-3D0E069F6AC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>
            <a:spLocks noChangeArrowheads="1"/>
          </p:cNvSpPr>
          <p:nvPr/>
        </p:nvSpPr>
        <p:spPr bwMode="auto">
          <a:xfrm rot="420000" flipV="1">
            <a:off x="3166697" y="1108075"/>
            <a:ext cx="5257800" cy="4114800"/>
          </a:xfrm>
          <a:custGeom>
            <a:avLst/>
            <a:gdLst>
              <a:gd name="T0" fmla="*/ 5695950 w 3943350"/>
              <a:gd name="T1" fmla="*/ 2057400 h 5486400"/>
              <a:gd name="T2" fmla="*/ 2847975 w 3943350"/>
              <a:gd name="T3" fmla="*/ 4114800 h 5486400"/>
              <a:gd name="T4" fmla="*/ 0 w 3943350"/>
              <a:gd name="T5" fmla="*/ 2057400 h 5486400"/>
              <a:gd name="T6" fmla="*/ 2847975 w 3943350"/>
              <a:gd name="T7" fmla="*/ 0 h 5486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943350"/>
              <a:gd name="T13" fmla="*/ 0 h 5486400"/>
              <a:gd name="T14" fmla="*/ 3871461 w 3943350"/>
              <a:gd name="T15" fmla="*/ 5486400 h 5486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algn="ctr">
            <a:solidFill>
              <a:srgbClr val="C0C0C0"/>
            </a:solidFill>
            <a:miter lim="800000"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Прямоугольный треугольник 14"/>
          <p:cNvSpPr>
            <a:spLocks noChangeArrowheads="1"/>
          </p:cNvSpPr>
          <p:nvPr/>
        </p:nvSpPr>
        <p:spPr bwMode="auto">
          <a:xfrm rot="420000" flipV="1">
            <a:off x="8002466" y="5360989"/>
            <a:ext cx="156796" cy="153987"/>
          </a:xfrm>
          <a:prstGeom prst="rtTriangle">
            <a:avLst/>
          </a:prstGeom>
          <a:solidFill>
            <a:srgbClr val="FFFFFF"/>
          </a:solidFill>
          <a:ln w="12700" algn="ctr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000000">
                <a:alpha val="46999"/>
              </a:srgbClr>
            </a:outerShdw>
          </a:effectLst>
        </p:spPr>
        <p:txBody>
          <a:bodyPr rot="108000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10258" y="5816600"/>
            <a:ext cx="9164516" cy="1041400"/>
          </a:xfrm>
          <a:custGeom>
            <a:avLst/>
            <a:gdLst>
              <a:gd name="T0" fmla="*/ 10320 w 5772"/>
              <a:gd name="T1" fmla="*/ 3175 h 656"/>
              <a:gd name="T2" fmla="*/ 4372410 w 5772"/>
              <a:gd name="T3" fmla="*/ 0 h 656"/>
              <a:gd name="T4" fmla="*/ 7523573 w 5772"/>
              <a:gd name="T5" fmla="*/ 582613 h 656"/>
              <a:gd name="T6" fmla="*/ 9917906 w 5772"/>
              <a:gd name="T7" fmla="*/ 87313 h 656"/>
              <a:gd name="T8" fmla="*/ 9928226 w 5772"/>
              <a:gd name="T9" fmla="*/ 338138 h 656"/>
              <a:gd name="T10" fmla="*/ 7399728 w 5772"/>
              <a:gd name="T11" fmla="*/ 696913 h 656"/>
              <a:gd name="T12" fmla="*/ 2559460 w 5772"/>
              <a:gd name="T13" fmla="*/ 319088 h 656"/>
              <a:gd name="T14" fmla="*/ 0 w 5772"/>
              <a:gd name="T15" fmla="*/ 1041400 h 656"/>
              <a:gd name="T16" fmla="*/ 10320 w 5772"/>
              <a:gd name="T17" fmla="*/ 3175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81438F">
                  <a:alpha val="45000"/>
                </a:srgbClr>
              </a:gs>
              <a:gs pos="100000">
                <a:srgbClr val="F35206">
                  <a:alpha val="54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B64712">
                  <a:alpha val="29999"/>
                </a:srgbClr>
              </a:gs>
              <a:gs pos="80000">
                <a:srgbClr val="A14AB3">
                  <a:alpha val="42000"/>
                </a:srgbClr>
              </a:gs>
              <a:gs pos="100000">
                <a:srgbClr val="A14AB3">
                  <a:alpha val="45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031" y="1569330"/>
            <a:ext cx="1531972" cy="211016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2031" y="3771713"/>
            <a:ext cx="1529862" cy="290576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413242" y="1599356"/>
            <a:ext cx="3196883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AAC8-5A3E-4C10-A2DF-BDD0907BD509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CB9CD-8E9F-46D1-B6B8-9A1BF3DC444C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258" y="-7938"/>
            <a:ext cx="9164516" cy="10429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9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FF310-5091-4EF7-8C2F-F36E28919EAC}" type="datetime1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23.01.2020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07A9C-4485-486D-8A96-6CDE739AE4E7}" type="slidenum">
              <a:rPr lang="ru-RU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635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906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10199"/>
              </a:solidFill>
            </a:endParaRPr>
          </a:p>
        </p:txBody>
      </p:sp>
      <p:sp>
        <p:nvSpPr>
          <p:cNvPr id="421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B167B1-ED88-4458-B05E-096A45660B5C}" type="slidenum">
              <a:rPr lang="ru-RU">
                <a:solidFill>
                  <a:srgbClr val="0101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101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613627" cy="59199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Департамент образования мэрии г. Ярославля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Городской центр развития образования</a:t>
            </a:r>
          </a:p>
          <a:p>
            <a:pPr marL="137160" lvl="0" indent="0" algn="ctr"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Формирования предпосылок самоконтроля и  самооценки детей дошкольного возраста на итоговом занятии ТДМО </a:t>
            </a:r>
            <a:r>
              <a:rPr lang="ru-RU" sz="4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Л.Г.Петерсон</a:t>
            </a: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37160" lvl="0" indent="0" algn="ctr">
              <a:buNone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МОУ «Начальная школа - детский сад №115»</a:t>
            </a:r>
          </a:p>
          <a:p>
            <a:pPr marL="137160" lv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января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2020 год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endParaRPr lang="ru-RU" sz="15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27"/>
            <a:ext cx="1145966" cy="11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/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49027"/>
            <a:ext cx="764754" cy="1114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507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57929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Условия развития волевых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качеств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делать за ребенка то, с чем он уже в состоянии справиться сам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продуманный режим и распорядок дня 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согласованность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воспитательных усилий педагогов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всех членов семьи 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разрешать ребенку то, что вчера было запрещено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поощрять самостоятельную деятельность ребенка</a:t>
            </a:r>
          </a:p>
          <a:p>
            <a:pPr lvl="0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повышать веру ребенка в его способность преодолевать трудности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2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самоконтроля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в дошкольном возрасте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года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выраженное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стремление к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самостоятельности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3-4 года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начинает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понимать, что не всегда можно делать то, что хочется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 4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лет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развивается контроль за своими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действиями;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понимает,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если правила не соблюдать, то игра не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получится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4-5 год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пробуждается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 детей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чувство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обязанности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 вины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5-7 лет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дети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легче контролируют сверстников, чем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себя; 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«надо», «можно», «нельзя» становятся основой и для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саморегуляции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7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93610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Этапы самоконтроля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36750"/>
            <a:ext cx="8964488" cy="438785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Этап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принятия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2. Этап выполнения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задания 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3. Объективная адекватная самооценка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 полученного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результата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3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8229600" cy="857255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Этап принятия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85860"/>
            <a:ext cx="8748464" cy="557214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запоминание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надо сделать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чтобы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выполнить задание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рактические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действия: 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оценить правильность повторения задания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детьми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оценить правильность выполнения задания в начале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Приёмы:</a:t>
            </a:r>
          </a:p>
          <a:p>
            <a:pPr lvl="0" algn="just">
              <a:lnSpc>
                <a:spcPct val="107000"/>
              </a:lnSpc>
              <a:buClr>
                <a:srgbClr val="002060"/>
              </a:buClr>
              <a:buSzPct val="55000"/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проговаривание выполнения задания вслух для всех детей или шепотом для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себя</a:t>
            </a:r>
          </a:p>
          <a:p>
            <a:pPr algn="just">
              <a:lnSpc>
                <a:spcPct val="107000"/>
              </a:lnSpc>
              <a:buClr>
                <a:srgbClr val="002060"/>
              </a:buClr>
              <a:buSzPct val="55000"/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на правильность выполнения своих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действий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811467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Этап выполнения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111111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Организуется контроль за ходом выполнения задания 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111111"/>
                </a:solidFill>
                <a:latin typeface="Arial" pitchFamily="34" charset="0"/>
                <a:ea typeface="Times New Roman"/>
                <a:cs typeface="Arial" pitchFamily="34" charset="0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вспоминание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задания 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выполнения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 заданному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правилу</a:t>
            </a:r>
          </a:p>
          <a:p>
            <a:pPr marL="0" lvl="0" indent="0" algn="just">
              <a:lnSpc>
                <a:spcPct val="107000"/>
              </a:lnSpc>
              <a:buSzPts val="1100"/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Приёмы:</a:t>
            </a: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самопроверка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 по воспроизведенному правилу, образцу,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эталону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проверка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работ друг 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друга</a:t>
            </a: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07000"/>
              </a:lnSpc>
              <a:buClr>
                <a:srgbClr val="002060"/>
              </a:buClr>
              <a:buSzPts val="1100"/>
              <a:buFont typeface="Wingdings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25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Этап - Объективная адекватная оценка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полученного результата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111111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Создается ориентировочная основа действия самоконтроля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сравнение результата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образцом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Приёмы: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вспоминание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каким правилам надо было выполнить данное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задание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анализ выполненных и не выполненных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8641"/>
            <a:ext cx="8715436" cy="9361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Эффективнее всего развитие способности к самоконтролю начинается в процессе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 с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правилами»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Математических игр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Участия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труде, особенно вместе со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взрослыми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Сравнения своей работы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образцом 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делать выводы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Оценивания результатов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своей деятельности и деятельности товарищей, руководствуясь образцом, эталоном 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правилом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Саморегулирования своего  поведения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Соблюдения норм и правил жизнедеятельности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Реальных условий, в которых необходимо самостоятельно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контролировать правильность полученного ответа или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действий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Преднамеренного  допуска ошибки педагогом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8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Самооценка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692696"/>
            <a:ext cx="8715436" cy="5631904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2060"/>
              </a:buClr>
              <a:buSzPct val="100000"/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отношение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человека к самому себе, это умение оценить самого себя, свои возможности, свои качества и место среди других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людей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что влияет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самооценка?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становление самостоятельности 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отношения к жизни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взаимоотношения человека с окружающими его людьми, его критичность, отношение к успехам 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неудачам, на отношения окружающих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 человека и дальнейшее развитие его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личности, сферу интересов и будущие перспективы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72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Уровни 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самооценки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363" indent="-5715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адекватная </a:t>
            </a:r>
          </a:p>
          <a:p>
            <a:pPr marL="2011363" indent="-5715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заниженная </a:t>
            </a:r>
          </a:p>
          <a:p>
            <a:pPr marL="2011363" indent="-5715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завышенная</a:t>
            </a:r>
          </a:p>
          <a:p>
            <a:pPr marL="1608138" indent="-168275"/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адекватной самооценкой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склонны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анализировать результаты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своей</a:t>
            </a:r>
          </a:p>
          <a:p>
            <a:pPr marL="271463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деятельности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пытаются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выяснить причины своих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ошибок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уверены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себе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инициативны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уравновешены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покойно и легко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переключаются с одного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271463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вида деятельности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другой 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настойчивы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достижении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цели</a:t>
            </a:r>
          </a:p>
          <a:p>
            <a:pPr marL="271463" indent="3556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общительны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дружелюбны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6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936104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Цель семинара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400599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1.Систематизация представлений о самоконтроле и самооценке детей дошкольного возраста.</a:t>
            </a:r>
          </a:p>
          <a:p>
            <a:pPr marL="806450"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такое самоконтроль и самооценка?</a:t>
            </a:r>
          </a:p>
          <a:p>
            <a:pPr marL="806450"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чего они важны?</a:t>
            </a:r>
          </a:p>
          <a:p>
            <a:pPr marL="806450"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Этапы развития самоконтроля в дошкольном возрасте.</a:t>
            </a:r>
          </a:p>
          <a:p>
            <a:pPr marL="806450"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формирования самоконтроля и  адекватной самооценки.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2.Итоговое занятие – как средство формирования предпосылок самоконтроля и самооценки детей дошкольного возраста.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41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36815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Рекомендации по формированию адекватной самооценки у детей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055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изолируйте ребенка от посильных хозяйственных дел,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стремитесь решать за него все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перехваливайте ребенка, но и не забывайте поощрять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его, когда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 этого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заслуживает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Поощряйте в ребенке инициативу. Пусть он будет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лидером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начинаний, но также показывайте, что другие могут быть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чем-то лучше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Не забывайте поощрять и других детей 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присутствии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ребенка. Подчеркните достоинства другого и покажите, что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ваш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может также достичь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этого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Показывайте своим примером адекватность отношения к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успехам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неудачам. Оценивайте вслух свои возможности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дела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• Не сравнивайте ребенка с другими детьми, только с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ним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самим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29600" cy="70951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заниженной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самооценкой </a:t>
            </a:r>
            <a:endParaRPr lang="ru-RU" sz="3600" b="1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6750"/>
            <a:ext cx="8472518" cy="4387850"/>
          </a:xfrm>
        </p:spPr>
        <p:txBody>
          <a:bodyPr>
            <a:noAutofit/>
          </a:bodyPr>
          <a:lstStyle/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крайне негативно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настроены к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окружающим</a:t>
            </a:r>
          </a:p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страдают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недостатка уверенности в себе и уважения к собственной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личности</a:t>
            </a:r>
          </a:p>
          <a:p>
            <a:pPr marL="9017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проявляется недоверие к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окружающему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миру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Признаки:  не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уверен в себе, застенчив, нерешителен</a:t>
            </a:r>
          </a:p>
        </p:txBody>
      </p:sp>
    </p:spTree>
    <p:extLst>
      <p:ext uri="{BB962C8B-B14F-4D97-AF65-F5344CB8AC3E}">
        <p14:creationId xmlns:p14="http://schemas.microsoft.com/office/powerpoint/2010/main" val="1785664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5"/>
            <a:ext cx="8229600" cy="1296143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Заниженная самооценка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может привести к:</a:t>
            </a:r>
            <a:b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Развитию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нерешительности, 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застенчивости</a:t>
            </a:r>
            <a:endParaRPr lang="ru-RU" sz="3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525" indent="0">
              <a:buClr>
                <a:srgbClr val="002060"/>
              </a:buClr>
              <a:buNone/>
            </a:pP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может избегать ситуаций, в которых нужно проявлять речевую активность,  отказываться от ведущих ролей в играх.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Эмоциональной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неустойчивости</a:t>
            </a: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(обидчивости)</a:t>
            </a: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63525" indent="0">
              <a:buClr>
                <a:srgbClr val="002060"/>
              </a:buClr>
              <a:buNone/>
            </a:pP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Малыш обижается при проигрыше в игре, болезненно реагирует на замечания, на повышенный тон голоса, недовольное выражение лица взрослого, часто плачет.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Страхам</a:t>
            </a:r>
          </a:p>
          <a:p>
            <a:pPr>
              <a:buClr>
                <a:srgbClr val="002060"/>
              </a:buClr>
              <a:buNone/>
            </a:pPr>
            <a:r>
              <a:rPr lang="ru-RU" sz="3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Малыш </a:t>
            </a: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боится новых людей, новых ситуаций, боится оставаться один, боится выступать на публике один, и т. п.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Тревожности</a:t>
            </a:r>
            <a:endParaRPr lang="ru-RU" sz="3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None/>
            </a:pPr>
            <a:r>
              <a:rPr lang="ru-RU" sz="3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Общение </a:t>
            </a: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тревожных, неуверенных в себе детей становится избирательным, эмоционально-неровным. Затрудняются контакты с незнакомыми людьми</a:t>
            </a:r>
            <a:r>
              <a:rPr lang="ru-RU" sz="3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Агрессивности </a:t>
            </a:r>
            <a:endParaRPr lang="ru-RU" sz="3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indent="0">
              <a:buClr>
                <a:srgbClr val="002060"/>
              </a:buClr>
              <a:buNone/>
            </a:pP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может ломать игрушки, толкать сверстника, кусаться, плеваться, щипать других, говорить обидные слова, когда не слышит взрослый и т. п.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Конфликтности</a:t>
            </a:r>
          </a:p>
          <a:p>
            <a:pPr marL="354013" indent="0">
              <a:buClr>
                <a:srgbClr val="002060"/>
              </a:buClr>
              <a:buNone/>
            </a:pPr>
            <a:r>
              <a:rPr lang="ru-RU" sz="3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3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сам провоцировать конфликт, отвечать конфликтно на конфликтные действия других.</a:t>
            </a:r>
          </a:p>
          <a:p>
            <a:pPr marL="354013" indent="0"/>
            <a:endParaRPr lang="ru-RU" sz="3800" i="1" dirty="0"/>
          </a:p>
        </p:txBody>
      </p:sp>
    </p:spTree>
    <p:extLst>
      <p:ext uri="{BB962C8B-B14F-4D97-AF65-F5344CB8AC3E}">
        <p14:creationId xmlns:p14="http://schemas.microsoft.com/office/powerpoint/2010/main" val="1946590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Дети с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завышенной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самооценкой </a:t>
            </a:r>
            <a:endParaRPr lang="ru-RU" sz="3200" b="1" dirty="0"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marL="1085850" lvl="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переоценивают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умения</a:t>
            </a:r>
          </a:p>
          <a:p>
            <a:pPr marL="1085850" lvl="0" indent="-457200">
              <a:buClr>
                <a:srgbClr val="002060"/>
              </a:buClr>
              <a:buFont typeface="Wingdings" pitchFamily="2" charset="2"/>
              <a:buChar char="Ø"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085850" lvl="0" indent="-4572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неадекватное восприятие себя</a:t>
            </a:r>
          </a:p>
          <a:p>
            <a:pPr marL="1085850" indent="-457200">
              <a:buClr>
                <a:srgbClr val="002060"/>
              </a:buClr>
              <a:buFont typeface="Wingdings" pitchFamily="2" charset="2"/>
              <a:buChar char="Ø"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8650" lvl="0" indent="0"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628650" lvl="0" indent="0">
              <a:buNone/>
            </a:pP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Признаки:  «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самый правильный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</a:t>
            </a:r>
          </a:p>
          <a:p>
            <a:pPr marL="0" lv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«Я лучше всех».</a:t>
            </a:r>
          </a:p>
          <a:p>
            <a:endParaRPr lang="ru-RU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8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656184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авышенная самооценка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приводит к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развитию представления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самих себе, как о самых лучших, а лучшему дозволено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</a:t>
            </a:r>
          </a:p>
          <a:p>
            <a:pPr>
              <a:buClr>
                <a:srgbClr val="002060"/>
              </a:buClr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тому,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они остаются в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одиночестве</a:t>
            </a:r>
          </a:p>
          <a:p>
            <a:pPr>
              <a:buClr>
                <a:srgbClr val="002060"/>
              </a:buClr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неспособности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строить полноценные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отношения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 со своими товарищами,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ни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взрослыми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87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Развитие самооценки детей в зависимости от особенностей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воспитания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М.И. Лисиной)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248126"/>
              </p:ext>
            </p:extLst>
          </p:nvPr>
        </p:nvGraphicFramePr>
        <p:xfrm>
          <a:off x="35496" y="1095854"/>
          <a:ext cx="9108503" cy="598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8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адекватной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завышенной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Дети с заниженной самооценкой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достаточно много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времени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 много  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времени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Уделяют ребёнку  очень мало 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времени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положительно, но не выше, чем большинство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сверстников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высоко, более развитым, чем большинство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сверстников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 ниже, чем большинство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сверстников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поощряют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(не подарками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часто поощряют (в том числе подарками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поощряют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Наказывают в виде отказа от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общения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Редко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наказывают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Часто наказывают,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упрекают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Адекватно оценивают физические и умственные данные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Очень высоко оценивают умственные данные. Хвалят при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других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Низко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оценивают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8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Прогнозируют хорошие успехи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школе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Ожидают отличные успехи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школе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 ожидают успехов в школе 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жизни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3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72819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Развитие самооценки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в дошкольном возрасте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7030A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Первые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2-3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года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(«Я сам») - одобрение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родителей, особенно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мамы,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 достижении их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самостоятельности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 Критика деятельности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приводит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 тому, что у дошкольника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появляется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заниженная самооценка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Clr>
                <a:srgbClr val="7030A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Старший дошкольный возраст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- в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развитии осознания ребенком себя и становлении его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самооценки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осознанию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своего места в окружающем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мире.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6561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Педагогические условия формирования адекватной самооценки у детей старшего дошкольного возраста: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37321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сихологический комфорт 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группе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 со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сверстниками</a:t>
            </a:r>
            <a:endParaRPr lang="ru-RU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совместная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ситуации успеха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доброжелательное отношение педагога к ребёнку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самостоятельная оценка результатов в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взаимодействие педагогов и родителей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формировании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самооценки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Итоговое занятие в технологии ТДМО </a:t>
            </a:r>
            <a:r>
              <a:rPr lang="ru-RU" sz="4400" b="1" dirty="0" err="1">
                <a:solidFill>
                  <a:schemeClr val="accent2">
                    <a:lumMod val="50000"/>
                  </a:schemeClr>
                </a:solidFill>
              </a:rPr>
              <a:t>Л.Г.Петерсон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как  средство формирования предпосылок  самоконтроля и самооценки детей старшего дошкольного возраста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28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883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116042"/>
          </a:xfrm>
        </p:spPr>
        <p:txBody>
          <a:bodyPr/>
          <a:lstStyle/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советский лингвист, лексикограф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Сергей Иванович 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Ожегов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«ИТОГ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вывод,  результат, общая 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сумма»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http://isaran.ru/isaran/image2.php?ida=1&amp;guid=A53EA799-5D5A-939D-3C90-20C320BCCE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2376264" cy="2810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1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7056784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психолог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политик, учёный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Александр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Григорьевич 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Асмолов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Программа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универсальных учебных действий для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предшкольного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начального общего  образования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», 2011г.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295"/>
            <a:ext cx="3769557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34605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Цель итогового занятия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-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контроль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уровня </a:t>
            </a:r>
            <a:r>
              <a:rPr lang="ru-RU" b="1" dirty="0" err="1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сформированности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знаний (представлений),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умений,         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навыков,        </a:t>
            </a:r>
          </a:p>
          <a:p>
            <a:pPr marL="1268413" lvl="0" indent="-457200" algn="just">
              <a:lnSpc>
                <a:spcPct val="107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развития мыслительных операций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811213" lvl="0" indent="0" algn="just">
              <a:lnSpc>
                <a:spcPct val="107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    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т. д.</a:t>
            </a:r>
          </a:p>
          <a:p>
            <a:pPr marL="811213" indent="265113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7"/>
            <a:ext cx="8229600" cy="78581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Виды итогового занятия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31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мониторинг обобщение систематизация</a:t>
            </a:r>
          </a:p>
          <a:p>
            <a:pPr algn="ctr">
              <a:buNone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u="sng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знаний        умений         способов действия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393009" y="2750339"/>
            <a:ext cx="1785950" cy="142876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107521" y="3178967"/>
            <a:ext cx="1785950" cy="428628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143504" y="3000372"/>
            <a:ext cx="1785950" cy="785818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303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0010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Контроль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проверка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конкретных  ЗУН</a:t>
            </a:r>
            <a:endParaRPr lang="ru-RU" sz="28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Мониторинг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это системное  обследование  каких либо умений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Например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уровня 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представлений детей  о особенностях континента Южной Америки</a:t>
            </a:r>
          </a:p>
          <a:p>
            <a:pPr lvl="0"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уровня </a:t>
            </a: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представлений детей о гласных звуках</a:t>
            </a:r>
          </a:p>
          <a:p>
            <a:pPr>
              <a:buClr>
                <a:srgbClr val="002060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 умений считать, выполнять какие либо физические упражнения ….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32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71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1"/>
            <a:ext cx="8229600" cy="100013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Обобщение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6750"/>
            <a:ext cx="8686800" cy="438785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обобщение знаний и умений по пройденной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теме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Например: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обобщить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воды, информацию о каком либо времени года, знания о согласных звуках и т.д.</a:t>
            </a:r>
          </a:p>
          <a:p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33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98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8229600" cy="1071570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Систематизация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необходимо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привести в систему накопленные знания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детей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Например,</a:t>
            </a:r>
          </a:p>
          <a:p>
            <a:pPr lvl="0">
              <a:buClr>
                <a:srgbClr val="002060"/>
              </a:buClr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систематизировать  накопленные знания о тундре, о перелётных птицах, о гласных звуках и т.д.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34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25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3263"/>
            <a:ext cx="8858280" cy="1143000"/>
          </a:xfrm>
        </p:spPr>
        <p:txBody>
          <a:bodyPr/>
          <a:lstStyle/>
          <a:p>
            <a:pPr lvl="0" algn="ctr" eaLnBrk="1" hangingPunct="1">
              <a:spcBef>
                <a:spcPct val="20000"/>
              </a:spcBef>
            </a:pPr>
            <a:r>
              <a:rPr lang="ru-RU" sz="32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Итоговая  </a:t>
            </a:r>
            <a:r>
              <a:rPr lang="ru-RU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  <a:t>образовательная ситуация</a:t>
            </a:r>
            <a:br>
              <a:rPr lang="ru-RU" sz="3600" b="1" dirty="0">
                <a:solidFill>
                  <a:srgbClr val="B83D68">
                    <a:lumMod val="75000"/>
                  </a:srgb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1.Введение в    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ситуацию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2.Игровая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Осмысление (итог) 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35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1. «Введение в игровую ситуацию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»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1564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Цель: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 организации этапа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755576" y="3284984"/>
            <a:ext cx="8229600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E6C36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9B63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 indent="-536575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ситуация, включающая детей в игровую  деятельность, позволяющую осуществлять   контроль (хочу-могу-надо)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обращение к личному опыту детей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создание условий для возникновения у детей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внутренней    потребности   включения  в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игровую деятельность, позволяющую   </a:t>
            </a:r>
          </a:p>
          <a:p>
            <a:pPr marL="0" indent="0">
              <a:buClr>
                <a:srgbClr val="002060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осуществлять   контроль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91683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интересной мотивации к игровой 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контрольной 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20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166"/>
            <a:ext cx="8229600" cy="147853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2.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Игровая деятельность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(с фиксацией и решением  игровых проблем)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endParaRPr lang="ru-RU" sz="2000" dirty="0"/>
          </a:p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организации этапа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9358" y="198200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 уровня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представлений (знаний),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умений,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способов деятельности,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обобщения представлений, умений, </a:t>
            </a:r>
          </a:p>
          <a:p>
            <a:pPr marL="1349375" indent="252413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систематизации представлений, умений.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65313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соответствие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используемых игр цели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занятия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индивидуальные игровые  вопросы или проблемы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 играх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самоконтроль результатов действий или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последовательности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своих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действий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самооценка уровня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354013" indent="-274638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ситуация успеха в совместной контрольной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6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3.  Осмысление (итог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 организации этапа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фиксирование детьми достижения     «детской цели»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определение условий, которые позволили  добиться этой цели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определение выполнения взрослой цели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планирование дальнейших действий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создание ситуации успеха в совместной     деятельности, удовлетворения от хорошо      сделанного дела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00808"/>
            <a:ext cx="79357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рефлексии и самооценки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детьми своей 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деятельности, позволяющей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контроль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4"/>
          <p:cNvSpPr txBox="1">
            <a:spLocks noChangeArrowheads="1"/>
          </p:cNvSpPr>
          <p:nvPr/>
        </p:nvSpPr>
        <p:spPr bwMode="auto">
          <a:xfrm>
            <a:off x="1357313" y="1714500"/>
            <a:ext cx="5929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smtClean="0">
                <a:solidFill>
                  <a:srgbClr val="FFFFFF"/>
                </a:solidFill>
                <a:latin typeface="Calibri" pitchFamily="34" charset="0"/>
              </a:rPr>
              <a:t>Осень золотая</a:t>
            </a:r>
          </a:p>
        </p:txBody>
      </p:sp>
      <p:pic>
        <p:nvPicPr>
          <p:cNvPr id="64515" name="Picture 3" descr="C:\Users\Наталья\Desktop\фоны\f513b1b152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4313"/>
            <a:ext cx="914400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6" name="Picture 2" descr="C:\Users\Наталья\Desktop\фоны\мудрость\здоровье\1628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10822"/>
            <a:ext cx="9144000" cy="706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1187450" y="-7938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10199"/>
              </a:solidFill>
            </a:endParaRPr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611188" y="-7938"/>
            <a:ext cx="7777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 в наших руках</a:t>
            </a:r>
          </a:p>
        </p:txBody>
      </p:sp>
    </p:spTree>
    <p:extLst>
      <p:ext uri="{BB962C8B-B14F-4D97-AF65-F5344CB8AC3E}">
        <p14:creationId xmlns:p14="http://schemas.microsoft.com/office/powerpoint/2010/main" val="428883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6263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Что же такое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универсальные учебные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действия?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Термин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«универсальные учебные действия» означает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умение учиться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т.е.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Универсальные учебные действия – это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способность ребенка к саморазвитию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путем активного усвоения и получения знаний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 практическую деятельность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через «умение учиться».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525A6-EE79-4C93-932F-B977888E2061}" type="slidenum">
              <a:rPr lang="ru-RU" smtClean="0">
                <a:solidFill>
                  <a:srgbClr val="B13F9A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B13F9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5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3263"/>
            <a:ext cx="903649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4 компонента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универсальных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учебных действий: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личностные</a:t>
            </a:r>
            <a:endParaRPr lang="ru-RU" b="1" dirty="0">
              <a:solidFill>
                <a:srgbClr val="002060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регулятивные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познавательные</a:t>
            </a:r>
          </a:p>
          <a:p>
            <a:pPr lvl="0" algn="just">
              <a:lnSpc>
                <a:spcPct val="150000"/>
              </a:lnSpc>
              <a:spcAft>
                <a:spcPts val="600"/>
              </a:spcAft>
              <a:buFont typeface="Wingdings"/>
              <a:buChar char="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ea typeface="Calibri"/>
                <a:cs typeface="Arial" pitchFamily="34" charset="0"/>
              </a:rPr>
              <a:t>коммуникативные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455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052736"/>
          </a:xfrm>
        </p:spPr>
        <p:txBody>
          <a:bodyPr/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редпосылки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учебных действий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53732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умение определять цель  предстоящей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деятельности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способы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её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достижения,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добиваться результата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самоконтроль, который проявляется при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сравнении полученного 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результата  с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образцом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умение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осуществлять  произвольный контроль за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ходом  деятельности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4 - умение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планировать деятельность,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ориентируясь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на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5 - адекватная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самооценка своей деятельности и её 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результата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7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Самоконтроль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36750"/>
            <a:ext cx="8928992" cy="4387850"/>
          </a:xfrm>
        </p:spPr>
        <p:txBody>
          <a:bodyPr/>
          <a:lstStyle/>
          <a:p>
            <a:pPr marL="0" indent="0">
              <a:buClr>
                <a:srgbClr val="002060"/>
              </a:buClr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сопоставление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своего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действия  с </a:t>
            </a:r>
          </a:p>
          <a:p>
            <a:pPr marL="0" indent="0">
              <a:buClr>
                <a:srgbClr val="002060"/>
              </a:buClr>
              <a:buFontTx/>
              <a:buChar char="-"/>
            </a:pPr>
            <a:endParaRPr lang="ru-RU" sz="3600" b="1" dirty="0" smtClean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Clr>
                <a:srgbClr val="002060"/>
              </a:buCl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  эталоном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, образцом,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правилом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918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Самоконтроль 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- это основа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развития у детей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внимательности к самому процессу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для развития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произвольных процессов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 планировать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свою деятельность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умения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 детей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 выполнять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какую либо  деятельность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личностной готовности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ребёнка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школе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успешной адаптации 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ней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5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Становление волевых действий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2313" indent="0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решительность</a:t>
            </a:r>
          </a:p>
          <a:p>
            <a:pPr marL="722313" indent="0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самостоятельность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722313" indent="0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дисциплинированность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08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DF0D7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1394</Words>
  <Application>Microsoft Office PowerPoint</Application>
  <PresentationFormat>Экран (4:3)</PresentationFormat>
  <Paragraphs>338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Поток</vt:lpstr>
      <vt:lpstr>Океан</vt:lpstr>
      <vt:lpstr>Презентация PowerPoint</vt:lpstr>
      <vt:lpstr>Цель семинара</vt:lpstr>
      <vt:lpstr>Презентация PowerPoint</vt:lpstr>
      <vt:lpstr>Что же такое универсальные учебные действия? </vt:lpstr>
      <vt:lpstr>4 компонента  универсальных учебных действий:  </vt:lpstr>
      <vt:lpstr>Предпосылки учебных действий</vt:lpstr>
      <vt:lpstr>Самоконтроль </vt:lpstr>
      <vt:lpstr>Самоконтроль - это основа  </vt:lpstr>
      <vt:lpstr>Становление волевых действий  </vt:lpstr>
      <vt:lpstr>        </vt:lpstr>
      <vt:lpstr>Развитие самоконтроля   в дошкольном возрасте </vt:lpstr>
      <vt:lpstr>Этапы самоконтроля</vt:lpstr>
      <vt:lpstr>1. Этап принятия задания</vt:lpstr>
      <vt:lpstr>2. Этап выполнения задания</vt:lpstr>
      <vt:lpstr>3. Этап - Объективная адекватная оценка полученного результата</vt:lpstr>
      <vt:lpstr>Эффективнее всего развитие способности к самоконтролю начинается в процессе</vt:lpstr>
      <vt:lpstr>Самооценка </vt:lpstr>
      <vt:lpstr>Уровни  самооценки </vt:lpstr>
      <vt:lpstr>Дети с адекватной самооценкой </vt:lpstr>
      <vt:lpstr>Рекомендации по формированию адекватной самооценки у детей </vt:lpstr>
      <vt:lpstr>Дети с заниженной  самооценкой </vt:lpstr>
      <vt:lpstr>Заниженная самооценка  может привести к: </vt:lpstr>
      <vt:lpstr>Дети с завышенной самооценкой </vt:lpstr>
      <vt:lpstr>Завышенная самооценка  приводит к</vt:lpstr>
      <vt:lpstr>Развитие самооценки детей в зависимости от особенностей воспитания  (по М.И. Лисиной)</vt:lpstr>
      <vt:lpstr> Развитие самооценки  в дошкольном возрасте </vt:lpstr>
      <vt:lpstr>Педагогические условия формирования адекватной самооценки у детей старшего дошкольного возраста: </vt:lpstr>
      <vt:lpstr>Итоговое занятие в технологии ТДМО Л.Г.Петерсон </vt:lpstr>
      <vt:lpstr>Презентация PowerPoint</vt:lpstr>
      <vt:lpstr>Цель итогового занятия</vt:lpstr>
      <vt:lpstr>Виды итогового занятия </vt:lpstr>
      <vt:lpstr>Контроль</vt:lpstr>
      <vt:lpstr>Обобщение</vt:lpstr>
      <vt:lpstr>Систематизация</vt:lpstr>
      <vt:lpstr> Итоговая  образовательная ситуация </vt:lpstr>
      <vt:lpstr>1. «Введение в игровую ситуацию» </vt:lpstr>
      <vt:lpstr> 2.   Игровая деятельность  (с фиксацией и решением  игровых проблем) </vt:lpstr>
      <vt:lpstr>3.  Осмысление (итог)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137</cp:revision>
  <dcterms:created xsi:type="dcterms:W3CDTF">2019-01-22T06:48:11Z</dcterms:created>
  <dcterms:modified xsi:type="dcterms:W3CDTF">2020-01-23T06:43:20Z</dcterms:modified>
</cp:coreProperties>
</file>