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32" r:id="rId2"/>
  </p:sldMasterIdLst>
  <p:sldIdLst>
    <p:sldId id="300" r:id="rId3"/>
    <p:sldId id="307" r:id="rId4"/>
    <p:sldId id="259" r:id="rId5"/>
    <p:sldId id="308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71" r:id="rId14"/>
    <p:sldId id="268" r:id="rId15"/>
    <p:sldId id="269" r:id="rId16"/>
    <p:sldId id="270" r:id="rId17"/>
    <p:sldId id="272" r:id="rId18"/>
    <p:sldId id="273" r:id="rId19"/>
    <p:sldId id="274" r:id="rId20"/>
    <p:sldId id="276" r:id="rId21"/>
    <p:sldId id="275" r:id="rId22"/>
    <p:sldId id="299" r:id="rId23"/>
    <p:sldId id="277" r:id="rId24"/>
    <p:sldId id="297" r:id="rId25"/>
    <p:sldId id="278" r:id="rId26"/>
    <p:sldId id="284" r:id="rId27"/>
    <p:sldId id="279" r:id="rId28"/>
    <p:sldId id="280" r:id="rId29"/>
    <p:sldId id="309" r:id="rId30"/>
    <p:sldId id="281" r:id="rId31"/>
    <p:sldId id="285" r:id="rId32"/>
    <p:sldId id="310" r:id="rId33"/>
    <p:sldId id="311" r:id="rId34"/>
    <p:sldId id="313" r:id="rId35"/>
    <p:sldId id="312" r:id="rId36"/>
    <p:sldId id="306" r:id="rId37"/>
    <p:sldId id="287" r:id="rId38"/>
    <p:sldId id="292" r:id="rId39"/>
    <p:sldId id="293" r:id="rId40"/>
    <p:sldId id="304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930" autoAdjust="0"/>
    <p:restoredTop sz="94660"/>
  </p:normalViewPr>
  <p:slideViewPr>
    <p:cSldViewPr>
      <p:cViewPr varScale="1">
        <p:scale>
          <a:sx n="66" d="100"/>
          <a:sy n="66" d="100"/>
        </p:scale>
        <p:origin x="-9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369277" y="1828800"/>
            <a:ext cx="5435756" cy="24384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369277" y="4304715"/>
            <a:ext cx="5437866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091DE-AB5F-406D-AF07-096BC76C2848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23.01.2020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9C554-CAFB-4B44-9C99-7009B420DEC7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460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E9FBD-FD18-46AA-A6A4-1ADE4524D71A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23.01.2020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F78DC-F4EC-4F52-AD71-3D80A9CC6F02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164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589585" y="1219203"/>
            <a:ext cx="1424354" cy="69490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16523" y="1219203"/>
            <a:ext cx="4167554" cy="69490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0C122-2360-4E40-A92F-EA78CE1FB56C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23.01.2020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DEF7A-C1A5-4808-BCE7-B8B9E16B5A23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8102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8B94F-DDBE-4088-AE5C-B37F7747B621}" type="datetime1">
              <a:rPr lang="en-US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1/23/2020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031C8-FDBF-4F53-87A9-B040E4E49A2A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510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4229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229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82DF9-52E9-4CB5-9822-EBCB98F8F5AE}" type="slidenum">
              <a:rPr lang="ru-RU">
                <a:solidFill>
                  <a:srgbClr val="0101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10199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530190"/>
      </p:ext>
    </p:extLst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2E9B1-A4E6-4C6B-B48B-D644A0E85729}" type="slidenum">
              <a:rPr lang="ru-RU">
                <a:solidFill>
                  <a:srgbClr val="0101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101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865319"/>
      </p:ext>
    </p:extLst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8C127-5818-4128-A20B-53924C58B1C5}" type="slidenum">
              <a:rPr lang="ru-RU">
                <a:solidFill>
                  <a:srgbClr val="0101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101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584637"/>
      </p:ext>
    </p:extLst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FB12A-88AE-4406-9355-5506C177366B}" type="slidenum">
              <a:rPr lang="ru-RU">
                <a:solidFill>
                  <a:srgbClr val="0101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101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142760"/>
      </p:ext>
    </p:extLst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E86AA-DD55-46ED-B2EA-BAB9CF9C8B9B}" type="slidenum">
              <a:rPr lang="ru-RU">
                <a:solidFill>
                  <a:srgbClr val="0101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101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245511"/>
      </p:ext>
    </p:extLst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C60A1-0B71-4D81-B29F-0936F243EF03}" type="slidenum">
              <a:rPr lang="ru-RU">
                <a:solidFill>
                  <a:srgbClr val="0101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101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798910"/>
      </p:ext>
    </p:extLst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84194-3B63-4161-9DD5-672E8CE5D713}" type="slidenum">
              <a:rPr lang="ru-RU">
                <a:solidFill>
                  <a:srgbClr val="0101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101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41903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CB62F-FC49-43C5-A234-F449B9705429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23.01.2020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525A6-EE79-4C93-932F-B977888E2061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0069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F325A-E225-438E-BE60-6FCA6E22FD83}" type="slidenum">
              <a:rPr lang="ru-RU">
                <a:solidFill>
                  <a:srgbClr val="0101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101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94248"/>
      </p:ext>
    </p:extLst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5E305-EA3A-4B4B-9E1F-DE1A31B77071}" type="slidenum">
              <a:rPr lang="ru-RU">
                <a:solidFill>
                  <a:srgbClr val="0101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101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492888"/>
      </p:ext>
    </p:extLst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AA60B0-FFE0-443B-B596-B161676B1E69}" type="slidenum">
              <a:rPr lang="ru-RU">
                <a:solidFill>
                  <a:srgbClr val="0101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101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236051"/>
      </p:ext>
    </p:extLst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B8DB7-279B-46D6-B626-62AACB5BF045}" type="slidenum">
              <a:rPr lang="ru-RU">
                <a:solidFill>
                  <a:srgbClr val="0101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101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963320"/>
      </p:ext>
    </p:extLst>
  </p:cSld>
  <p:clrMapOvr>
    <a:masterClrMapping/>
  </p:clrMapOvr>
  <p:transition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9D459-4CB0-4799-B12C-D09C6D3BBF57}" type="slidenum">
              <a:rPr lang="ru-RU">
                <a:solidFill>
                  <a:srgbClr val="0101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101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579164"/>
      </p:ext>
    </p:extLst>
  </p:cSld>
  <p:clrMapOvr>
    <a:masterClrMapping/>
  </p:clrMapOvr>
  <p:transition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79DBB-D8EB-4A7D-A654-5D4D8F33BA19}" type="slidenum">
              <a:rPr lang="ru-RU">
                <a:solidFill>
                  <a:srgbClr val="0101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101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754878"/>
      </p:ext>
    </p:extLst>
  </p:cSld>
  <p:clrMapOvr>
    <a:masterClrMapping/>
  </p:clrMapOvr>
  <p:transition>
    <p:wipe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F6A80-43AA-48CD-ABBC-1E3ECD8BA5AE}" type="slidenum">
              <a:rPr lang="ru-RU">
                <a:solidFill>
                  <a:srgbClr val="01019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101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05392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7167" y="1755648"/>
            <a:ext cx="5380892" cy="1816608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67167" y="3606220"/>
            <a:ext cx="5380892" cy="2012949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C3154-1BEE-49B6-88F8-69BB99C7D357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23.01.2020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16042-26E1-4E8E-9665-042712963253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33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523" y="938784"/>
            <a:ext cx="5697415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16523" y="2560113"/>
            <a:ext cx="2795954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217985" y="2560113"/>
            <a:ext cx="2795954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A74F8-AB79-430D-A8B7-0AEDED1E449A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23.01.2020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39090-679C-4DF1-B227-35885DE37E6A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062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523" y="938784"/>
            <a:ext cx="5697415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6524" y="2473664"/>
            <a:ext cx="2797053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215787" y="2479677"/>
            <a:ext cx="2798152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16524" y="3352801"/>
            <a:ext cx="2797053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215787" y="3352801"/>
            <a:ext cx="2798152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CBC11-C57B-4798-AB61-775C34E4C0D1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23.01.2020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8EC86-797B-42A9-AF36-CC834A30DBF7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807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523" y="938784"/>
            <a:ext cx="5750169" cy="1524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FF658-A752-4730-BCF5-3AA50E5C5D71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23.01.2020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B6A6E-1EB4-40FF-B6DA-A012ED4F6DE6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335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8EA43-0780-43CA-8A2C-FF5EC2D369BB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23.01.2020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C3615-69E3-41E0-BB11-C0B9F2C003DD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163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4785" y="685803"/>
            <a:ext cx="1899138" cy="15494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74785" y="2235200"/>
            <a:ext cx="1899138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475035" y="2235200"/>
            <a:ext cx="3538904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80545-24D8-4C99-A892-9009C215F362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23.01.2020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5C8EA-9DD3-4A6C-A874-3D0E069F6AC7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621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13"/>
          <p:cNvSpPr>
            <a:spLocks noChangeArrowheads="1"/>
          </p:cNvSpPr>
          <p:nvPr/>
        </p:nvSpPr>
        <p:spPr bwMode="auto">
          <a:xfrm rot="420000" flipV="1">
            <a:off x="3166697" y="1108075"/>
            <a:ext cx="5257800" cy="4114800"/>
          </a:xfrm>
          <a:custGeom>
            <a:avLst/>
            <a:gdLst>
              <a:gd name="T0" fmla="*/ 5695950 w 3943350"/>
              <a:gd name="T1" fmla="*/ 2057400 h 5486400"/>
              <a:gd name="T2" fmla="*/ 2847975 w 3943350"/>
              <a:gd name="T3" fmla="*/ 4114800 h 5486400"/>
              <a:gd name="T4" fmla="*/ 0 w 3943350"/>
              <a:gd name="T5" fmla="*/ 2057400 h 5486400"/>
              <a:gd name="T6" fmla="*/ 2847975 w 3943350"/>
              <a:gd name="T7" fmla="*/ 0 h 54864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3943350"/>
              <a:gd name="T13" fmla="*/ 0 h 5486400"/>
              <a:gd name="T14" fmla="*/ 3871461 w 3943350"/>
              <a:gd name="T15" fmla="*/ 5486400 h 54864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943350" h="5486400">
                <a:moveTo>
                  <a:pt x="0" y="0"/>
                </a:moveTo>
                <a:lnTo>
                  <a:pt x="3799575" y="0"/>
                </a:lnTo>
                <a:lnTo>
                  <a:pt x="3943350" y="143775"/>
                </a:lnTo>
                <a:lnTo>
                  <a:pt x="3943350" y="5486400"/>
                </a:lnTo>
                <a:lnTo>
                  <a:pt x="0" y="54864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5" cap="rnd" algn="ctr">
            <a:solidFill>
              <a:srgbClr val="C0C0C0"/>
            </a:solidFill>
            <a:miter lim="800000"/>
            <a:headEnd/>
            <a:tailEnd/>
          </a:ln>
          <a:effectLst>
            <a:outerShdw dist="38500" dir="7500041" sx="98500" sy="100079" kx="99984" algn="tl" rotWithShape="0">
              <a:srgbClr val="000000">
                <a:alpha val="25000"/>
              </a:srgbClr>
            </a:outerShdw>
          </a:effectLst>
        </p:spPr>
        <p:txBody>
          <a:bodyPr rot="1080000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Прямоугольный треугольник 14"/>
          <p:cNvSpPr>
            <a:spLocks noChangeArrowheads="1"/>
          </p:cNvSpPr>
          <p:nvPr/>
        </p:nvSpPr>
        <p:spPr bwMode="auto">
          <a:xfrm rot="420000" flipV="1">
            <a:off x="8002466" y="5360989"/>
            <a:ext cx="156796" cy="153987"/>
          </a:xfrm>
          <a:prstGeom prst="rtTriangle">
            <a:avLst/>
          </a:prstGeom>
          <a:solidFill>
            <a:srgbClr val="FFFFFF"/>
          </a:solidFill>
          <a:ln w="12700" algn="ctr">
            <a:solidFill>
              <a:srgbClr val="FFFFFF"/>
            </a:solidFill>
            <a:bevel/>
            <a:headEnd/>
            <a:tailEnd/>
          </a:ln>
          <a:effectLst>
            <a:outerShdw dist="6350" dir="12899787" algn="tl" rotWithShape="0">
              <a:srgbClr val="000000">
                <a:alpha val="46999"/>
              </a:srgbClr>
            </a:outerShdw>
          </a:effectLst>
        </p:spPr>
        <p:txBody>
          <a:bodyPr rot="1080000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7" name="Полилиния 15"/>
          <p:cNvSpPr>
            <a:spLocks/>
          </p:cNvSpPr>
          <p:nvPr/>
        </p:nvSpPr>
        <p:spPr bwMode="auto">
          <a:xfrm flipV="1">
            <a:off x="-10258" y="5816600"/>
            <a:ext cx="9164516" cy="1041400"/>
          </a:xfrm>
          <a:custGeom>
            <a:avLst/>
            <a:gdLst>
              <a:gd name="T0" fmla="*/ 10320 w 5772"/>
              <a:gd name="T1" fmla="*/ 3175 h 656"/>
              <a:gd name="T2" fmla="*/ 4372410 w 5772"/>
              <a:gd name="T3" fmla="*/ 0 h 656"/>
              <a:gd name="T4" fmla="*/ 7523573 w 5772"/>
              <a:gd name="T5" fmla="*/ 582613 h 656"/>
              <a:gd name="T6" fmla="*/ 9917906 w 5772"/>
              <a:gd name="T7" fmla="*/ 87313 h 656"/>
              <a:gd name="T8" fmla="*/ 9928226 w 5772"/>
              <a:gd name="T9" fmla="*/ 338138 h 656"/>
              <a:gd name="T10" fmla="*/ 7399728 w 5772"/>
              <a:gd name="T11" fmla="*/ 696913 h 656"/>
              <a:gd name="T12" fmla="*/ 2559460 w 5772"/>
              <a:gd name="T13" fmla="*/ 319088 h 656"/>
              <a:gd name="T14" fmla="*/ 0 w 5772"/>
              <a:gd name="T15" fmla="*/ 1041400 h 656"/>
              <a:gd name="T16" fmla="*/ 10320 w 5772"/>
              <a:gd name="T17" fmla="*/ 3175 h 65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772"/>
              <a:gd name="T28" fmla="*/ 0 h 656"/>
              <a:gd name="T29" fmla="*/ 5772 w 5772"/>
              <a:gd name="T30" fmla="*/ 656 h 65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81438F">
                  <a:alpha val="45000"/>
                </a:srgbClr>
              </a:gs>
              <a:gs pos="100000">
                <a:srgbClr val="F35206">
                  <a:alpha val="54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1080000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6"/>
            <a:ext cx="4762500" cy="638175"/>
          </a:xfrm>
          <a:custGeom>
            <a:avLst/>
            <a:gdLst>
              <a:gd name="T0" fmla="*/ 0 w 3000"/>
              <a:gd name="T1" fmla="*/ 0 h 595"/>
              <a:gd name="T2" fmla="*/ 1668 w 3000"/>
              <a:gd name="T3" fmla="*/ 564 h 595"/>
              <a:gd name="T4" fmla="*/ 3000 w 3000"/>
              <a:gd name="T5" fmla="*/ 186 h 595"/>
              <a:gd name="T6" fmla="*/ 3000 w 3000"/>
              <a:gd name="T7" fmla="*/ 6 h 595"/>
              <a:gd name="T8" fmla="*/ 0 w 3000"/>
              <a:gd name="T9" fmla="*/ 0 h 5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0"/>
              <a:gd name="T16" fmla="*/ 0 h 595"/>
              <a:gd name="T17" fmla="*/ 3000 w 3000"/>
              <a:gd name="T18" fmla="*/ 595 h 5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B64712">
                  <a:alpha val="29999"/>
                </a:srgbClr>
              </a:gs>
              <a:gs pos="80000">
                <a:srgbClr val="A14AB3">
                  <a:alpha val="42000"/>
                </a:srgbClr>
              </a:gs>
              <a:gs pos="100000">
                <a:srgbClr val="A14AB3">
                  <a:alpha val="45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rot="10800000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031" y="1569330"/>
            <a:ext cx="1531972" cy="211016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22031" y="3771713"/>
            <a:ext cx="1529862" cy="290576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2413242" y="1599356"/>
            <a:ext cx="3196883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AAAC8-5A3E-4C10-A2DF-BDD0907BD509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23.01.2020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CB9CD-8E9F-46D1-B6B8-9A1BF3DC444C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89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0258" y="-7938"/>
            <a:ext cx="9164516" cy="10429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976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326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6750"/>
            <a:ext cx="8229600" cy="438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93FF310-5091-4EF7-8C2F-F36E28919EAC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23.01.2020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6407A9C-4485-486D-8A96-6CDE739AE4E7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635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19065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DE6C36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DE6C36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21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421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10199"/>
              </a:solidFill>
            </a:endParaRPr>
          </a:p>
        </p:txBody>
      </p:sp>
      <p:sp>
        <p:nvSpPr>
          <p:cNvPr id="421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B167B1-ED88-4458-B05E-096A45660B5C}" type="slidenum">
              <a:rPr lang="ru-RU">
                <a:solidFill>
                  <a:srgbClr val="01019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101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057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613627" cy="5919936"/>
          </a:xfrm>
        </p:spPr>
        <p:txBody>
          <a:bodyPr/>
          <a:lstStyle/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Департамент образования мэрии г. Ярославля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Городской центр развития образования</a:t>
            </a:r>
          </a:p>
          <a:p>
            <a:pPr marL="137160" lvl="0" indent="0" algn="ctr">
              <a:buNone/>
            </a:pP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sz="4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Формирования предпосылок самоконтроля и  самооценки детей дошкольного возраста на итоговом занятии ТДМО </a:t>
            </a:r>
            <a:r>
              <a:rPr lang="ru-RU" sz="4400" b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Л.Г.Петерсон</a:t>
            </a:r>
            <a:endParaRPr lang="ru-RU" sz="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37160" lvl="0" indent="0" algn="ctr">
              <a:buNone/>
            </a:pPr>
            <a:endParaRPr lang="ru-RU" sz="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37160" lvl="0" indent="0" algn="ctr">
              <a:buNone/>
            </a:pPr>
            <a:endParaRPr lang="ru-RU" sz="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37160" lvl="0" indent="0" algn="ctr">
              <a:buNone/>
            </a:pP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37160" lvl="0" indent="0" algn="ctr">
              <a:buNone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МОУ «Начальная школа - детский сад №115»</a:t>
            </a:r>
          </a:p>
          <a:p>
            <a:pPr marL="137160" lvl="0" indent="0" algn="ctr"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21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января 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2020 год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eaLnBrk="1" fontAlgn="auto" hangingPunct="1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endParaRPr lang="ru-RU" sz="1500" dirty="0">
              <a:solidFill>
                <a:prstClr val="black"/>
              </a:solidFill>
              <a:latin typeface="Calibri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525A6-EE79-4C93-932F-B977888E2061}" type="slidenum">
              <a:rPr lang="ru-RU" smtClean="0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1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9027"/>
            <a:ext cx="1145966" cy="1114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6"/>
          <p:cNvPicPr/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49027"/>
            <a:ext cx="764754" cy="11144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5074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0"/>
            <a:ext cx="8579296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Условия развития волевых </a:t>
            </a: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качеств</a:t>
            </a:r>
            <a:endParaRPr lang="ru-RU" sz="36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 делать за ребенка то, с чем он уже в состоянии справиться сам</a:t>
            </a:r>
          </a:p>
          <a:p>
            <a:pPr lvl="0"/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продуманный режим и распорядок дня </a:t>
            </a:r>
          </a:p>
          <a:p>
            <a:pPr lvl="0"/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согласованность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воспитательных усилий педагогов 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всех членов семьи </a:t>
            </a:r>
          </a:p>
          <a:p>
            <a:pPr lvl="0"/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 разрешать ребенку то, что вчера было запрещено</a:t>
            </a:r>
          </a:p>
          <a:p>
            <a:pPr lvl="0"/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поощрять самостоятельную деятельность ребенка</a:t>
            </a:r>
          </a:p>
          <a:p>
            <a:pPr lvl="0"/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повышать веру ребенка в его способность преодолевать трудности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3922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44016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Развитие 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самоконтроля</a:t>
            </a:r>
            <a:b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в дошкольном возрасте</a:t>
            </a:r>
            <a:b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892480" cy="4525963"/>
          </a:xfrm>
        </p:spPr>
        <p:txBody>
          <a:bodyPr>
            <a:normAutofit lnSpcReduction="10000"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 года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выраженное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стремление к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самостоятельности</a:t>
            </a:r>
          </a:p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3-4 года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-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начинает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понимать, что не всегда можно делать то, что хочется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</a:p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 4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лет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развивается контроль за своими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действиями;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понимает,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что если правила не соблюдать, то игра не 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получится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4-5 год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пробуждается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у детей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чувство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обязанности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и  вины</a:t>
            </a:r>
          </a:p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5-7 лет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дети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легче контролируют сверстников, чем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себя; 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«надо», «можно», «нельзя» становятся основой и для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саморегуляции</a:t>
            </a:r>
            <a:endParaRPr lang="ru-RU" sz="2400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873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9"/>
            <a:ext cx="8229600" cy="936103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Этапы самоконтроля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936750"/>
            <a:ext cx="8964488" cy="4387850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Этап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принятия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задания</a:t>
            </a:r>
          </a:p>
          <a:p>
            <a:pPr marL="0" indent="0">
              <a:buNone/>
            </a:pP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2. Этап выполнения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задания </a:t>
            </a:r>
          </a:p>
          <a:p>
            <a:pPr marL="0" indent="0">
              <a:buNone/>
            </a:pPr>
            <a:endParaRPr lang="ru-RU" b="1" dirty="0" smtClean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3. Объективная адекватная самооценка  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    полученного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результата 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137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9"/>
            <a:ext cx="8229600" cy="857255"/>
          </a:xfrm>
        </p:spPr>
        <p:txBody>
          <a:bodyPr/>
          <a:lstStyle/>
          <a:p>
            <a:pPr algn="ctr"/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1. Этап принятия задания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85860"/>
            <a:ext cx="8748464" cy="5572140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запоминание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что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надо сделать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чтобы 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выполнить задание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рактические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действия: </a:t>
            </a:r>
          </a:p>
          <a:p>
            <a:pPr lvl="0">
              <a:buClr>
                <a:srgbClr val="002060"/>
              </a:buClr>
              <a:buFont typeface="Wingdings" pitchFamily="2" charset="2"/>
              <a:buChar char="q"/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повторение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задания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Clr>
                <a:srgbClr val="002060"/>
              </a:buClr>
              <a:buFont typeface="Wingdings" pitchFamily="2" charset="2"/>
              <a:buChar char="q"/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оценить правильность повторения задания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детьми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Clr>
                <a:srgbClr val="002060"/>
              </a:buClr>
              <a:buFont typeface="Wingdings" pitchFamily="2" charset="2"/>
              <a:buChar char="q"/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оценить правильность выполнения задания в начале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выполнения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Приёмы:</a:t>
            </a:r>
          </a:p>
          <a:p>
            <a:pPr lvl="0" algn="just">
              <a:lnSpc>
                <a:spcPct val="107000"/>
              </a:lnSpc>
              <a:buClr>
                <a:srgbClr val="002060"/>
              </a:buClr>
              <a:buSzPct val="55000"/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проговаривание выполнения задания вслух для всех детей или шепотом для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себя</a:t>
            </a:r>
          </a:p>
          <a:p>
            <a:pPr algn="just">
              <a:lnSpc>
                <a:spcPct val="107000"/>
              </a:lnSpc>
              <a:buClr>
                <a:srgbClr val="002060"/>
              </a:buClr>
              <a:buSzPct val="55000"/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проверка на правильность выполнения своих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действий</a:t>
            </a:r>
            <a:endParaRPr lang="ru-RU" sz="2400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lvl="0" algn="just">
              <a:lnSpc>
                <a:spcPct val="107000"/>
              </a:lnSpc>
              <a:buClr>
                <a:srgbClr val="002060"/>
              </a:buClr>
              <a:buSzPts val="1100"/>
              <a:buFont typeface="Wingdings" pitchFamily="2" charset="2"/>
              <a:buChar char="Ø"/>
            </a:pPr>
            <a:endParaRPr lang="ru-RU" sz="2000" b="1" dirty="0">
              <a:solidFill>
                <a:srgbClr val="002060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38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1"/>
            <a:ext cx="8229600" cy="811467"/>
          </a:xfrm>
        </p:spPr>
        <p:txBody>
          <a:bodyPr/>
          <a:lstStyle/>
          <a:p>
            <a:pPr algn="ctr"/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2. Этап выполнения задания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715016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 smtClean="0">
                <a:solidFill>
                  <a:srgbClr val="111111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Организуется контроль за ходом выполнения задания 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rgbClr val="111111"/>
                </a:solidFill>
                <a:latin typeface="Arial" pitchFamily="34" charset="0"/>
                <a:ea typeface="Times New Roman"/>
                <a:cs typeface="Arial" pitchFamily="34" charset="0"/>
              </a:rPr>
              <a:t>-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вспоминание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задания и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проверка выполнения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по заданному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правилу</a:t>
            </a:r>
          </a:p>
          <a:p>
            <a:pPr marL="0" lvl="0" indent="0" algn="just">
              <a:lnSpc>
                <a:spcPct val="107000"/>
              </a:lnSpc>
              <a:buSzPts val="1100"/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Приёмы:</a:t>
            </a:r>
          </a:p>
          <a:p>
            <a:pPr lvl="0" algn="just">
              <a:lnSpc>
                <a:spcPct val="107000"/>
              </a:lnSpc>
              <a:buClr>
                <a:srgbClr val="002060"/>
              </a:buClr>
              <a:buSzPts val="1100"/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самопроверка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 по воспроизведенному правилу, образцу,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эталону</a:t>
            </a:r>
            <a:endParaRPr lang="ru-RU" sz="2800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lvl="0" algn="just">
              <a:lnSpc>
                <a:spcPct val="107000"/>
              </a:lnSpc>
              <a:buClr>
                <a:srgbClr val="002060"/>
              </a:buClr>
              <a:buSzPts val="1100"/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проверка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работ друг у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друга</a:t>
            </a:r>
          </a:p>
          <a:p>
            <a:pPr lvl="0" algn="just">
              <a:lnSpc>
                <a:spcPct val="107000"/>
              </a:lnSpc>
              <a:buClr>
                <a:srgbClr val="002060"/>
              </a:buClr>
              <a:buSzPts val="1100"/>
              <a:buFont typeface="Wingdings" pitchFamily="2" charset="2"/>
              <a:buChar char="Ø"/>
            </a:pPr>
            <a:endParaRPr lang="ru-RU" sz="2800" b="1" dirty="0" smtClean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lvl="0" algn="just">
              <a:lnSpc>
                <a:spcPct val="107000"/>
              </a:lnSpc>
              <a:buClr>
                <a:srgbClr val="002060"/>
              </a:buClr>
              <a:buSzPts val="1100"/>
              <a:buFont typeface="Wingdings" pitchFamily="2" charset="2"/>
              <a:buChar char="Ø"/>
            </a:pP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lnSpc>
                <a:spcPct val="107000"/>
              </a:lnSpc>
              <a:buClr>
                <a:srgbClr val="002060"/>
              </a:buClr>
              <a:buSzPts val="1100"/>
              <a:buFont typeface="Wingdings" pitchFamily="2" charset="2"/>
              <a:buChar char="Ø"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54259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9"/>
            <a:ext cx="8229600" cy="135732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Этап - Объективная адекватная оценка 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полученного результата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8155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 smtClean="0">
                <a:solidFill>
                  <a:srgbClr val="111111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Создается ориентировочная основа действия самоконтроля</a:t>
            </a:r>
            <a:endParaRPr lang="ru-RU" sz="28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0" indent="0"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- сравнение результата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с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образцом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Приёмы:</a:t>
            </a:r>
          </a:p>
          <a:p>
            <a:pPr lvl="0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вспоминание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задания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по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каким правилам надо было выполнить данное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задание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анализ выполненных и не выполненных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правил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03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88641"/>
            <a:ext cx="8715436" cy="93610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Эффективнее всего развитие способности к самоконтролю начинается в процессе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 fontScale="85000" lnSpcReduction="10000"/>
          </a:bodyPr>
          <a:lstStyle/>
          <a:p>
            <a:pPr lvl="0">
              <a:buClr>
                <a:srgbClr val="002060"/>
              </a:buClr>
              <a:buFont typeface="Wingdings" pitchFamily="2" charset="2"/>
              <a:buChar char="q"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Игр с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правилами» </a:t>
            </a:r>
            <a:endParaRPr lang="ru-RU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Clr>
                <a:srgbClr val="002060"/>
              </a:buClr>
              <a:buFont typeface="Wingdings" pitchFamily="2" charset="2"/>
              <a:buChar char="q"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Математических игр</a:t>
            </a:r>
          </a:p>
          <a:p>
            <a:pPr lvl="0">
              <a:buClr>
                <a:srgbClr val="002060"/>
              </a:buClr>
              <a:buFont typeface="Wingdings" pitchFamily="2" charset="2"/>
              <a:buChar char="q"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Участия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труде, особенно вместе со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взрослыми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Clr>
                <a:srgbClr val="002060"/>
              </a:buClr>
              <a:buFont typeface="Wingdings" pitchFamily="2" charset="2"/>
              <a:buChar char="q"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Сравнения своей работы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 образцом и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делать выводы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Clr>
                <a:srgbClr val="002060"/>
              </a:buClr>
              <a:buFont typeface="Wingdings" pitchFamily="2" charset="2"/>
              <a:buChar char="q"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Оценивания результатов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своей деятельности и деятельности товарищей, руководствуясь образцом, эталоном и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правилом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Clr>
                <a:srgbClr val="002060"/>
              </a:buClr>
              <a:buFont typeface="Wingdings" pitchFamily="2" charset="2"/>
              <a:buChar char="q"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Саморегулирования своего  поведения</a:t>
            </a:r>
          </a:p>
          <a:p>
            <a:pPr lvl="0">
              <a:buClr>
                <a:srgbClr val="002060"/>
              </a:buClr>
              <a:buFont typeface="Wingdings" pitchFamily="2" charset="2"/>
              <a:buChar char="q"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Соблюдения норм и правил жизнедеятельности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Clr>
                <a:srgbClr val="002060"/>
              </a:buClr>
              <a:buFont typeface="Wingdings" pitchFamily="2" charset="2"/>
              <a:buChar char="q"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Реальных условий, в которых необходимо самостоятельно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контролировать правильность полученного ответа или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действий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Clr>
                <a:srgbClr val="002060"/>
              </a:buClr>
              <a:buFont typeface="Wingdings" pitchFamily="2" charset="2"/>
              <a:buChar char="q"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Преднамеренного  допуска ошибки педагогом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82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9675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Самооценка</a:t>
            </a:r>
            <a:b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36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282" y="692696"/>
            <a:ext cx="8715436" cy="5631904"/>
          </a:xfrm>
        </p:spPr>
        <p:txBody>
          <a:bodyPr/>
          <a:lstStyle/>
          <a:p>
            <a:pPr>
              <a:lnSpc>
                <a:spcPct val="150000"/>
              </a:lnSpc>
              <a:buClr>
                <a:srgbClr val="002060"/>
              </a:buClr>
              <a:buSzPct val="100000"/>
              <a:buFontTx/>
              <a:buChar char="-"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отношение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человека к самому себе, это умение оценить самого себя, свои возможности, свои качества и место среди других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людей</a:t>
            </a:r>
            <a:endParaRPr lang="ru-RU" sz="2400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0" lvl="0" indent="0">
              <a:buNone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что влияет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самооценка?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Clr>
                <a:srgbClr val="002060"/>
              </a:buClr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становление самостоятельности и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отношения к жизни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Clr>
                <a:srgbClr val="002060"/>
              </a:buClr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взаимоотношения человека с окружающими его людьми, его критичность, отношение к успехам и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неудачам, на отношения окружающих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Clr>
                <a:srgbClr val="002060"/>
              </a:buClr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деятельность человека и дальнейшее развитие его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личности, сферу интересов и будущие перспективы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5726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Уровни  </a:t>
            </a:r>
            <a:r>
              <a:rPr lang="ru-RU" sz="4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самооценки</a:t>
            </a:r>
            <a:br>
              <a:rPr lang="ru-RU" sz="4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44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011363" indent="-571500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адекватная </a:t>
            </a:r>
          </a:p>
          <a:p>
            <a:pPr marL="2011363" indent="-571500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 заниженная </a:t>
            </a:r>
          </a:p>
          <a:p>
            <a:pPr marL="2011363" indent="-571500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  завышенная</a:t>
            </a:r>
          </a:p>
          <a:p>
            <a:pPr marL="1608138" indent="-168275"/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526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pPr algn="ctr"/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Дети с адекватной самооценкой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/>
          <a:lstStyle/>
          <a:p>
            <a:pPr marL="271463" indent="355600">
              <a:buClr>
                <a:srgbClr val="002060"/>
              </a:buCl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склонны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анализировать результаты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своей</a:t>
            </a:r>
          </a:p>
          <a:p>
            <a:pPr marL="271463" indent="0">
              <a:buClr>
                <a:srgbClr val="002060"/>
              </a:buClr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   деятельности </a:t>
            </a:r>
          </a:p>
          <a:p>
            <a:pPr marL="271463" indent="355600">
              <a:buClr>
                <a:srgbClr val="002060"/>
              </a:buCl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пытаются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выяснить причины своих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ошибок</a:t>
            </a:r>
          </a:p>
          <a:p>
            <a:pPr marL="271463" indent="355600">
              <a:buClr>
                <a:srgbClr val="002060"/>
              </a:buCl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уверены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в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себе</a:t>
            </a:r>
          </a:p>
          <a:p>
            <a:pPr marL="271463" indent="355600">
              <a:buClr>
                <a:srgbClr val="002060"/>
              </a:buCl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инициативны</a:t>
            </a:r>
          </a:p>
          <a:p>
            <a:pPr marL="271463" indent="355600">
              <a:buClr>
                <a:srgbClr val="002060"/>
              </a:buCl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уравновешены </a:t>
            </a:r>
          </a:p>
          <a:p>
            <a:pPr marL="271463" indent="355600">
              <a:buClr>
                <a:srgbClr val="002060"/>
              </a:buCl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с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покойно и легко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переключаются с одного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</a:p>
          <a:p>
            <a:pPr marL="271463" indent="0">
              <a:buClr>
                <a:srgbClr val="002060"/>
              </a:buClr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   вида деятельности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на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другой </a:t>
            </a:r>
          </a:p>
          <a:p>
            <a:pPr marL="271463" indent="355600">
              <a:buClr>
                <a:srgbClr val="002060"/>
              </a:buCl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настойчивы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в достижении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цели</a:t>
            </a:r>
          </a:p>
          <a:p>
            <a:pPr marL="271463" indent="355600">
              <a:buClr>
                <a:srgbClr val="002060"/>
              </a:buCl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общительны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и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дружелюбны</a:t>
            </a:r>
            <a:endParaRPr lang="ru-RU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462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9"/>
            <a:ext cx="8229600" cy="936104"/>
          </a:xfrm>
        </p:spPr>
        <p:txBody>
          <a:bodyPr/>
          <a:lstStyle/>
          <a:p>
            <a:pPr algn="ctr"/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Цель семинара</a:t>
            </a:r>
            <a:endParaRPr lang="ru-RU" sz="44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5400599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1.Систематизация представлений о самоконтроле и самооценке детей дошкольного возраста.</a:t>
            </a:r>
          </a:p>
          <a:p>
            <a:pPr marL="806450" lvl="0"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Что такое самоконтроль и самооценка?</a:t>
            </a:r>
          </a:p>
          <a:p>
            <a:pPr marL="806450" lvl="0"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Для чего они важны?</a:t>
            </a:r>
          </a:p>
          <a:p>
            <a:pPr marL="806450" lvl="0"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Этапы развития самоконтроля в дошкольном возрасте.</a:t>
            </a:r>
          </a:p>
          <a:p>
            <a:pPr marL="806450" lvl="0"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Условия формирования самоконтроля и  адекватной самооценки.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2.Итоговое занятие – как средство формирования предпосылок самоконтроля и самооценки детей дошкольного возраста.</a:t>
            </a:r>
          </a:p>
          <a:p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525A6-EE79-4C93-932F-B977888E2061}" type="slidenum">
              <a:rPr lang="ru-RU" smtClean="0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4166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7"/>
            <a:ext cx="8229600" cy="1368153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Рекомендации по формированию адекватной самооценки у детей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32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268760"/>
            <a:ext cx="9036496" cy="50558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 изолируйте ребенка от посильных хозяйственных дел, </a:t>
            </a: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не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стремитесь решать за него все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проблемы 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 перехваливайте ребенка, но и не забывайте поощрять </a:t>
            </a: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его, когда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он этого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заслуживает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Поощряйте в ребенке инициативу. Пусть он будет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лидером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начинаний, но также показывайте, что другие могут быть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чем-то лучше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его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Не забывайте поощрять и других детей в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присутствии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ребенка. Подчеркните достоинства другого и покажите, что </a:t>
            </a: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ваш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ребенок может также достичь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этого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Показывайте своим примером адекватность отношения к </a:t>
            </a: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успехам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неудачам. Оценивайте вслух свои возможности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результаты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дела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Не сравнивайте ребенка с другими детьми, только с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ним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самим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55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3263"/>
            <a:ext cx="8229600" cy="709513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Дети с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заниженной  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самооценкой </a:t>
            </a:r>
            <a:endParaRPr lang="ru-RU" sz="3600" b="1" dirty="0">
              <a:solidFill>
                <a:srgbClr val="0000CC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36750"/>
            <a:ext cx="8472518" cy="4387850"/>
          </a:xfrm>
        </p:spPr>
        <p:txBody>
          <a:bodyPr>
            <a:noAutofit/>
          </a:bodyPr>
          <a:lstStyle/>
          <a:p>
            <a:pPr marL="901700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крайне негативно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настроены к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окружающим</a:t>
            </a:r>
          </a:p>
          <a:p>
            <a:pPr marL="901700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страдают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 недостатка уверенности в себе и уважения к собственной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личности</a:t>
            </a:r>
          </a:p>
          <a:p>
            <a:pPr marL="901700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проявляется недоверие к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окружающему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миру</a:t>
            </a:r>
          </a:p>
          <a:p>
            <a:pPr marL="0" indent="0">
              <a:buNone/>
            </a:pPr>
            <a:endParaRPr lang="ru-RU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Признаки:  не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уверен в себе, застенчив, нерешителен</a:t>
            </a:r>
          </a:p>
        </p:txBody>
      </p:sp>
    </p:spTree>
    <p:extLst>
      <p:ext uri="{BB962C8B-B14F-4D97-AF65-F5344CB8AC3E}">
        <p14:creationId xmlns:p14="http://schemas.microsoft.com/office/powerpoint/2010/main" val="17856645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5"/>
            <a:ext cx="8229600" cy="1296143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Заниженная самооценка </a:t>
            </a:r>
            <a:b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может привести к:</a:t>
            </a:r>
            <a:b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4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rmAutofit fontScale="47500" lnSpcReduction="20000"/>
          </a:bodyPr>
          <a:lstStyle/>
          <a:p>
            <a:endParaRPr lang="ru-RU" dirty="0" smtClean="0"/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3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Развитию </a:t>
            </a:r>
            <a:r>
              <a:rPr lang="ru-RU" sz="3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нерешительности, </a:t>
            </a:r>
            <a:r>
              <a:rPr lang="ru-RU" sz="3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застенчивости</a:t>
            </a:r>
            <a:endParaRPr lang="ru-RU" sz="38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63525" indent="0">
              <a:buClr>
                <a:srgbClr val="002060"/>
              </a:buClr>
              <a:buNone/>
            </a:pPr>
            <a:r>
              <a:rPr lang="ru-RU" sz="38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Ребенок может избегать ситуаций, в которых нужно проявлять речевую активность,  отказываться от ведущих ролей в играх.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3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Эмоциональной </a:t>
            </a:r>
            <a:r>
              <a:rPr lang="ru-RU" sz="3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неустойчивости</a:t>
            </a:r>
            <a:r>
              <a:rPr lang="ru-RU" sz="3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38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(обидчивости)</a:t>
            </a:r>
            <a:r>
              <a:rPr lang="ru-RU" sz="3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263525" indent="0">
              <a:buClr>
                <a:srgbClr val="002060"/>
              </a:buClr>
              <a:buNone/>
            </a:pPr>
            <a:r>
              <a:rPr lang="ru-RU" sz="38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Малыш обижается при проигрыше в игре, болезненно реагирует на замечания, на повышенный тон голоса, недовольное выражение лица взрослого, часто плачет.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3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Страхам</a:t>
            </a:r>
          </a:p>
          <a:p>
            <a:pPr>
              <a:buClr>
                <a:srgbClr val="002060"/>
              </a:buClr>
              <a:buNone/>
            </a:pPr>
            <a:r>
              <a:rPr lang="ru-RU" sz="3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Малыш </a:t>
            </a:r>
            <a:r>
              <a:rPr lang="ru-RU" sz="38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боится новых людей, новых ситуаций, боится оставаться один, боится выступать на публике один, и т. п.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3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Тревожности</a:t>
            </a:r>
            <a:endParaRPr lang="ru-RU" sz="38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  <a:buNone/>
            </a:pPr>
            <a:r>
              <a:rPr lang="ru-RU" sz="3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Общение </a:t>
            </a:r>
            <a:r>
              <a:rPr lang="ru-RU" sz="38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 тревожных, неуверенных в себе детей становится избирательным, эмоционально-неровным. Затрудняются контакты с незнакомыми людьми</a:t>
            </a:r>
            <a:r>
              <a:rPr lang="ru-RU" sz="3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3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8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3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Агрессивности </a:t>
            </a:r>
            <a:endParaRPr lang="ru-RU" sz="38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54013" indent="0">
              <a:buClr>
                <a:srgbClr val="002060"/>
              </a:buClr>
              <a:buNone/>
            </a:pPr>
            <a:r>
              <a:rPr lang="ru-RU" sz="38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Ребенок может ломать игрушки, толкать сверстника, кусаться, плеваться, щипать других, говорить обидные слова, когда не слышит взрослый и т. п.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3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Конфликтности</a:t>
            </a:r>
          </a:p>
          <a:p>
            <a:pPr marL="354013" indent="0">
              <a:buClr>
                <a:srgbClr val="002060"/>
              </a:buClr>
              <a:buNone/>
            </a:pPr>
            <a:r>
              <a:rPr lang="ru-RU" sz="3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Ребенок </a:t>
            </a:r>
            <a:r>
              <a:rPr lang="ru-RU" sz="38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может сам провоцировать конфликт, отвечать конфликтно на конфликтные действия других.</a:t>
            </a:r>
          </a:p>
          <a:p>
            <a:pPr marL="354013" indent="0"/>
            <a:endParaRPr lang="ru-RU" sz="3800" i="1" dirty="0"/>
          </a:p>
        </p:txBody>
      </p:sp>
    </p:spTree>
    <p:extLst>
      <p:ext uri="{BB962C8B-B14F-4D97-AF65-F5344CB8AC3E}">
        <p14:creationId xmlns:p14="http://schemas.microsoft.com/office/powerpoint/2010/main" val="19465908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Дети с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завышенной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самооценкой </a:t>
            </a:r>
            <a:endParaRPr lang="ru-RU" sz="3200" b="1" dirty="0">
              <a:solidFill>
                <a:srgbClr val="0000CC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/>
          <a:lstStyle/>
          <a:p>
            <a:pPr marL="1085850" lvl="0" indent="-457200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переоценивают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свои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умения</a:t>
            </a:r>
          </a:p>
          <a:p>
            <a:pPr marL="1085850" lvl="0" indent="-457200">
              <a:buClr>
                <a:srgbClr val="002060"/>
              </a:buClr>
              <a:buFont typeface="Wingdings" pitchFamily="2" charset="2"/>
              <a:buChar char="Ø"/>
            </a:pPr>
            <a:endParaRPr lang="ru-RU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085850" lvl="0" indent="-457200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неадекватное восприятие себя</a:t>
            </a:r>
          </a:p>
          <a:p>
            <a:pPr marL="1085850" indent="-457200">
              <a:buClr>
                <a:srgbClr val="002060"/>
              </a:buClr>
              <a:buFont typeface="Wingdings" pitchFamily="2" charset="2"/>
              <a:buChar char="Ø"/>
            </a:pPr>
            <a:endParaRPr lang="ru-RU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628650" lvl="0" indent="0">
              <a:buNone/>
            </a:pP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628650" lvl="0" indent="0">
              <a:buNone/>
            </a:pPr>
            <a:endParaRPr lang="ru-RU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Признаки:  «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Я самый правильный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»,</a:t>
            </a:r>
          </a:p>
          <a:p>
            <a:pPr marL="0" lvl="0" indent="0">
              <a:buNone/>
            </a:pP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«Я лучше всех».</a:t>
            </a:r>
          </a:p>
          <a:p>
            <a:endParaRPr lang="ru-RU" b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387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656184"/>
          </a:xfrm>
        </p:spPr>
        <p:txBody>
          <a:bodyPr/>
          <a:lstStyle/>
          <a:p>
            <a:pPr algn="ctr"/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авышенная самооценка</a:t>
            </a:r>
            <a:b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приводит к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Clr>
                <a:srgbClr val="002060"/>
              </a:buClr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развитию представления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 самих себе, как о самых лучших, а лучшему дозволено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все</a:t>
            </a:r>
          </a:p>
          <a:p>
            <a:pPr>
              <a:buClr>
                <a:srgbClr val="002060"/>
              </a:buClr>
            </a:pP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тому,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что они остаются в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одиночестве</a:t>
            </a:r>
          </a:p>
          <a:p>
            <a:pPr>
              <a:buClr>
                <a:srgbClr val="002060"/>
              </a:buClr>
            </a:pP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неспособности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строить полноценные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Clr>
                <a:srgbClr val="002060"/>
              </a:buClr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отношения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ни со своими товарищами, </a:t>
            </a: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Clr>
                <a:srgbClr val="002060"/>
              </a:buClr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ни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взрослыми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7878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Развитие самооценки детей в зависимости от особенностей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воспитания 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(по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М.И. Лисиной)</a:t>
            </a:r>
            <a:endParaRPr lang="ru-RU" sz="2000" dirty="0"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6248126"/>
              </p:ext>
            </p:extLst>
          </p:nvPr>
        </p:nvGraphicFramePr>
        <p:xfrm>
          <a:off x="35496" y="1095854"/>
          <a:ext cx="9108503" cy="59853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125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185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Дети с адекватной самооценкой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Дети с завышенной самооценкой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Дети с заниженной самооценкой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80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Уделяют ребёнку  достаточно много 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времени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Уделяют ребёнку  очень  много  </a:t>
                      </a:r>
                      <a:endParaRPr lang="ru-RU" sz="1600" b="1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времени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Уделяют ребёнку  очень мало  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времени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974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Оценивают положительно, но не выше, чем большинство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сверстников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Оценивают высоко, более развитым, чем большинство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сверстников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Оценивают ниже, чем большинство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сверстников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580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Часто поощряют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(не подарками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Очень часто поощряют (в том числе подарками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поощряют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580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Наказывают в виде отказа от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общения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Редко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наказывают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Часто наказывают,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упрекают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974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Адекватно оценивают физические и умственные данные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Очень высоко оценивают умственные данные. Хвалят при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других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Низко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оценивают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580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Прогнозируют хорошие успехи в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школе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Ожидают отличные успехи в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школе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 ожидают успехов в школе и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жизни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31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72819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  <a:t/>
            </a:r>
            <a:b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</a:b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  <a:t>Развитие самооценки</a:t>
            </a:r>
            <a:b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</a:b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  <a:t>в дошкольном возрасте</a:t>
            </a:r>
            <a:b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</a:br>
            <a:endParaRPr lang="ru-RU" sz="36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Clr>
                <a:srgbClr val="7030A0"/>
              </a:buClr>
              <a:buFont typeface="Arial" pitchFamily="34" charset="0"/>
              <a:buChar char="•"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Первые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2-3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года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(«Я сам») - одобрение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родителей, особенно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мамы, 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в достижении их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самостоятельности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. Критика деятельности </a:t>
            </a:r>
            <a:endParaRPr lang="ru-RU" b="1" dirty="0" smtClean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>
                <a:srgbClr val="7030A0"/>
              </a:buClr>
              <a:buNone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   приводит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к тому, что у дошкольника </a:t>
            </a:r>
            <a:endParaRPr lang="ru-RU" b="1" dirty="0" smtClean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>
                <a:srgbClr val="7030A0"/>
              </a:buClr>
              <a:buNone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   появляется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заниженная самооценка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.</a:t>
            </a:r>
          </a:p>
          <a:p>
            <a:pPr marL="0" indent="0">
              <a:spcBef>
                <a:spcPts val="0"/>
              </a:spcBef>
              <a:buClr>
                <a:srgbClr val="7030A0"/>
              </a:buClr>
              <a:buNone/>
            </a:pPr>
            <a:endParaRPr lang="ru-RU" b="1" dirty="0" smtClean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>
              <a:buClr>
                <a:srgbClr val="7030A0"/>
              </a:buClr>
              <a:buFont typeface="Arial" pitchFamily="34" charset="0"/>
              <a:buChar char="•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Старший дошкольный возраст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- в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развитии осознания ребенком себя и становлении его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самооценки 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осознанию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своего места в окружающем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мире. 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51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165618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Педагогические условия формирования адекватной самооценки у детей старшего дошкольного возраста:</a:t>
            </a:r>
            <a:b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</a:br>
            <a:endParaRPr lang="ru-RU" sz="28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84784"/>
            <a:ext cx="9036496" cy="5373216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сихологический комфорт в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группе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общение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детей со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сверстниками</a:t>
            </a:r>
            <a:endParaRPr lang="ru-RU" sz="24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совместная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деятельность 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ситуации успеха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доброжелательное отношение педагога к ребёнку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самостоятельная оценка результатов в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процессе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деятельности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взаимодействие педагогов и родителей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формировании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самооценки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74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b="1" dirty="0">
                <a:solidFill>
                  <a:schemeClr val="accent2">
                    <a:lumMod val="50000"/>
                  </a:schemeClr>
                </a:solidFill>
              </a:rPr>
              <a:t>Итоговое занятие в технологии ТДМО </a:t>
            </a:r>
            <a:r>
              <a:rPr lang="ru-RU" sz="4400" b="1" dirty="0" err="1">
                <a:solidFill>
                  <a:schemeClr val="accent2">
                    <a:lumMod val="50000"/>
                  </a:schemeClr>
                </a:solidFill>
              </a:rPr>
              <a:t>Л.Г.Петерсон</a:t>
            </a:r>
            <a:r>
              <a:rPr lang="ru-RU" sz="44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4400" b="1" dirty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как  средство формирования предпосылок  самоконтроля и самооценки детей старшего дошкольного возраста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525A6-EE79-4C93-932F-B977888E2061}" type="slidenum">
              <a:rPr lang="ru-RU" smtClean="0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28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9883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0"/>
            <a:ext cx="8229600" cy="6116042"/>
          </a:xfrm>
        </p:spPr>
        <p:txBody>
          <a:bodyPr/>
          <a:lstStyle/>
          <a:p>
            <a:pPr algn="r">
              <a:buNone/>
            </a:pP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советский лингвист, лексикограф </a:t>
            </a:r>
          </a:p>
          <a:p>
            <a:pPr algn="r">
              <a:buNone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Сергей Иванович </a:t>
            </a:r>
            <a:r>
              <a:rPr lang="ru-RU" sz="28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Ожегов</a:t>
            </a:r>
          </a:p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«ИТОГ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вывод,  результат, общая  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сумма»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pic>
        <p:nvPicPr>
          <p:cNvPr id="4" name="Рисунок 3" descr="http://isaran.ru/isaran/image2.php?ida=1&amp;guid=A53EA799-5D5A-939D-3C90-20C320BCCE0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20688"/>
            <a:ext cx="2376264" cy="28102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511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7056784"/>
          </a:xfrm>
        </p:spPr>
        <p:txBody>
          <a:bodyPr/>
          <a:lstStyle/>
          <a:p>
            <a:pPr marL="0" indent="0">
              <a:buNone/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r">
              <a:lnSpc>
                <a:spcPct val="150000"/>
              </a:lnSpc>
              <a:buNone/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r">
              <a:lnSpc>
                <a:spcPct val="150000"/>
              </a:lnSpc>
              <a:buNone/>
            </a:pP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r">
              <a:buNone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      </a:t>
            </a:r>
            <a:endParaRPr lang="ru-RU" sz="28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r">
              <a:buNone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психолог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политик, учёный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r">
              <a:buNone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Александр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Григорьевич 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Асмолов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r">
              <a:lnSpc>
                <a:spcPct val="150000"/>
              </a:lnSpc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Программа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Развитие универсальных учебных действий для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предшкольного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и начального общего  образования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», 2011г.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0295"/>
            <a:ext cx="3769557" cy="29249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134605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algn="ctr"/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Цель итогового занятия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latin typeface="Times New Roman"/>
                <a:ea typeface="Times New Roman"/>
              </a:rPr>
              <a:t>- 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контроль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уровня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сформированности</a:t>
            </a:r>
            <a:endParaRPr lang="ru-RU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1268413" lvl="0" indent="-457200" algn="just">
              <a:lnSpc>
                <a:spcPct val="107000"/>
              </a:lnSpc>
              <a:buClr>
                <a:srgbClr val="002060"/>
              </a:buCl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знаний (представлений), </a:t>
            </a:r>
          </a:p>
          <a:p>
            <a:pPr marL="1268413" lvl="0" indent="-457200" algn="just">
              <a:lnSpc>
                <a:spcPct val="107000"/>
              </a:lnSpc>
              <a:buClr>
                <a:srgbClr val="002060"/>
              </a:buCl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умений,          </a:t>
            </a:r>
          </a:p>
          <a:p>
            <a:pPr marL="1268413" lvl="0" indent="-457200" algn="just">
              <a:lnSpc>
                <a:spcPct val="107000"/>
              </a:lnSpc>
              <a:buClr>
                <a:srgbClr val="002060"/>
              </a:buCl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навыков,        </a:t>
            </a:r>
          </a:p>
          <a:p>
            <a:pPr marL="1268413" lvl="0" indent="-457200" algn="just">
              <a:lnSpc>
                <a:spcPct val="107000"/>
              </a:lnSpc>
              <a:buClr>
                <a:srgbClr val="002060"/>
              </a:buCl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развития мыслительных операций </a:t>
            </a:r>
            <a:endParaRPr lang="ru-RU" b="1" dirty="0" smtClean="0">
              <a:solidFill>
                <a:srgbClr val="002060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811213" lvl="0" indent="0" algn="just">
              <a:lnSpc>
                <a:spcPct val="107000"/>
              </a:lnSpc>
              <a:buNone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    и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т. д.</a:t>
            </a:r>
          </a:p>
          <a:p>
            <a:pPr marL="811213" indent="265113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679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7"/>
            <a:ext cx="8229600" cy="785817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Виды итогового занятия 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525A6-EE79-4C93-932F-B977888E2061}" type="slidenum">
              <a:rPr lang="ru-RU" smtClean="0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31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24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контроль мониторинг обобщение систематизация</a:t>
            </a:r>
          </a:p>
          <a:p>
            <a:pPr algn="ctr">
              <a:buNone/>
            </a:pPr>
            <a:endParaRPr lang="ru-RU" u="sng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ru-RU" u="sng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ru-RU" u="sng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ru-RU" u="sng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знаний        умений         способов действия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rot="5400000">
            <a:off x="1393009" y="2750339"/>
            <a:ext cx="1785950" cy="142876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3107521" y="3178967"/>
            <a:ext cx="1785950" cy="428628"/>
          </a:xfrm>
          <a:prstGeom prst="straightConnector1">
            <a:avLst/>
          </a:prstGeom>
          <a:ln w="317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6200000" flipH="1">
            <a:off x="5143504" y="3000372"/>
            <a:ext cx="1785950" cy="785818"/>
          </a:xfrm>
          <a:prstGeom prst="straightConnector1">
            <a:avLst/>
          </a:prstGeom>
          <a:ln w="317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93039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1000107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Контроль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/>
          <a:lstStyle/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Контроль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это проверка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конкретных  ЗУН</a:t>
            </a:r>
            <a:endParaRPr lang="ru-RU" sz="2800" b="1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Мониторинг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это системное  обследование  каких либо умений </a:t>
            </a:r>
            <a:endParaRPr lang="ru-RU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Например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Clr>
                <a:srgbClr val="002060"/>
              </a:buClr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контроль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уровня  </a:t>
            </a:r>
            <a:r>
              <a:rPr lang="ru-RU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сформированности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представлений детей  о особенностях континента Южной Америки</a:t>
            </a:r>
          </a:p>
          <a:p>
            <a:pPr lvl="0">
              <a:buClr>
                <a:srgbClr val="002060"/>
              </a:buClr>
              <a:buFont typeface="Wingdings" pitchFamily="2" charset="2"/>
              <a:buChar char="q"/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контроль уровня </a:t>
            </a:r>
            <a:r>
              <a:rPr lang="ru-RU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сформированности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представлений детей о гласных звуках</a:t>
            </a:r>
          </a:p>
          <a:p>
            <a:pPr>
              <a:buClr>
                <a:srgbClr val="002060"/>
              </a:buClr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мониторинг умений считать, выполнять какие либо физические упражнения ….</a:t>
            </a:r>
            <a:endParaRPr lang="ru-RU" sz="24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525A6-EE79-4C93-932F-B977888E2061}" type="slidenum">
              <a:rPr lang="ru-RU" smtClean="0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32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2714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1"/>
            <a:ext cx="8229600" cy="1000132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Обобщение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36750"/>
            <a:ext cx="8686800" cy="4387850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обобщение знаний и умений по пройденной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теме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8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Например: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>
              <a:buFont typeface="Arial" pitchFamily="34" charset="0"/>
              <a:buChar char="•"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обобщить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свойства воды, информацию о каком либо времени года, знания о согласных звуках и т.д.</a:t>
            </a:r>
          </a:p>
          <a:p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525A6-EE79-4C93-932F-B977888E2061}" type="slidenum">
              <a:rPr lang="ru-RU" smtClean="0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33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4989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9"/>
            <a:ext cx="8229600" cy="1071570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Систематизация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необходимо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привести в систему накопленные знания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детей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8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Например,</a:t>
            </a:r>
          </a:p>
          <a:p>
            <a:pPr lvl="0">
              <a:buClr>
                <a:srgbClr val="002060"/>
              </a:buClr>
            </a:pP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систематизировать  накопленные знания о тундре, о перелётных птицах, о гласных звуках и т.д.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525A6-EE79-4C93-932F-B977888E2061}" type="slidenum">
              <a:rPr lang="ru-RU" smtClean="0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34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2252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03263"/>
            <a:ext cx="8858280" cy="1143000"/>
          </a:xfrm>
        </p:spPr>
        <p:txBody>
          <a:bodyPr/>
          <a:lstStyle/>
          <a:p>
            <a:pPr lvl="0" algn="ctr" eaLnBrk="1" hangingPunct="1">
              <a:spcBef>
                <a:spcPct val="20000"/>
              </a:spcBef>
            </a:pPr>
            <a:r>
              <a:rPr lang="ru-RU" sz="3200" b="1" dirty="0" smtClean="0">
                <a:solidFill>
                  <a:srgbClr val="B83D68">
                    <a:lumMod val="75000"/>
                  </a:srgbClr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B83D68">
                    <a:lumMod val="75000"/>
                  </a:srgbClr>
                </a:solidFill>
                <a:latin typeface="Arial" pitchFamily="34" charset="0"/>
                <a:ea typeface="+mn-ea"/>
                <a:cs typeface="Arial" pitchFamily="34" charset="0"/>
              </a:rPr>
              <a:t>Итоговая  </a:t>
            </a:r>
            <a:r>
              <a:rPr lang="ru-RU" sz="3600" b="1" dirty="0">
                <a:solidFill>
                  <a:srgbClr val="B83D68">
                    <a:lumMod val="75000"/>
                  </a:srgbClr>
                </a:solidFill>
                <a:latin typeface="Arial" pitchFamily="34" charset="0"/>
                <a:ea typeface="+mn-ea"/>
                <a:cs typeface="Arial" pitchFamily="34" charset="0"/>
              </a:rPr>
              <a:t>образовательная ситуация</a:t>
            </a:r>
            <a:br>
              <a:rPr lang="ru-RU" sz="3600" b="1" dirty="0">
                <a:solidFill>
                  <a:srgbClr val="B83D68">
                    <a:lumMod val="75000"/>
                  </a:srgbClr>
                </a:solidFill>
                <a:latin typeface="Arial" pitchFamily="34" charset="0"/>
                <a:ea typeface="+mn-ea"/>
                <a:cs typeface="Arial" pitchFamily="34" charset="0"/>
              </a:rPr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1.Введение в    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ситуацию</a:t>
            </a: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2.Игровая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деятельность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Осмысление (итог) </a:t>
            </a:r>
          </a:p>
          <a:p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ru-RU" sz="28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ru-RU" sz="28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525A6-EE79-4C93-932F-B977888E2061}" type="slidenum">
              <a:rPr lang="ru-RU" smtClean="0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35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18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1. «Введение в игровую ситуацию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» 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36750"/>
            <a:ext cx="8229600" cy="15642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Цель: 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Требования к  организации этапа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 bwMode="auto">
          <a:xfrm>
            <a:off x="755576" y="3284984"/>
            <a:ext cx="8229600" cy="3573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E6C36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E6C36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B63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6575" indent="-536575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ситуация, включающая детей в игровую  деятельность, позволяющую осуществлять   контроль (хочу-могу-надо)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обращение к личному опыту детей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создание условий для возникновения у детей </a:t>
            </a:r>
          </a:p>
          <a:p>
            <a:pPr marL="0" indent="0">
              <a:buClr>
                <a:srgbClr val="002060"/>
              </a:buClr>
              <a:buFont typeface="Wingdings 2" pitchFamily="18" charset="2"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внутренней    потребности   включения  в </a:t>
            </a:r>
          </a:p>
          <a:p>
            <a:pPr marL="0" indent="0">
              <a:buClr>
                <a:srgbClr val="002060"/>
              </a:buClr>
              <a:buFont typeface="Wingdings 2" pitchFamily="18" charset="2"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игровую деятельность, позволяющую   </a:t>
            </a:r>
          </a:p>
          <a:p>
            <a:pPr marL="0" indent="0">
              <a:buClr>
                <a:srgbClr val="002060"/>
              </a:buClr>
              <a:buFont typeface="Wingdings 2" pitchFamily="18" charset="2"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осуществлять   контроль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47664" y="1916832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создание интересной мотивации к игровой и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контрольной деятельности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12008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57166"/>
            <a:ext cx="8229600" cy="1478530"/>
          </a:xfrm>
        </p:spPr>
        <p:txBody>
          <a:bodyPr>
            <a:normAutofit/>
          </a:bodyPr>
          <a:lstStyle/>
          <a:p>
            <a:pPr algn="ctr"/>
            <a:r>
              <a:rPr lang="ru-RU" sz="3600" dirty="0"/>
              <a:t> 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2.</a:t>
            </a:r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   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Игровая деятельность </a:t>
            </a:r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(с фиксацией и решением  игровых проблем)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Autofit/>
          </a:bodyPr>
          <a:lstStyle/>
          <a:p>
            <a:endParaRPr lang="ru-RU" sz="2000" dirty="0"/>
          </a:p>
          <a:p>
            <a:pPr marL="0" indent="0">
              <a:buNone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Цель: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Требования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 организации этапа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69358" y="1982004"/>
            <a:ext cx="74168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контроль уровня </a:t>
            </a:r>
            <a:r>
              <a:rPr lang="ru-RU" sz="2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сформированности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…</a:t>
            </a:r>
          </a:p>
          <a:p>
            <a:pPr marL="1349375" indent="252413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представлений (знаний), </a:t>
            </a:r>
          </a:p>
          <a:p>
            <a:pPr marL="1349375" indent="252413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умений, </a:t>
            </a:r>
          </a:p>
          <a:p>
            <a:pPr marL="1349375" indent="252413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способов деятельности, </a:t>
            </a:r>
          </a:p>
          <a:p>
            <a:pPr marL="1349375" indent="252413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обобщения представлений, умений, </a:t>
            </a:r>
          </a:p>
          <a:p>
            <a:pPr marL="1349375" indent="252413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систематизации представлений, умений.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4653136"/>
            <a:ext cx="84249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3" indent="-274638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соответствие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используемых игр цели 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занятия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54013" indent="-274638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индивидуальные игровые  вопросы или проблемы 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 играх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54013" indent="-274638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самоконтроль результатов действий или 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последовательности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своих 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действий</a:t>
            </a:r>
          </a:p>
          <a:p>
            <a:pPr marL="354013" indent="-274638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самооценка уровня </a:t>
            </a:r>
            <a:r>
              <a:rPr lang="ru-RU" sz="2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сформированности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…</a:t>
            </a:r>
          </a:p>
          <a:p>
            <a:pPr marL="354013" indent="-274638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ситуация успеха в совместной контрольной 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деятельности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667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3.  Осмысление (итог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)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</a:br>
            <a:endParaRPr lang="ru-RU" sz="36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Цель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sz="20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Требования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 организации этапа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фиксирование детьми достижения     «детской цели»</a:t>
            </a:r>
          </a:p>
          <a:p>
            <a:pPr lvl="0"/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определение условий, которые позволили  добиться этой цели</a:t>
            </a:r>
          </a:p>
          <a:p>
            <a:pPr lvl="0"/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определение выполнения взрослой цели</a:t>
            </a:r>
          </a:p>
          <a:p>
            <a:pPr lvl="0"/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планирование дальнейших действий</a:t>
            </a:r>
          </a:p>
          <a:p>
            <a:pPr lvl="0"/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создание ситуации успеха в совместной     деятельности, удовлетворения от хорошо      сделанного дела</a:t>
            </a:r>
          </a:p>
          <a:p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700808"/>
            <a:ext cx="79357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организация рефлексии и самооценки 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детьми своей 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деятельности, позволяющей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осуществлять контроль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563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Box 4"/>
          <p:cNvSpPr txBox="1">
            <a:spLocks noChangeArrowheads="1"/>
          </p:cNvSpPr>
          <p:nvPr/>
        </p:nvSpPr>
        <p:spPr bwMode="auto">
          <a:xfrm>
            <a:off x="1357313" y="1714500"/>
            <a:ext cx="59293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3600" b="1" smtClean="0">
                <a:solidFill>
                  <a:srgbClr val="FFFFFF"/>
                </a:solidFill>
                <a:latin typeface="Calibri" pitchFamily="34" charset="0"/>
              </a:rPr>
              <a:t>Осень золотая</a:t>
            </a:r>
          </a:p>
        </p:txBody>
      </p:sp>
      <p:pic>
        <p:nvPicPr>
          <p:cNvPr id="64515" name="Picture 3" descr="C:\Users\Наталья\Desktop\фоны\f513b1b152b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14313"/>
            <a:ext cx="9144000" cy="707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6" name="Picture 2" descr="C:\Users\Наталья\Desktop\фоны\мудрость\здоровье\1628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210822"/>
            <a:ext cx="9144000" cy="7068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7" name="Text Box 6"/>
          <p:cNvSpPr txBox="1">
            <a:spLocks noChangeArrowheads="1"/>
          </p:cNvSpPr>
          <p:nvPr/>
        </p:nvSpPr>
        <p:spPr bwMode="auto">
          <a:xfrm>
            <a:off x="1187450" y="-7938"/>
            <a:ext cx="5400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10199"/>
              </a:solidFill>
            </a:endParaRPr>
          </a:p>
        </p:txBody>
      </p:sp>
      <p:sp>
        <p:nvSpPr>
          <p:cNvPr id="64518" name="Text Box 7"/>
          <p:cNvSpPr txBox="1">
            <a:spLocks noChangeArrowheads="1"/>
          </p:cNvSpPr>
          <p:nvPr/>
        </p:nvSpPr>
        <p:spPr bwMode="auto">
          <a:xfrm>
            <a:off x="611188" y="-7938"/>
            <a:ext cx="77771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Все в наших руках</a:t>
            </a:r>
          </a:p>
        </p:txBody>
      </p:sp>
    </p:spTree>
    <p:extLst>
      <p:ext uri="{BB962C8B-B14F-4D97-AF65-F5344CB8AC3E}">
        <p14:creationId xmlns:p14="http://schemas.microsoft.com/office/powerpoint/2010/main" val="428883479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46263"/>
          </a:xfrm>
        </p:spPr>
        <p:txBody>
          <a:bodyPr/>
          <a:lstStyle/>
          <a:p>
            <a:pPr algn="ctr"/>
            <a:r>
              <a:rPr lang="ru-RU" sz="4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Что же такое 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универсальные учебные </a:t>
            </a:r>
            <a:r>
              <a:rPr lang="ru-RU" sz="4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действия?</a:t>
            </a:r>
            <a:r>
              <a:rPr lang="ru-RU" sz="3600" b="1" dirty="0"/>
              <a:t/>
            </a:r>
            <a:br>
              <a:rPr lang="ru-RU" sz="3600" b="1" dirty="0"/>
            </a:b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Термин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«универсальные учебные действия» означает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умение учиться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т.е. способность субъекта к саморазвитию и самосовершенствованию путем сознательного и активного присвоения нового социального опыта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Универсальные учебные действия – это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способность ребенка к саморазвитию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путем активного усвоения и получения знаний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через  практическую деятельность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через «умение учиться».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525A6-EE79-4C93-932F-B977888E2061}" type="slidenum">
              <a:rPr lang="ru-RU" smtClean="0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4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058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703263"/>
            <a:ext cx="9036496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4 компонента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/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универсальных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учебных действий: </a:t>
            </a:r>
            <a:b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</a:br>
            <a:endParaRPr lang="ru-RU" sz="32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50000"/>
              </a:lnSpc>
              <a:spcAft>
                <a:spcPts val="600"/>
              </a:spcAft>
              <a:buFont typeface="Wingdings"/>
              <a:buChar char=""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личностные</a:t>
            </a:r>
            <a:endParaRPr lang="ru-RU" b="1" dirty="0">
              <a:solidFill>
                <a:srgbClr val="002060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lvl="0" algn="just">
              <a:lnSpc>
                <a:spcPct val="150000"/>
              </a:lnSpc>
              <a:spcAft>
                <a:spcPts val="600"/>
              </a:spcAft>
              <a:buFont typeface="Wingdings"/>
              <a:buChar char=""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регулятивные</a:t>
            </a:r>
          </a:p>
          <a:p>
            <a:pPr lvl="0" algn="just">
              <a:lnSpc>
                <a:spcPct val="150000"/>
              </a:lnSpc>
              <a:spcAft>
                <a:spcPts val="600"/>
              </a:spcAft>
              <a:buFont typeface="Wingdings"/>
              <a:buChar char=""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познавательные</a:t>
            </a:r>
          </a:p>
          <a:p>
            <a:pPr lvl="0" algn="just">
              <a:lnSpc>
                <a:spcPct val="150000"/>
              </a:lnSpc>
              <a:spcAft>
                <a:spcPts val="600"/>
              </a:spcAft>
              <a:buFont typeface="Wingdings"/>
              <a:buChar char=""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коммуникативные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0455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1052736"/>
          </a:xfrm>
        </p:spPr>
        <p:txBody>
          <a:bodyPr/>
          <a:lstStyle/>
          <a:p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П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редпосылки 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учебных действий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579296" cy="537321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умение определять цель  предстоящей </a:t>
            </a: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деятельности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способы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её 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достижения, </a:t>
            </a: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добиваться результата</a:t>
            </a:r>
          </a:p>
          <a:p>
            <a:pPr marL="0" indent="0">
              <a:buNone/>
            </a:pP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2 -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самоконтроль, который проявляется при </a:t>
            </a: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сравнении полученного  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результата  с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образцом</a:t>
            </a:r>
          </a:p>
          <a:p>
            <a:pPr marL="0" indent="0">
              <a:buNone/>
            </a:pP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3 - умение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осуществлять  произвольный контроль за </a:t>
            </a: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ходом  деятельности</a:t>
            </a:r>
          </a:p>
          <a:p>
            <a:pPr marL="0" indent="0">
              <a:buNone/>
            </a:pP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4 - умение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планировать деятельность,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ориентируясь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на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её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результат</a:t>
            </a:r>
          </a:p>
          <a:p>
            <a:pPr marL="0" indent="0">
              <a:buNone/>
            </a:pP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5 - адекватная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самооценка своей деятельности и её </a:t>
            </a: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результата</a:t>
            </a:r>
          </a:p>
          <a:p>
            <a:pPr marL="0" indent="0">
              <a:buNone/>
            </a:pP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271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Самоконтроль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936750"/>
            <a:ext cx="8928992" cy="4387850"/>
          </a:xfrm>
        </p:spPr>
        <p:txBody>
          <a:bodyPr/>
          <a:lstStyle/>
          <a:p>
            <a:pPr marL="0" indent="0">
              <a:buClr>
                <a:srgbClr val="002060"/>
              </a:buClr>
              <a:buFontTx/>
              <a:buChar char="-"/>
            </a:pP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сопоставление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своего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действия  с </a:t>
            </a:r>
          </a:p>
          <a:p>
            <a:pPr marL="0" indent="0">
              <a:buClr>
                <a:srgbClr val="002060"/>
              </a:buClr>
              <a:buFontTx/>
              <a:buChar char="-"/>
            </a:pPr>
            <a:endParaRPr lang="ru-RU" sz="3600" b="1" dirty="0" smtClean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0" indent="0">
              <a:buClr>
                <a:srgbClr val="002060"/>
              </a:buClr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    эталоном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, образцом,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правилом</a:t>
            </a:r>
            <a:endParaRPr lang="ru-RU" sz="3600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599188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spcAft>
                <a:spcPts val="0"/>
              </a:spcAft>
            </a:pP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Самоконтроль 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- это основа 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/>
            </a:r>
            <a:b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</a:br>
            <a:endParaRPr lang="ru-RU" sz="36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для развития у детей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внимательности к самому процессу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работы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для развития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произвольных процессов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lvl="0">
              <a:buFont typeface="Wingdings" pitchFamily="2" charset="2"/>
              <a:buChar char="Ø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умения планировать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свою деятельность</a:t>
            </a:r>
          </a:p>
          <a:p>
            <a:pPr lvl="0">
              <a:buFont typeface="Wingdings" pitchFamily="2" charset="2"/>
              <a:buChar char="Ø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умения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 детей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самостоятельно выполнять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какую либо  деятельность </a:t>
            </a:r>
          </a:p>
          <a:p>
            <a:pPr lvl="0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личностной готовности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ребёнка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 школе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успешной адаптации 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ней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250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Становление волевых действий</a:t>
            </a:r>
            <a:b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32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2313" indent="0">
              <a:lnSpc>
                <a:spcPct val="150000"/>
              </a:lnSpc>
              <a:buNone/>
            </a:pPr>
            <a:r>
              <a:rPr lang="ru-RU" sz="2800" b="1" i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решительность</a:t>
            </a:r>
          </a:p>
          <a:p>
            <a:pPr marL="722313" indent="0">
              <a:lnSpc>
                <a:spcPct val="150000"/>
              </a:lnSpc>
              <a:buNone/>
            </a:pPr>
            <a:r>
              <a:rPr lang="ru-RU" sz="2800" b="1" i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самостоятельность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</a:p>
          <a:p>
            <a:pPr marL="722313" indent="0">
              <a:lnSpc>
                <a:spcPct val="150000"/>
              </a:lnSpc>
              <a:buNone/>
            </a:pPr>
            <a:r>
              <a:rPr lang="ru-RU" sz="2800" b="1" i="1" dirty="0" smtClean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дисциплинированность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2086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3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DF0D7"/>
      </a:hlink>
      <a:folHlink>
        <a:srgbClr val="D490C5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1150</TotalTime>
  <Words>1394</Words>
  <Application>Microsoft Office PowerPoint</Application>
  <PresentationFormat>Экран (4:3)</PresentationFormat>
  <Paragraphs>338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39</vt:i4>
      </vt:variant>
    </vt:vector>
  </HeadingPairs>
  <TitlesOfParts>
    <vt:vector size="41" baseType="lpstr">
      <vt:lpstr>Поток</vt:lpstr>
      <vt:lpstr>Океан</vt:lpstr>
      <vt:lpstr>Презентация PowerPoint</vt:lpstr>
      <vt:lpstr>Цель семинара</vt:lpstr>
      <vt:lpstr>Презентация PowerPoint</vt:lpstr>
      <vt:lpstr>Что же такое универсальные учебные действия? </vt:lpstr>
      <vt:lpstr>4 компонента  универсальных учебных действий:  </vt:lpstr>
      <vt:lpstr>Предпосылки учебных действий</vt:lpstr>
      <vt:lpstr>Самоконтроль </vt:lpstr>
      <vt:lpstr>Самоконтроль - это основа  </vt:lpstr>
      <vt:lpstr>Становление волевых действий  </vt:lpstr>
      <vt:lpstr>        </vt:lpstr>
      <vt:lpstr>Развитие самоконтроля   в дошкольном возрасте </vt:lpstr>
      <vt:lpstr>Этапы самоконтроля</vt:lpstr>
      <vt:lpstr>1. Этап принятия задания</vt:lpstr>
      <vt:lpstr>2. Этап выполнения задания</vt:lpstr>
      <vt:lpstr>3. Этап - Объективная адекватная оценка полученного результата</vt:lpstr>
      <vt:lpstr>Эффективнее всего развитие способности к самоконтролю начинается в процессе</vt:lpstr>
      <vt:lpstr>Самооценка </vt:lpstr>
      <vt:lpstr>Уровни  самооценки </vt:lpstr>
      <vt:lpstr>Дети с адекватной самооценкой </vt:lpstr>
      <vt:lpstr>Рекомендации по формированию адекватной самооценки у детей </vt:lpstr>
      <vt:lpstr>Дети с заниженной  самооценкой </vt:lpstr>
      <vt:lpstr>Заниженная самооценка  может привести к: </vt:lpstr>
      <vt:lpstr>Дети с завышенной самооценкой </vt:lpstr>
      <vt:lpstr>Завышенная самооценка  приводит к</vt:lpstr>
      <vt:lpstr>Развитие самооценки детей в зависимости от особенностей воспитания  (по М.И. Лисиной)</vt:lpstr>
      <vt:lpstr> Развитие самооценки  в дошкольном возрасте </vt:lpstr>
      <vt:lpstr>Педагогические условия формирования адекватной самооценки у детей старшего дошкольного возраста: </vt:lpstr>
      <vt:lpstr>Итоговое занятие в технологии ТДМО Л.Г.Петерсон </vt:lpstr>
      <vt:lpstr>Презентация PowerPoint</vt:lpstr>
      <vt:lpstr>Цель итогового занятия</vt:lpstr>
      <vt:lpstr>Виды итогового занятия </vt:lpstr>
      <vt:lpstr>Контроль</vt:lpstr>
      <vt:lpstr>Обобщение</vt:lpstr>
      <vt:lpstr>Систематизация</vt:lpstr>
      <vt:lpstr> Итоговая  образовательная ситуация </vt:lpstr>
      <vt:lpstr>1. «Введение в игровую ситуацию» </vt:lpstr>
      <vt:lpstr> 2.   Игровая деятельность  (с фиксацией и решением  игровых проблем) </vt:lpstr>
      <vt:lpstr>3.  Осмысление (итог)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</dc:creator>
  <cp:lastModifiedBy>Светлана</cp:lastModifiedBy>
  <cp:revision>137</cp:revision>
  <dcterms:created xsi:type="dcterms:W3CDTF">2019-01-22T06:48:11Z</dcterms:created>
  <dcterms:modified xsi:type="dcterms:W3CDTF">2020-01-23T06:43:20Z</dcterms:modified>
</cp:coreProperties>
</file>