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</p:sldMasterIdLst>
  <p:sldIdLst>
    <p:sldId id="333" r:id="rId4"/>
    <p:sldId id="332" r:id="rId5"/>
    <p:sldId id="343" r:id="rId6"/>
    <p:sldId id="344" r:id="rId7"/>
    <p:sldId id="334" r:id="rId8"/>
    <p:sldId id="270" r:id="rId9"/>
    <p:sldId id="309" r:id="rId10"/>
    <p:sldId id="293" r:id="rId11"/>
    <p:sldId id="335" r:id="rId12"/>
    <p:sldId id="310" r:id="rId13"/>
    <p:sldId id="267" r:id="rId14"/>
    <p:sldId id="345" r:id="rId15"/>
    <p:sldId id="348" r:id="rId16"/>
    <p:sldId id="346" r:id="rId17"/>
    <p:sldId id="352" r:id="rId18"/>
    <p:sldId id="337" r:id="rId19"/>
    <p:sldId id="351" r:id="rId20"/>
    <p:sldId id="314" r:id="rId21"/>
    <p:sldId id="274" r:id="rId22"/>
    <p:sldId id="307" r:id="rId23"/>
    <p:sldId id="339" r:id="rId24"/>
    <p:sldId id="340" r:id="rId25"/>
    <p:sldId id="342" r:id="rId26"/>
    <p:sldId id="33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4660"/>
  </p:normalViewPr>
  <p:slideViewPr>
    <p:cSldViewPr>
      <p:cViewPr varScale="1">
        <p:scale>
          <a:sx n="77" d="100"/>
          <a:sy n="77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69277" y="1828800"/>
            <a:ext cx="543575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69277" y="4304715"/>
            <a:ext cx="5437866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91DE-AB5F-406D-AF07-096BC76C2848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C554-CAFB-4B44-9C99-7009B420DEC7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E9FBD-FD18-46AA-A6A4-1ADE4524D71A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78DC-F4EC-4F52-AD71-3D80A9CC6F02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8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89585" y="1219203"/>
            <a:ext cx="1424354" cy="69490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6523" y="1219203"/>
            <a:ext cx="4167554" cy="69490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C122-2360-4E40-A92F-EA78CE1FB56C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DEF7A-C1A5-4808-BCE7-B8B9E16B5A23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8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B94F-DDBE-4088-AE5C-B37F7747B62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31C8-FDBF-4F53-87A9-B040E4E49A2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4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24509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011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5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2871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6732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945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937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B62F-FC49-43C5-A234-F449B9705429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25A6-EE79-4C93-932F-B977888E2061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459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2603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069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052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B94F-DDBE-4088-AE5C-B37F7747B62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31C8-FDBF-4F53-87A9-B040E4E49A2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10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BACD-DC61-4202-B35C-18CC2A5D05A0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27FB-0496-4F4A-8669-7831D9DE922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98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72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94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20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67" y="1755648"/>
            <a:ext cx="5380892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167" y="3606220"/>
            <a:ext cx="5380892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3154-1BEE-49B6-88F8-69BB99C7D357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6042-26E1-4E8E-9665-042712963253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1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1538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67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8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0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63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7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5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938784"/>
            <a:ext cx="5697415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6523" y="2560113"/>
            <a:ext cx="2795954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7985" y="2560113"/>
            <a:ext cx="2795954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74F8-AB79-430D-A8B7-0AEDED1E449A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9090-679C-4DF1-B227-35885DE37E6A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7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938784"/>
            <a:ext cx="5697415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524" y="2473664"/>
            <a:ext cx="2797053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15787" y="2479677"/>
            <a:ext cx="2798152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16524" y="3352801"/>
            <a:ext cx="2797053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15787" y="3352801"/>
            <a:ext cx="2798152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BC11-C57B-4798-AB61-775C34E4C0D1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EC86-797B-42A9-AF36-CC834A30DBF7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4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938784"/>
            <a:ext cx="5750169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F658-A752-4730-BCF5-3AA50E5C5D71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6A6E-1EB4-40FF-B6DA-A012ED4F6DE6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1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EA43-0780-43CA-8A2C-FF5EC2D369BB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3615-69E3-41E0-BB11-C0B9F2C003DD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85" y="685803"/>
            <a:ext cx="1899138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785" y="2235200"/>
            <a:ext cx="1899138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475035" y="2235200"/>
            <a:ext cx="3538904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0545-24D8-4C99-A892-9009C215F362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C8EA-9DD3-4A6C-A874-3D0E069F6AC7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>
            <a:spLocks noChangeArrowheads="1"/>
          </p:cNvSpPr>
          <p:nvPr/>
        </p:nvSpPr>
        <p:spPr bwMode="auto">
          <a:xfrm rot="420000" flipV="1">
            <a:off x="3166697" y="1108075"/>
            <a:ext cx="5257800" cy="4114800"/>
          </a:xfrm>
          <a:custGeom>
            <a:avLst/>
            <a:gdLst>
              <a:gd name="T0" fmla="*/ 5695950 w 3943350"/>
              <a:gd name="T1" fmla="*/ 2057400 h 5486400"/>
              <a:gd name="T2" fmla="*/ 2847975 w 3943350"/>
              <a:gd name="T3" fmla="*/ 4114800 h 5486400"/>
              <a:gd name="T4" fmla="*/ 0 w 3943350"/>
              <a:gd name="T5" fmla="*/ 2057400 h 5486400"/>
              <a:gd name="T6" fmla="*/ 2847975 w 3943350"/>
              <a:gd name="T7" fmla="*/ 0 h 548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43350"/>
              <a:gd name="T13" fmla="*/ 0 h 5486400"/>
              <a:gd name="T14" fmla="*/ 3871461 w 3943350"/>
              <a:gd name="T15" fmla="*/ 5486400 h 548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43350" h="5486400">
                <a:moveTo>
                  <a:pt x="0" y="0"/>
                </a:moveTo>
                <a:lnTo>
                  <a:pt x="3799575" y="0"/>
                </a:lnTo>
                <a:lnTo>
                  <a:pt x="3943350" y="143775"/>
                </a:lnTo>
                <a:lnTo>
                  <a:pt x="394335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algn="ctr">
            <a:solidFill>
              <a:srgbClr val="C0C0C0"/>
            </a:solidFill>
            <a:miter lim="800000"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rot="1080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ый треугольник 14"/>
          <p:cNvSpPr>
            <a:spLocks noChangeArrowheads="1"/>
          </p:cNvSpPr>
          <p:nvPr/>
        </p:nvSpPr>
        <p:spPr bwMode="auto">
          <a:xfrm rot="420000" flipV="1">
            <a:off x="8002466" y="5360989"/>
            <a:ext cx="156796" cy="153987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10258" y="5816600"/>
            <a:ext cx="9164516" cy="1041400"/>
          </a:xfrm>
          <a:custGeom>
            <a:avLst/>
            <a:gdLst>
              <a:gd name="T0" fmla="*/ 10320 w 5772"/>
              <a:gd name="T1" fmla="*/ 3175 h 656"/>
              <a:gd name="T2" fmla="*/ 4372410 w 5772"/>
              <a:gd name="T3" fmla="*/ 0 h 656"/>
              <a:gd name="T4" fmla="*/ 7523573 w 5772"/>
              <a:gd name="T5" fmla="*/ 582613 h 656"/>
              <a:gd name="T6" fmla="*/ 9917906 w 5772"/>
              <a:gd name="T7" fmla="*/ 87313 h 656"/>
              <a:gd name="T8" fmla="*/ 9928226 w 5772"/>
              <a:gd name="T9" fmla="*/ 338138 h 656"/>
              <a:gd name="T10" fmla="*/ 7399728 w 5772"/>
              <a:gd name="T11" fmla="*/ 696913 h 656"/>
              <a:gd name="T12" fmla="*/ 2559460 w 5772"/>
              <a:gd name="T13" fmla="*/ 319088 h 656"/>
              <a:gd name="T14" fmla="*/ 0 w 5772"/>
              <a:gd name="T15" fmla="*/ 1041400 h 656"/>
              <a:gd name="T16" fmla="*/ 10320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81438F">
                  <a:alpha val="45000"/>
                </a:srgbClr>
              </a:gs>
              <a:gs pos="100000">
                <a:srgbClr val="F35206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64712">
                  <a:alpha val="29999"/>
                </a:srgbClr>
              </a:gs>
              <a:gs pos="80000">
                <a:srgbClr val="A14AB3">
                  <a:alpha val="42000"/>
                </a:srgbClr>
              </a:gs>
              <a:gs pos="100000">
                <a:srgbClr val="A14AB3">
                  <a:alpha val="45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1569330"/>
            <a:ext cx="1531972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2031" y="3771713"/>
            <a:ext cx="1529862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413242" y="1599356"/>
            <a:ext cx="3196883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AAC8-5A3E-4C10-A2DF-BDD0907BD509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CB9CD-8E9F-46D1-B6B8-9A1BF3DC444C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5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258" y="-7938"/>
            <a:ext cx="9164516" cy="10429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97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32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6750"/>
            <a:ext cx="82296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3FF310-5091-4EF7-8C2F-F36E28919EAC}" type="datetime1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18.02.2020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07A9C-4485-486D-8A96-6CDE739AE4E7}" type="slidenum">
              <a:rPr lang="ru-RU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635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5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1629D-922F-4AD8-878C-547635409A08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2/18/2020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80BE5-08B1-4C9E-9AEF-4D9DAC6BA75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28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336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мэрии г.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Ярославля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Городской центр развития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Стажировочная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площадка по проблеме</a:t>
            </a:r>
          </a:p>
          <a:p>
            <a:pPr marL="0" indent="0" algn="ctr">
              <a:buNone/>
            </a:pPr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4400" b="1" dirty="0" err="1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Деятельностный</a:t>
            </a:r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метод обучения </a:t>
            </a:r>
            <a:r>
              <a:rPr lang="ru-RU" sz="4400" b="1" dirty="0" err="1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Л.Г.Петерсон</a:t>
            </a:r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4400" b="1" dirty="0" smtClean="0">
              <a:ln w="6350">
                <a:noFill/>
              </a:ln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как </a:t>
            </a:r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средство реализации ФГОС ДО»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2019-2020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 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28" y="116632"/>
            <a:ext cx="9144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027"/>
            <a:ext cx="1372196" cy="13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Побуждающий от проблемы диалог     </a:t>
            </a:r>
            <a:r>
              <a:rPr lang="ru-RU" sz="2800" b="1" i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800" b="1" i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Этапы творческой </a:t>
            </a:r>
            <a:r>
              <a:rPr lang="ru-RU" sz="28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деятельности</a:t>
            </a:r>
            <a:endParaRPr lang="ru-RU" sz="2800" b="1" cap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99600"/>
              </p:ext>
            </p:extLst>
          </p:nvPr>
        </p:nvGraphicFramePr>
        <p:xfrm>
          <a:off x="251520" y="1268760"/>
          <a:ext cx="8445795" cy="53897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20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1016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Проблемная ситуация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П.С.—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противоречие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между: </a:t>
                      </a:r>
                    </a:p>
                    <a:p>
                      <a:pPr marL="85725" lvl="0" indent="0">
                        <a:lnSpc>
                          <a:spcPts val="127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двумя фактами</a:t>
                      </a:r>
                      <a:r>
                        <a:rPr lang="ru-RU" sz="1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и более</a:t>
                      </a:r>
                      <a:endParaRPr lang="ru-RU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lvl="0" indent="0">
                        <a:lnSpc>
                          <a:spcPts val="127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 житейскими представлениями и научным фактом</a:t>
                      </a:r>
                      <a:endParaRPr lang="ru-RU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lvl="0" indent="0">
                        <a:lnSpc>
                          <a:spcPts val="127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 необходимостью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невозможностью.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127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Признак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эмоциональная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реакция: </a:t>
                      </a: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" indent="0" algn="l">
                        <a:lnSpc>
                          <a:spcPts val="127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или затруднение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86">
                <a:tc>
                  <a:txBody>
                    <a:bodyPr/>
                    <a:lstStyle/>
                    <a:p>
                      <a:pPr marL="3175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этапа 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этапа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 этапа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002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Постановка проблемы </a:t>
                      </a: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пробное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 </a:t>
                      </a: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затруднение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-определение места и причины</a:t>
                      </a: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(3 этап ОНЗ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4000">
                        <a:lnSpc>
                          <a:spcPts val="12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5890" algn="l"/>
                        </a:tabLst>
                      </a:pPr>
                      <a:r>
                        <a:rPr lang="ru-RU" sz="1400" b="1" u="none" strike="noStrike" spc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возникновение проблемной ситуации</a:t>
                      </a:r>
                    </a:p>
                    <a:p>
                      <a:pPr marL="342900" lvl="0" indent="-254000">
                        <a:lnSpc>
                          <a:spcPts val="12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0175" algn="l"/>
                        </a:tabLst>
                      </a:pPr>
                      <a:r>
                        <a:rPr lang="ru-RU" sz="1400" b="1" u="none" strike="noStrike" spc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осознание противоречия  </a:t>
                      </a:r>
                      <a:r>
                        <a:rPr lang="ru-RU" sz="1400" b="1" u="none" strike="noStrike" spc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формулирование проблемы  </a:t>
                      </a:r>
                      <a:r>
                        <a:rPr lang="ru-RU" sz="1400" b="1" u="none" strike="noStrike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затруднения  (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фиксация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речи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342900" lvl="0" indent="-254000">
                        <a:lnSpc>
                          <a:spcPts val="12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01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места </a:t>
                      </a: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254000">
                        <a:lnSpc>
                          <a:spcPts val="125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01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затруднения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88900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130175" algn="l"/>
                        </a:tabLs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Проблема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определили  место </a:t>
                      </a:r>
                    </a:p>
                    <a:p>
                      <a:pPr marL="177800" indent="-88900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130175" algn="l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выявили  причину затруднения</a:t>
                      </a:r>
                    </a:p>
                    <a:p>
                      <a:pPr marL="177800" indent="-88900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130175" algn="l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зафиксировали  в речи затруднение</a:t>
                      </a:r>
                    </a:p>
                    <a:p>
                      <a:pPr indent="-850900" algn="just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376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Поиск решения проблемы</a:t>
                      </a: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ОНЗ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построение </a:t>
                      </a:r>
                      <a:r>
                        <a:rPr lang="ru-RU" sz="14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проекта,плана</a:t>
                      </a: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Выражение решения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Реализация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 </a:t>
                      </a:r>
                    </a:p>
                    <a:p>
                      <a:pPr marL="1016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(4 этап ОНЗ)</a:t>
                      </a:r>
                      <a:endParaRPr lang="ru-RU" sz="14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lang="ru-RU" sz="1400" b="1" u="none" strike="noStrike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Выдвижение  гипотез </a:t>
                      </a:r>
                      <a:r>
                        <a:rPr lang="ru-RU" sz="1400" b="1" u="none" strike="noStrike" spc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endParaRPr lang="ru-RU" sz="1400" b="1" u="none" strike="noStrike" spc="0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lang="ru-RU" sz="1400" b="1" u="none" strike="noStrike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Проверка гипотез </a:t>
                      </a:r>
                      <a:r>
                        <a:rPr lang="ru-RU" sz="1400" b="1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предложенных вариантов предположений </a:t>
                      </a:r>
                      <a:r>
                        <a:rPr lang="ru-RU" sz="1400" b="1" u="none" strike="noStrike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предложений, )</a:t>
                      </a: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None/>
                        <a:tabLst>
                          <a:tab pos="133350" algn="l"/>
                        </a:tabLst>
                        <a:defRPr/>
                      </a:pPr>
                      <a:endParaRPr lang="ru-RU" sz="1400" b="1" u="none" strike="noStrike" spc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None/>
                        <a:tabLst>
                          <a:tab pos="133350" algn="l"/>
                        </a:tabLst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выражение нового знания в речи</a:t>
                      </a:r>
                    </a:p>
                    <a:p>
                      <a:pPr marL="342900" lvl="0" indent="-254000"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3350" algn="l"/>
                        </a:tabLst>
                      </a:pPr>
                      <a:r>
                        <a:rPr lang="ru-RU" sz="1400" b="1" u="none" strike="noStrike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выбор </a:t>
                      </a:r>
                      <a:r>
                        <a:rPr lang="ru-RU" sz="1400" b="1" u="none" strike="noStrike" spc="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способа </a:t>
                      </a:r>
                      <a:r>
                        <a:rPr lang="ru-RU" sz="1400" b="1" u="none" strike="noStrike" spc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преодоления  затруднения или создание </a:t>
                      </a:r>
                      <a:r>
                        <a:rPr lang="ru-RU" sz="1400" b="1" u="none" strike="noStrike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проекта.</a:t>
                      </a:r>
                    </a:p>
                    <a:p>
                      <a:pPr marL="342900" lvl="0" indent="-254000"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3335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публичное выполнение нового знания </a:t>
                      </a:r>
                      <a:endParaRPr lang="ru-RU" sz="1400" b="1" u="none" strike="noStrike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2.Решение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понимание 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 ЗНАНИЯ или СПОСОБА ДЕЙСТВИЯ в речи, знаково, схемами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символами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картинками.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0" indent="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3.Продукт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схема, план, маршрут, правило и т.д.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4.Реализация -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выполнение задания на новое знание или способ действия.  </a:t>
                      </a:r>
                    </a:p>
                    <a:p>
                      <a:pPr marL="88900" indent="0" algn="just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86800" cy="864096"/>
          </a:xfrm>
        </p:spPr>
        <p:txBody>
          <a:bodyPr>
            <a:noAutofit/>
          </a:bodyPr>
          <a:lstStyle/>
          <a:p>
            <a:pPr indent="-15240" algn="ctr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dirty="0">
                <a:solidFill>
                  <a:srgbClr val="C00000"/>
                </a:solidFill>
                <a:effectLst/>
                <a:latin typeface="+mn-lt"/>
                <a:ea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73033"/>
              </p:ext>
            </p:extLst>
          </p:nvPr>
        </p:nvGraphicFramePr>
        <p:xfrm>
          <a:off x="179512" y="1052736"/>
          <a:ext cx="8496944" cy="54726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Противоречия </a:t>
                      </a:r>
                      <a:endParaRPr lang="ru-RU" sz="105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Приёмы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(удивление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/затруднение)</a:t>
                      </a:r>
                      <a:endParaRPr lang="ru-RU" sz="105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Вопросы побуждающие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 осознанию затруднения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Между 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двумя  или более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фактами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Одновременно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предъявить противо­речивые факты,  мнения или взаимоисключающие точки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зрения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(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окружающий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мир)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Что вас удивляет? (Удивило?)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интересного заме­тили?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Какое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заметили противоречие?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удивились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 сколько 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Столкнуть мнения детей вопро­сом или практическим заданием.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удивлением (чтение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 был один?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мнений сколько?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Задание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было одно?  А как его выполнили?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так получилось?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Чего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мы не знаем?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452"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Между житейским представлением и научным фактом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Обнажить житейское представление детей  вопросом или практическим заданием.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Предъявить научный факт сообщением, экспериментом, наглядностью .              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окружающий 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мир)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думаете?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наблюдаете? ( предъявление научного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факта)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сначала как думали?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А как на самом   деле?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061">
                <a:tc>
                  <a:txBody>
                    <a:bodyPr/>
                    <a:lstStyle/>
                    <a:p>
                      <a:pPr marL="6985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Между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необходимостью и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невозможностью выполнить задание.</a:t>
                      </a:r>
                      <a:endParaRPr lang="ru-RU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 Дать практическое задание, не выполнимое вообще в принципе.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противоречие между необходимостью выполнить задание и невозможностью это сделать)</a:t>
                      </a:r>
                    </a:p>
                    <a:p>
                      <a:pPr marL="139700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(везде)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смогли выполнить задание?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не полу чается сделать то-то?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132">
                <a:tc>
                  <a:txBody>
                    <a:bodyPr/>
                    <a:lstStyle/>
                    <a:p>
                      <a:pPr marL="139700" indent="-1143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Дать  практическое  задание  порождающее затруднение  (задание, не похожее на все предыдущие).        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математика, обучение грамоте,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экспериментальная  деятельность)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Вы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смогли выполнить задание?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 не получается?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Чем это задание не похоже на предыдущие?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68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Дать задание, сходное с предыдущими.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Доказать, что задание дети не выполнили.    затруднение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хотели сделать?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Какие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знания применили?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Задание выполнено?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Приемы создания проблемной ситуации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Эмоциональный 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отклик</a:t>
            </a: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Приемы создания проблемной ситуации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Эмоциональный отклик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525A6-EE79-4C93-932F-B977888E2061}" type="slidenum">
              <a:rPr lang="ru-RU" smtClean="0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53693"/>
              </p:ext>
            </p:extLst>
          </p:nvPr>
        </p:nvGraphicFramePr>
        <p:xfrm>
          <a:off x="107504" y="1268760"/>
          <a:ext cx="8784975" cy="5208977"/>
        </p:xfrm>
        <a:graphic>
          <a:graphicData uri="http://schemas.openxmlformats.org/drawingml/2006/table">
            <a:tbl>
              <a:tblPr/>
              <a:tblGrid>
                <a:gridCol w="104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6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Противоречия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Приёмы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(удивление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/ 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затруднение)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Вопросы, побуждающие  к осознанию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затруднения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1.Между  двумя  или более фактами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1. Одновременно предъявить противо­речивые факты,  мнения или взаимоисключающие точки зрения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.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с  удивлением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окружающий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мир)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«Огонь-друг или огонь враг»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Полезны или вредны насекомые?»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Что вас удивляет? (Удивило?)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Что интересного  заме­тили?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Какое ещё заметило противоречие?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Какие вы знаете факты?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Сколько существует точек зрения?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Сколько же у вас разных мнений?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 вы удивились?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Сформулируйте проблему.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2. Столкнуть мнения детей вопро­сом или практическим заданием.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с удивлением    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(чтение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Два кувшина-узкий и широкий. Где больше воды?»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Вопрос был один?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А мнений сколько?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Задание  было одно? 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А  сколько вариантов?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 так получилось?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Чего мы не знаем?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Сколь ко же мнений 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Вы смогли выполнить задание?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 чём затруднение?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 не получается?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5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Приемы создания проблемной ситуации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Эмоциональный отклик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525A6-EE79-4C93-932F-B977888E2061}" type="slidenum">
              <a:rPr lang="ru-RU" smtClean="0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85995"/>
              </p:ext>
            </p:extLst>
          </p:nvPr>
        </p:nvGraphicFramePr>
        <p:xfrm>
          <a:off x="179512" y="1700808"/>
          <a:ext cx="8712969" cy="4752528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6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2528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2.Между житейским представлением  и  научным фактом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3. Шаг 1. Обнажить житейское представление детей  вопросом или практическим заданием.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Шаг 2. Предъявить научный факт сообщением, экспериментом, наглядностью  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/>
                        </a:rPr>
                        <a:t>        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Arial Unicode MS"/>
                        </a:rPr>
                        <a:t>с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удивлением  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окружающий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мир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)</a:t>
                      </a:r>
                    </a:p>
                    <a:p>
                      <a:pPr marL="25400" algn="l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«Что будет с иглой, если опустить её в воду. Утонет или нет?»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Как вы думаете?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Почему?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Что наблюдаете?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(предъявление научного факта)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Вы сначала как думали? 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А как (что получается) на самом   деле?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525A6-EE79-4C93-932F-B977888E2061}" type="slidenum">
              <a:rPr lang="ru-RU" smtClean="0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2776"/>
          </a:xfrm>
        </p:spPr>
        <p:txBody>
          <a:bodyPr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Приемы создания проблемной ситуации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Эмоциональный отклик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82906"/>
              </p:ext>
            </p:extLst>
          </p:nvPr>
        </p:nvGraphicFramePr>
        <p:xfrm>
          <a:off x="107504" y="692695"/>
          <a:ext cx="8928992" cy="6028781"/>
        </p:xfrm>
        <a:graphic>
          <a:graphicData uri="http://schemas.openxmlformats.org/drawingml/2006/table">
            <a:tbl>
              <a:tblPr/>
              <a:tblGrid>
                <a:gridCol w="1086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9913">
                <a:tc>
                  <a:txBody>
                    <a:bodyPr/>
                    <a:lstStyle/>
                    <a:p>
                      <a:pPr marL="6985" indent="-1143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  3.Между необходимостью и невозможностью выполнить задание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indent="-1143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4.Дать практическое задание, не выполнимое вообще в принципе.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39700" indent="-114300"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затруднение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(везде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)</a:t>
                      </a:r>
                    </a:p>
                    <a:p>
                      <a:pPr marL="139700" indent="-114300"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«Из 3 палочек создать квадрат.</a:t>
                      </a:r>
                    </a:p>
                    <a:p>
                      <a:pPr marL="139700" indent="-114300"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Спрятать плоские фигуры  от дождя</a:t>
                      </a:r>
                      <a:r>
                        <a:rPr lang="ru-RU" sz="16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 объёмные тела.»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Вы смогли выполнить задание?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 чем затруднение?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 не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получается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сделать то-то?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321">
                <a:tc>
                  <a:txBody>
                    <a:bodyPr/>
                    <a:lstStyle/>
                    <a:p>
                      <a:pPr marL="139700" indent="-1143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 indent="-1143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5. Дать  практическое  задание  порождающее затруднение  (задание, не похожее на все предыдущие).         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/>
                        </a:rPr>
                        <a:t>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39700" indent="-11430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Arial Unicode MS"/>
                        </a:rPr>
                        <a:t>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затруднение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(математика,  обучение грамоте,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эксперимент. деятельность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)</a:t>
                      </a: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«Прыжки двумя ногами через скамейку с опорой руками»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Вы смогли выполнить задание?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 не получается?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 чем затруднение?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Чем это задание не похоже на предыдущие?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547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6.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Шаг 1. Дать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невыполнимое</a:t>
                      </a: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задание, сходное с предыдущими.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Шаг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2. Доказать, что задание дети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не выполнили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.  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 Unicode MS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Затруднение</a:t>
                      </a:r>
                    </a:p>
                    <a:p>
                      <a:pPr marL="25400" algn="l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«Станцуйте украинский танец.»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Что вы хотели сделать?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Какие знания применили?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Задание выполнено?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Почему?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2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86800" cy="864096"/>
          </a:xfrm>
        </p:spPr>
        <p:txBody>
          <a:bodyPr>
            <a:noAutofit/>
          </a:bodyPr>
          <a:lstStyle/>
          <a:p>
            <a:pPr indent="-15240" algn="ctr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dirty="0">
                <a:solidFill>
                  <a:srgbClr val="C00000"/>
                </a:solidFill>
                <a:effectLst/>
                <a:latin typeface="+mn-lt"/>
                <a:ea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35421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1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4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Противоречия </a:t>
                      </a:r>
                      <a:endParaRPr lang="ru-RU" sz="105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Приёмы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(удивление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/затруднение)</a:t>
                      </a:r>
                      <a:endParaRPr lang="ru-RU" sz="105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Вопросы побуждающие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 осознанию затруднения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3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Между 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двумя  или более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фактами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Одновременно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предъявить противо­речивые факты,  мнения или взаимоисключающие точки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зрения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(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окружающий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мир)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Что вас удивляет? (Удивило?)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интересного заме­тили?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Какое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заметили противоречие?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удивились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 сколько 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8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Столкнуть мнения детей вопро­сом или практическим заданием.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удивлением (чтение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 был один?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мнений сколько?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Задание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было одно?  А как его выполнили?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так получилось?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Чего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мы не знаем?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402"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Между житейским представлением и научным фактом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Обнажить житейское представление детей  вопросом или практическим заданием.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Предъявить научный факт сообщением, экспериментом, наглядностью .              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окружающий 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мир)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думаете?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наблюдаете? ( предъявление научного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факта)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сначала как думали?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А как на самом   деле?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402">
                <a:tc>
                  <a:txBody>
                    <a:bodyPr/>
                    <a:lstStyle/>
                    <a:p>
                      <a:pPr marL="6985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Между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необходимостью и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невозможностью выполнить задание.</a:t>
                      </a:r>
                      <a:endParaRPr lang="ru-RU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 Дать практическое задание, не выполнимое вообще в принципе.</a:t>
                      </a:r>
                      <a:r>
                        <a:rPr lang="ru-RU" sz="105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противоречие между необходимостью выполнить задание и невозможностью это сделать)</a:t>
                      </a:r>
                    </a:p>
                    <a:p>
                      <a:pPr marL="139700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 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(везде)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смогли выполнить задание?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не полу чается сделать то-то?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343">
                <a:tc>
                  <a:txBody>
                    <a:bodyPr/>
                    <a:lstStyle/>
                    <a:p>
                      <a:pPr marL="139700" indent="-1143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Дать  практическое  задание  порождающее затруднение  (задание, не похожее на все предыдущие).         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(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математика, обучение грамоте, 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экспериментальная  деятельность)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Вы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смогли выполнить задание?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 не получается?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Чем это задание не похоже на предыдущие?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2353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endParaRPr lang="ru-RU" sz="105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Дать задание, сходное с предыдущими.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Доказать, что задание дети не выполнили.    затруднение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Что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хотели сделать?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Какие 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знания применили?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Задание выполнено?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</a:t>
                      </a:r>
                      <a:r>
                        <a:rPr lang="ru-RU" sz="105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lang="ru-RU" sz="105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5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2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Принятие  педагогом   реплик обучающихся  при побуждающем диалоге</a:t>
            </a: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cap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280920" cy="20882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Подтверждение (</a:t>
            </a:r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Подтверждение + побуждение (</a:t>
            </a:r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2800" b="1" i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кто думает иначе?</a:t>
            </a:r>
            <a:r>
              <a:rPr lang="ru-RU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Положительное оценивание (</a:t>
            </a:r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молодец</a:t>
            </a:r>
            <a:r>
              <a:rPr lang="ru-RU" sz="2800" b="1" i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36004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Построение побуждающего </a:t>
            </a:r>
            <a:r>
              <a:rPr lang="ru-RU" sz="20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к </a:t>
            </a:r>
            <a:r>
              <a:rPr lang="ru-RU" sz="20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гипотезам диалог </a:t>
            </a:r>
            <a:r>
              <a:rPr lang="ru-RU" sz="20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для </a:t>
            </a:r>
            <a:r>
              <a:rPr lang="ru-RU" sz="20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ОНЗ</a:t>
            </a:r>
            <a:endParaRPr lang="ru-RU" sz="2000" cap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35596"/>
              </p:ext>
            </p:extLst>
          </p:nvPr>
        </p:nvGraphicFramePr>
        <p:xfrm>
          <a:off x="0" y="476672"/>
          <a:ext cx="9144002" cy="631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12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СТРУКТУРА</a:t>
                      </a:r>
                      <a:endParaRPr lang="ru-RU" sz="10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«сужающаяся»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Начинается  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шаг        </a:t>
                      </a: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ВЫДВИЖЕНИЕ ГИПОТЕЗЫ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т.е. высказать догадку, предположение - истинное или ошибочное.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                      </a:t>
                      </a: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ПРОВЕРКА  ГИПОТЕЗЫ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Смысл проверки состоит </a:t>
                      </a:r>
                      <a:r>
                        <a:rPr lang="ru-RU" sz="1000" b="1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обосновании принятия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или</a:t>
                      </a:r>
                      <a:r>
                        <a:rPr lang="ru-RU" sz="10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отвержения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гипотезы,</a:t>
                      </a: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порождении довода за или против</a:t>
                      </a:r>
                      <a:r>
                        <a:rPr lang="ru-RU" sz="1000" b="1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в приведении аргумента </a:t>
                      </a:r>
                      <a:r>
                        <a:rPr lang="ru-RU" sz="1000" b="1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 решающую гипотезу (это </a:t>
                      </a:r>
                      <a:r>
                        <a:rPr lang="ru-RU" sz="1000" b="1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так, потому что) </a:t>
                      </a:r>
                      <a:r>
                        <a:rPr lang="ru-RU" sz="1000" b="1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или контраргумента </a:t>
                      </a:r>
                      <a:endParaRPr lang="ru-RU" sz="1000" b="1" u="non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 ошибочную гипотезу (</a:t>
                      </a:r>
                      <a:r>
                        <a:rPr lang="ru-RU" sz="1000" b="1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это не так, потому что)</a:t>
                      </a:r>
                      <a:endParaRPr lang="ru-RU" sz="1000" b="1" u="non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Побуждение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en-US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npo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верке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гипотез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в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простых случаях , когда проверка гипотезы  может быть проведена в  </a:t>
                      </a:r>
                      <a:r>
                        <a:rPr lang="ru-RU" sz="10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устно</a:t>
                      </a:r>
                      <a:r>
                        <a:rPr lang="ru-RU" sz="1000" b="1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ru-RU" sz="10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Побуждение к </a:t>
                      </a:r>
                      <a:r>
                        <a:rPr lang="en-US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npo</a:t>
                      </a:r>
                      <a:r>
                        <a:rPr lang="ru-RU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верке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гипотез ,в сложных случаях  </a:t>
                      </a:r>
                      <a:r>
                        <a:rPr lang="ru-RU" sz="10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где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проверка  гипотезы требует</a:t>
                      </a:r>
                      <a:r>
                        <a:rPr lang="ru-RU" sz="10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практической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работы в обоснование принятия  или отвержения гипотезы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340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Общее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побуждение-призыв к мыслительной работе. 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побуждение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 выдвижению любых гипотез</a:t>
                      </a: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Какие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есть гипотезы?</a:t>
                      </a: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т.е. к  своим вариантам , идеям, мыслям, догадкам  и предложениям) </a:t>
                      </a: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Кто думает иначе?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Какие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ещё 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есть предложения? идеи?</a:t>
                      </a: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Что ты имеешь ввиду? Попробуй выразить свою мысль иначе?</a:t>
                      </a: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Если  детьми  выдвигается ошибочное мнение - гипотезу или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молчание</a:t>
                      </a:r>
                      <a:endParaRPr lang="ru-RU" sz="10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1) </a:t>
                      </a:r>
                      <a:r>
                        <a:rPr lang="ru-RU" sz="1000" b="1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диалог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побуждает к аргументации, Идет  установление 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истины. К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решающей гипотезе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Ребята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согласны с этой гипотезой? Почему?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Как эту мысль проверить?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или ошибочной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«Так… кто ещё так думает?»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(сначала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проверяется   ошибочная гипотеза или все сразу)                                                                                                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Если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доводов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нет - молчание </a:t>
                      </a:r>
                      <a:endParaRPr lang="ru-RU" sz="10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диалог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стимулирует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ru-RU" sz="10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выработке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конкретного плана действий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Как  нам можно проверить эту      гипотезу? 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Что нужно сделать?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Итак..?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Если предложений нет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658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2) Продолжается подсказкой 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намёком: сами! может быть действием! Дополнительной информацией 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2)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вводиться подсказка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намек 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  решающую 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гипотезу т.е.  на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правильный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вариант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вводится подсказка,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наталкивающая на довод за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или против гипотезы.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 аргументу/контраргументу 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2) подсказка  намекает  на  план   проверки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Как сказать точнее?</a:t>
                      </a:r>
                    </a:p>
                    <a:p>
                      <a:pPr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Вспомните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…?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3) Сообщение</a:t>
                      </a:r>
                      <a:endParaRPr lang="ru-RU" sz="10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Иногда  сообщение нужной мысли-гипотезы,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заканчивает педагог.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3) Сообщение  решающей гипотезы.</a:t>
                      </a: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Если не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помогла подсказка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педагог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сам предлагает  правильный вариант - гипотезу.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Сообщение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аргумента/контраргумента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Если нет правильных предложений, то педагог сам сообщает аргумент или контраргумент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Сообщение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плана проверки.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Иногда если молчание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 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действий в готовом виде предлагает сам педагог.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3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3004"/>
            <a:ext cx="8568952" cy="16561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br>
              <a:rPr lang="ru-RU" sz="28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u="sng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Побуждающий</a:t>
            </a:r>
            <a:r>
              <a:rPr lang="ru-RU" sz="28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от проблемной ситуации диалог </a:t>
            </a:r>
            <a:r>
              <a:rPr lang="ru-RU" sz="28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sz="2800" b="1" i="1" u="sng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творческую деятельность</a:t>
            </a:r>
            <a:r>
              <a:rPr lang="ru-RU" sz="28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развивает </a:t>
            </a:r>
            <a: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речь </a:t>
            </a:r>
            <a:r>
              <a:rPr lang="ru-RU" sz="28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и творческие </a:t>
            </a:r>
            <a: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способности детей</a:t>
            </a:r>
            <a:endParaRPr lang="ru-RU" sz="2800" b="1" cap="none" dirty="0" smtClean="0"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1772816"/>
            <a:ext cx="8424936" cy="453650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Побуждающий диалог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Вопрос            размышление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ответ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Вопрос            размышление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ответ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Вопрос            размышление                ответ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ответ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753108" y="248934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717389" y="378936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1717389" y="515719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36603" y="3789362"/>
            <a:ext cx="1295400" cy="863600"/>
            <a:chOff x="4536281" y="2133600"/>
            <a:chExt cx="1295400" cy="863600"/>
          </a:xfrm>
        </p:grpSpPr>
        <p:sp>
          <p:nvSpPr>
            <p:cNvPr id="22535" name="Line 8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2536" name="Line 9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2537" name="Line 10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2544" name="Line 17"/>
          <p:cNvSpPr>
            <a:spLocks noChangeShapeType="1"/>
          </p:cNvSpPr>
          <p:nvPr/>
        </p:nvSpPr>
        <p:spPr bwMode="auto">
          <a:xfrm flipH="1">
            <a:off x="1126629" y="3121966"/>
            <a:ext cx="417671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>
            <a:off x="5214631" y="6068958"/>
            <a:ext cx="817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736603" y="2497581"/>
            <a:ext cx="1295400" cy="863600"/>
            <a:chOff x="4536281" y="2133600"/>
            <a:chExt cx="1295400" cy="863600"/>
          </a:xfrm>
        </p:grpSpPr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Line 17"/>
          <p:cNvSpPr>
            <a:spLocks noChangeShapeType="1"/>
          </p:cNvSpPr>
          <p:nvPr/>
        </p:nvSpPr>
        <p:spPr bwMode="auto">
          <a:xfrm flipH="1">
            <a:off x="1163215" y="4509120"/>
            <a:ext cx="417671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736603" y="5112271"/>
            <a:ext cx="1295400" cy="863600"/>
            <a:chOff x="4536281" y="2133600"/>
            <a:chExt cx="1295400" cy="863600"/>
          </a:xfrm>
        </p:grpSpPr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4536281" y="2133600"/>
              <a:ext cx="12954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99753"/>
            <a:ext cx="8496944" cy="145703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Подводящий</a:t>
            </a:r>
            <a:r>
              <a:rPr lang="ru-RU" sz="2400" b="1" cap="none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диалог представляет собой систему (логическую цепочку) посильных  ребёнку вопросов и заданий, которые </a:t>
            </a:r>
            <a:r>
              <a:rPr lang="ru-RU" sz="24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пошагово </a:t>
            </a:r>
            <a:r>
              <a:rPr lang="ru-RU" sz="2400" b="1" cap="none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приводят всех  обучающихся к формулированию </a:t>
            </a:r>
            <a:r>
              <a:rPr lang="ru-RU" sz="24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ОНЗ</a:t>
            </a:r>
            <a:endParaRPr lang="ru-RU" sz="2400" b="1" cap="none" dirty="0" smtClean="0"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5765" y="1642194"/>
            <a:ext cx="8438683" cy="50271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Подводящий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диалог –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Цель: сформировать понятие</a:t>
            </a:r>
            <a:r>
              <a:rPr lang="ru-RU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Вопрос               ответ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Вопрос               ответ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Вопрос               ответ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Вопрос               ответ    </a:t>
            </a:r>
            <a:r>
              <a:rPr lang="ru-RU" sz="2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 - понятие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Line 12"/>
          <p:cNvSpPr>
            <a:spLocks noChangeShapeType="1"/>
          </p:cNvSpPr>
          <p:nvPr/>
        </p:nvSpPr>
        <p:spPr bwMode="auto">
          <a:xfrm>
            <a:off x="2028490" y="3865109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65" name="Line 13"/>
          <p:cNvSpPr>
            <a:spLocks noChangeShapeType="1"/>
          </p:cNvSpPr>
          <p:nvPr/>
        </p:nvSpPr>
        <p:spPr bwMode="auto">
          <a:xfrm>
            <a:off x="2028490" y="5085184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>
            <a:off x="2028490" y="6194992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>
            <a:off x="4500563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69" name="Line 19"/>
          <p:cNvSpPr>
            <a:spLocks noChangeShapeType="1"/>
          </p:cNvSpPr>
          <p:nvPr/>
        </p:nvSpPr>
        <p:spPr bwMode="auto">
          <a:xfrm flipH="1">
            <a:off x="1259632" y="2780962"/>
            <a:ext cx="2304604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70" name="Line 20"/>
          <p:cNvSpPr>
            <a:spLocks noChangeShapeType="1"/>
          </p:cNvSpPr>
          <p:nvPr/>
        </p:nvSpPr>
        <p:spPr bwMode="auto">
          <a:xfrm>
            <a:off x="1991977" y="270892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>
            <a:off x="4067175" y="3644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373" name="Line 23"/>
          <p:cNvSpPr>
            <a:spLocks noChangeShapeType="1"/>
          </p:cNvSpPr>
          <p:nvPr/>
        </p:nvSpPr>
        <p:spPr bwMode="auto">
          <a:xfrm>
            <a:off x="4227286" y="6246869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1259632" y="3974030"/>
            <a:ext cx="2304604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1415938" y="5116579"/>
            <a:ext cx="2304604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57338"/>
            <a:ext cx="8640960" cy="4895850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«Побуждающий и подводящий диалог в технологии </a:t>
            </a:r>
            <a:r>
              <a:rPr lang="ru-RU" sz="4400" b="1" dirty="0" err="1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деятельностного</a:t>
            </a:r>
            <a:r>
              <a:rPr lang="ru-RU" sz="44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метода как средство реализации ФГОС ДО»</a:t>
            </a:r>
          </a:p>
          <a:p>
            <a:pPr marL="0" indent="0" algn="ctr">
              <a:buNone/>
              <a:defRPr/>
            </a:pPr>
            <a:endParaRPr lang="ru-RU" sz="20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  <a:p>
            <a:pPr marL="0" indent="0" algn="ctr">
              <a:buNone/>
              <a:defRPr/>
            </a:pPr>
            <a:endParaRPr lang="ru-RU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  <a:cs typeface="Calibri Light" pitchFamily="34" charset="0"/>
            </a:endParaRPr>
          </a:p>
          <a:p>
            <a:pPr marL="0" indent="0" algn="ctr">
              <a:buNone/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18 февраля 2020 год</a:t>
            </a:r>
          </a:p>
        </p:txBody>
      </p:sp>
      <p:graphicFrame>
        <p:nvGraphicFramePr>
          <p:cNvPr id="430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12592"/>
              </p:ext>
            </p:extLst>
          </p:nvPr>
        </p:nvGraphicFramePr>
        <p:xfrm>
          <a:off x="251520" y="188640"/>
          <a:ext cx="7937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3" imgW="792480" imgH="1438656" progId="">
                  <p:embed/>
                </p:oleObj>
              </mc:Choice>
              <mc:Fallback>
                <p:oleObj name="CorelDRAW" r:id="rId3" imgW="792480" imgH="1438656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793750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092357" y="396609"/>
            <a:ext cx="7351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Начальная школа - детский сад №115</a:t>
            </a:r>
          </a:p>
        </p:txBody>
      </p:sp>
    </p:spTree>
    <p:extLst>
      <p:ext uri="{BB962C8B-B14F-4D97-AF65-F5344CB8AC3E}">
        <p14:creationId xmlns:p14="http://schemas.microsoft.com/office/powerpoint/2010/main" val="38900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8604"/>
            <a:ext cx="8640960" cy="1357322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</a:t>
            </a:r>
            <a:b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</a:t>
            </a:r>
            <a:b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Существуют </a:t>
            </a:r>
            <a:r>
              <a:rPr lang="ru-RU" sz="28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8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постановки</a:t>
            </a:r>
            <a:b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8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и решения проблемной ситуации: </a:t>
            </a:r>
            <a:r>
              <a:rPr lang="ru-RU" sz="32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cap="none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побуждающий </a:t>
            </a:r>
            <a:r>
              <a:rPr lang="ru-RU" sz="24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проблемной ситуации </a:t>
            </a:r>
            <a:r>
              <a:rPr lang="ru-RU" sz="24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диалог</a:t>
            </a:r>
            <a:r>
              <a:rPr lang="ru-RU" sz="240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подводящий </a:t>
            </a:r>
            <a:r>
              <a:rPr lang="ru-RU" sz="24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теме </a:t>
            </a:r>
            <a:r>
              <a:rPr lang="ru-RU" sz="24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диалог</a:t>
            </a:r>
            <a:r>
              <a:rPr lang="ru-RU" sz="2800" cap="none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cap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71678"/>
            <a:ext cx="8424936" cy="425825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Сходство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методов заключается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 том, что все названные методы обеспечивают мотивацию к изучению нового  материала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ru-RU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Различие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методов - в характере учебной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деятельности дошкольников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а следовательно, в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развивающем эффекте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x-none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x-none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«Ситуация» универсальная педагогическая технология</a:t>
            </a:r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b="1" cap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936750"/>
            <a:ext cx="8715436" cy="4387850"/>
          </a:xfrm>
        </p:spPr>
        <p:txBody>
          <a:bodyPr/>
          <a:lstStyle/>
          <a:p>
            <a:pPr indent="4572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для педагога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ключ к успеху и творчеству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для обучающегося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интересное и понятное занятие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для образования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- </a:t>
            </a:r>
            <a:r>
              <a:rPr lang="x-none" b="1" spc="-1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реализация развивающего</a:t>
            </a: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обучения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72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для </a:t>
            </a: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методиста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</a:t>
            </a:r>
            <a:r>
              <a:rPr lang="x-none" b="1" spc="-1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x-none" b="1" spc="-1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реализация  </a:t>
            </a:r>
            <a:r>
              <a:rPr lang="x-none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ФГОС </a:t>
            </a:r>
            <a:r>
              <a:rPr lang="ru-RU" b="1" spc="-10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ДО</a:t>
            </a:r>
            <a:endParaRPr lang="ru-RU" sz="1400" b="1" spc="-10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37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«Ситуация</a:t>
            </a: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способствует</a:t>
            </a:r>
            <a:endParaRPr lang="ru-RU" sz="3200" b="1" cap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68952" cy="5421216"/>
          </a:xfrm>
        </p:spPr>
        <p:txBody>
          <a:bodyPr>
            <a:normAutofit/>
          </a:bodyPr>
          <a:lstStyle/>
          <a:p>
            <a:pPr marL="714375" indent="457200"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приобретению  первичного   опыта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выполнения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универсальных действий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по преодолению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затруднений</a:t>
            </a:r>
          </a:p>
          <a:p>
            <a:pPr marL="714375" indent="457200">
              <a:spcAft>
                <a:spcPts val="0"/>
              </a:spcAft>
            </a:pP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14375" indent="457200"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формированию предпосылок  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учебной деятельности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14375" indent="457200">
              <a:spcAft>
                <a:spcPts val="0"/>
              </a:spcAft>
            </a:pPr>
            <a:endParaRPr lang="ru-RU" sz="2000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14375"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аморазвитию,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успешной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самореализации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8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фоны\цветы фоны\0_9f4f5_80f4d4c3_-1-XX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48" y="0"/>
            <a:ext cx="9411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3744" y="476672"/>
            <a:ext cx="820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Творческих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успехов !</a:t>
            </a:r>
            <a:endParaRPr lang="ru-RU" sz="6000" b="1" i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0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86800" cy="864096"/>
          </a:xfrm>
        </p:spPr>
        <p:txBody>
          <a:bodyPr>
            <a:noAutofit/>
          </a:bodyPr>
          <a:lstStyle/>
          <a:p>
            <a:pPr indent="-15240" algn="ctr"/>
            <a: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ea typeface="Times New Roman"/>
              </a:rPr>
            </a:br>
            <a:r>
              <a:rPr lang="ru-RU" dirty="0">
                <a:solidFill>
                  <a:srgbClr val="C00000"/>
                </a:solidFill>
                <a:effectLst/>
                <a:latin typeface="+mn-lt"/>
                <a:ea typeface="Times New Roman"/>
              </a:rPr>
              <a:t> 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72683"/>
              </p:ext>
            </p:extLst>
          </p:nvPr>
        </p:nvGraphicFramePr>
        <p:xfrm>
          <a:off x="238689" y="853239"/>
          <a:ext cx="8712968" cy="600476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74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/затруднение</a:t>
                      </a:r>
                      <a:endParaRPr lang="ru-RU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Вопросы побуждающие 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 осознанию затруднения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Одновременно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предъявить противо­речивые факты,  мнения или взаимоисключающие точки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зрения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(</a:t>
                      </a:r>
                      <a:r>
                        <a:rPr lang="ru-RU" sz="12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окр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мир)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Что вас удивляет? (Удивило?)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интересного заме­тили?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Какое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заметили противоречие?</a:t>
                      </a: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удивились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 сколько 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5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Столкнуть мнения детей вопро­сом или практическим заданием. </a:t>
                      </a:r>
                      <a:endParaRPr lang="ru-RU" sz="12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удивлением (чтение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 был один?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мнений сколько?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Задание 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было одно?  А как его выполнили?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так получилось?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Чего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мы не знаем?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532"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endParaRPr lang="ru-RU" sz="12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Обнажить житейское представление детей  вопросом или практическим заданием.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Предъявить научный факт сообщением, экспериментом, наглядностью .              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удивлением 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мир)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Как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думаете?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Что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наблюдаете? ( предъявление научного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факта)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сначала как думали?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А как на самом   деле?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 Дать практическое задание, не выполнимое вообще в принципе.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противоречие между необходимостью выполнить задание и невозможностью это сделать)</a:t>
                      </a:r>
                    </a:p>
                    <a:p>
                      <a:pPr marL="139700" indent="-114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(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везде)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смогли выполнить задание?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не полу чается сделать то-то?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55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Дать  практическое  задание  порождающее затруднение  (задание, не похожее на все предыдущие).          </a:t>
                      </a:r>
                      <a:endParaRPr lang="ru-RU" sz="12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затруднение (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математика, обучение грамоте, эксперимент. </a:t>
                      </a:r>
                      <a:r>
                        <a:rPr lang="ru-RU" sz="12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деят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Вы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смогли выполнить задание?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 не получается?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В чем затруднение?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Чем это задание не похоже на предыдущие?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936">
                <a:tc>
                  <a:txBody>
                    <a:bodyPr/>
                    <a:lstStyle/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endParaRPr lang="ru-RU" sz="12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Дать задание, сходное с предыдущими.</a:t>
                      </a:r>
                    </a:p>
                    <a:p>
                      <a:pPr marL="254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Шаг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Доказать, что задание дети не выполнили.    затруднение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Что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 хотели сделать? 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Какие 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знания применили?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Задание выполнено?</a:t>
                      </a:r>
                    </a:p>
                    <a:p>
                      <a:pPr marL="76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Почему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Приемы создания проблемной ситуации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Эмоциональный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отклик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проблемного  обучения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endParaRPr lang="ru-RU" b="1" i="1" dirty="0" smtClean="0"/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Монологического  изложения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Рассуждающий 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Диал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огич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еский 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Эвристический 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Исследовательский 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рограммированных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заданий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C3615-69E3-41E0-BB11-C0B9F2C003DD}" type="slidenum">
              <a:rPr lang="ru-RU" smtClean="0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8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проблемного  обучения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endParaRPr lang="ru-RU" b="1" i="1" dirty="0" smtClean="0"/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Монологического  изложения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Рассуждающий 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Диалогический </a:t>
            </a:r>
            <a:r>
              <a:rPr lang="ru-RU" sz="3600" b="1" dirty="0" smtClean="0">
                <a:ln w="6350">
                  <a:noFill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метод</a:t>
            </a:r>
            <a:endParaRPr lang="ru-RU" sz="3600" b="1" dirty="0">
              <a:ln w="6350">
                <a:noFill/>
              </a:ln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Эвристический 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Исследовательский </a:t>
            </a:r>
          </a:p>
          <a:p>
            <a:pPr>
              <a:buClr>
                <a:srgbClr val="002060"/>
              </a:buClr>
              <a:buSzPct val="98000"/>
              <a:buFont typeface="Wingdings" pitchFamily="2" charset="2"/>
              <a:buChar char="Ø"/>
            </a:pP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рограммированных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заданий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C3615-69E3-41E0-BB11-C0B9F2C003DD}" type="slidenum">
              <a:rPr lang="ru-RU" smtClean="0">
                <a:solidFill>
                  <a:srgbClr val="B13F9A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B13F9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9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</a:t>
            </a:r>
            <a: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иалогические </a:t>
            </a:r>
            <a:r>
              <a:rPr lang="ru-RU" sz="36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методы: </a:t>
            </a:r>
            <a: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3200" b="1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430730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побуждающий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</a:t>
            </a:r>
          </a:p>
          <a:p>
            <a:pPr algn="ctr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endParaRPr lang="ru-RU" sz="3600" b="1" dirty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endParaRPr lang="ru-RU" sz="3600" b="1" dirty="0" smtClean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подводящий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</a:t>
            </a:r>
            <a: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иалогические </a:t>
            </a:r>
            <a:r>
              <a:rPr lang="ru-RU" sz="3600" b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методы: </a:t>
            </a:r>
            <a: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600" b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i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побуждающий </a:t>
            </a:r>
            <a:r>
              <a:rPr lang="ru-RU" sz="3200" b="1" i="1" cap="none" dirty="0">
                <a:solidFill>
                  <a:srgbClr val="C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 подводящий диалоги</a:t>
            </a:r>
            <a:endParaRPr lang="ru-RU" sz="3200" b="1" i="1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4307309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800" b="1" i="1" u="sng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Подводящий диалог 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32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spcAft>
                <a:spcPts val="0"/>
              </a:spcAft>
              <a:buClr>
                <a:srgbClr val="002060"/>
              </a:buClr>
            </a:pPr>
            <a:r>
              <a:rPr lang="ru-RU" b="1" i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Подводящий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- метод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при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котором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60363" indent="0">
              <a:spcAft>
                <a:spcPts val="0"/>
              </a:spcAft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педагог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пошагово  системой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посильных </a:t>
            </a:r>
          </a:p>
          <a:p>
            <a:pPr marL="360363" indent="0">
              <a:spcAft>
                <a:spcPts val="0"/>
              </a:spcAft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ребёнку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вопросов и заданий  приводит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к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ОНЗ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60363" indent="0">
              <a:spcAft>
                <a:spcPts val="0"/>
              </a:spcAft>
              <a:buClr>
                <a:srgbClr val="002060"/>
              </a:buClr>
            </a:pPr>
            <a:endParaRPr lang="ru-RU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Clr>
                <a:srgbClr val="002060"/>
              </a:buClr>
            </a:pPr>
            <a:r>
              <a:rPr lang="ru-RU" b="1" i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Подводящий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развивает </a:t>
            </a:r>
            <a:endParaRPr lang="ru-RU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984250" indent="457200">
              <a:buClr>
                <a:srgbClr val="002060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речь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обучающихся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L="984250" indent="457200">
              <a:buClr>
                <a:srgbClr val="002060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u="sng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логическое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мышление</a:t>
            </a:r>
            <a:endParaRPr lang="ru-RU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8012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Диалогические методы: </a:t>
            </a: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побуждающий и подводящий диалоги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430730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600" b="1" i="1" u="sng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Побуждающий диалог 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600" b="1" dirty="0" smtClean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30250" indent="-457200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ru-RU" sz="2600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П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обуждает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ребёнка к рассуждениям,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размышлениям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30250" indent="-457200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-9525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  Побуждающий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диалог, в котором педагог задаёт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такие</a:t>
            </a:r>
          </a:p>
          <a:p>
            <a:pPr marL="806450" indent="80963"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вопросы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(побуждающие), которые ставят </a:t>
            </a:r>
            <a:endParaRPr lang="ru-RU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806450" indent="80963"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воспитанника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в ситуацию необходимости думать. </a:t>
            </a:r>
            <a:endParaRPr lang="ru-RU" sz="2600" b="1" dirty="0" smtClean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806450" indent="80963"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Отвечая 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на такие вопросы, воспитанник рассуждает </a:t>
            </a:r>
            <a:r>
              <a:rPr lang="ru-RU" sz="2600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   (</a:t>
            </a:r>
            <a:r>
              <a:rPr lang="ru-RU" sz="2600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размышляет) и сам выходит на результат.</a:t>
            </a:r>
          </a:p>
          <a:p>
            <a:pPr marL="627063" indent="-9525">
              <a:spcAft>
                <a:spcPts val="0"/>
              </a:spcAft>
            </a:pPr>
            <a:endParaRPr lang="ru-RU" sz="2600" b="1" dirty="0">
              <a:solidFill>
                <a:srgbClr val="333399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Побуждающий диалог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развивает </a:t>
            </a:r>
          </a:p>
          <a:p>
            <a:pPr marL="984250" indent="457200">
              <a:buClr>
                <a:srgbClr val="002060"/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речь </a:t>
            </a:r>
            <a:r>
              <a:rPr lang="ru-RU" b="1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обучающихся  </a:t>
            </a:r>
          </a:p>
          <a:p>
            <a:pPr marL="984250" indent="457200">
              <a:buClr>
                <a:srgbClr val="002060"/>
              </a:buClr>
              <a:buFont typeface="Wingdings" pitchFamily="2" charset="2"/>
              <a:buChar char="§"/>
            </a:pPr>
            <a:r>
              <a:rPr lang="ru-RU" b="1" u="sng" dirty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творческие способности </a:t>
            </a:r>
            <a:r>
              <a:rPr lang="ru-RU" b="1" dirty="0" smtClean="0">
                <a:solidFill>
                  <a:srgbClr val="333399"/>
                </a:solidFill>
                <a:latin typeface="Arial" pitchFamily="34" charset="0"/>
                <a:ea typeface="Times New Roman"/>
                <a:cs typeface="Arial" pitchFamily="34" charset="0"/>
              </a:rPr>
              <a:t>мышление</a:t>
            </a:r>
            <a:endParaRPr lang="ru-RU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Сравнительная </a:t>
            </a:r>
            <a:r>
              <a:rPr lang="ru-RU" sz="3200" b="1" cap="none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характеристика </a:t>
            </a:r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диалогов</a:t>
            </a:r>
            <a:endParaRPr lang="ru-RU" sz="3200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67406"/>
              </p:ext>
            </p:extLst>
          </p:nvPr>
        </p:nvGraphicFramePr>
        <p:xfrm>
          <a:off x="179512" y="1268760"/>
          <a:ext cx="8712968" cy="472687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3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Побуждающий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3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Подводящий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отдельные вопросы и побудительные предложения, подталкивающие мысль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система посильных ребенку вопросов и заданий, подводящих к открытию мысли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1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Признаки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20002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мысль  ребенка делает скачок к неизвестному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63830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переживание  ребенком  чувства риска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6954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возможны неожиданные ответы  ребенка 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6954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прекращается  диалог с появлением нужной мысли</a:t>
                      </a:r>
                      <a:endParaRPr lang="ru-RU" sz="1800" b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5557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пошаговое, жесткое </a:t>
                      </a:r>
                      <a:r>
                        <a:rPr lang="ru-RU" sz="1800" b="1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ведение мысли ребенка </a:t>
                      </a:r>
                      <a:endParaRPr lang="ru-RU" sz="1800" b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5557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удивление от открытия в конце диалога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61290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почти не возможны неожиданные ответы</a:t>
                      </a:r>
                    </a:p>
                    <a:p>
                      <a:pPr marL="342900" lvl="0" indent="-25717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/>
                        <a:buChar char="-"/>
                        <a:tabLst>
                          <a:tab pos="155575" algn="l"/>
                        </a:tabLst>
                      </a:pPr>
                      <a:r>
                        <a:rPr lang="ru-RU" sz="1800" b="1" u="none" strike="noStrike" spc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может быть прекращён  диалог  он  идет до послед­него вопроса на обобщение</a:t>
                      </a:r>
                      <a:endParaRPr lang="ru-RU" sz="1800" b="1" u="none" strike="noStrike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</a:t>
                      </a:r>
                      <a:r>
                        <a:rPr lang="ru-RU" sz="1800" b="1" dirty="0" smtClean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речи и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творческих</a:t>
                      </a: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способностей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</a:t>
                      </a:r>
                      <a:r>
                        <a:rPr lang="ru-RU" sz="1800" b="1" dirty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речи и</a:t>
                      </a:r>
                      <a:r>
                        <a:rPr lang="ru-RU" sz="1800" b="1" dirty="0" smtClean="0"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логического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мышления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6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96944" cy="1872208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Творчество – это деятельность, </a:t>
            </a:r>
            <a:r>
              <a:rPr lang="ru-RU" sz="3200" b="1" cap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200" b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езультатом которой является создание новых материальных и духовных ценностей</a:t>
            </a:r>
            <a:endParaRPr lang="ru-RU" sz="3200" b="1" cap="none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Виды творчества: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Техническое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– создание новых механизмов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Художественное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- создание новых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ru-RU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произведений искусства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ru-RU" sz="28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Научное</a:t>
            </a:r>
            <a:r>
              <a:rPr lang="ru-RU" sz="28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– открытие новых знаний</a:t>
            </a:r>
            <a:endParaRPr lang="ru-RU" sz="2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DF0D7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1797</TotalTime>
  <Words>2352</Words>
  <Application>Microsoft Office PowerPoint</Application>
  <PresentationFormat>Экран (4:3)</PresentationFormat>
  <Paragraphs>465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Arial</vt:lpstr>
      <vt:lpstr>Arial Unicode MS</vt:lpstr>
      <vt:lpstr>Book Antiqua</vt:lpstr>
      <vt:lpstr>Calibri</vt:lpstr>
      <vt:lpstr>Calibri Light</vt:lpstr>
      <vt:lpstr>Century Schoolbook</vt:lpstr>
      <vt:lpstr>Constantia</vt:lpstr>
      <vt:lpstr>Lucida Sans</vt:lpstr>
      <vt:lpstr>Symbol</vt:lpstr>
      <vt:lpstr>Times New Roman</vt:lpstr>
      <vt:lpstr>Wingdings</vt:lpstr>
      <vt:lpstr>Wingdings 2</vt:lpstr>
      <vt:lpstr>Wingdings 3</vt:lpstr>
      <vt:lpstr>Поток</vt:lpstr>
      <vt:lpstr>Апекс</vt:lpstr>
      <vt:lpstr>Тема1</vt:lpstr>
      <vt:lpstr>CorelDRAW</vt:lpstr>
      <vt:lpstr>Презентация PowerPoint</vt:lpstr>
      <vt:lpstr>Презентация PowerPoint</vt:lpstr>
      <vt:lpstr>Методы проблемного  обучения </vt:lpstr>
      <vt:lpstr>Методы проблемного  обучения </vt:lpstr>
      <vt:lpstr>Диалогические методы:  </vt:lpstr>
      <vt:lpstr>Диалогические методы:  побуждающий и подводящий диалоги</vt:lpstr>
      <vt:lpstr>Диалогические методы:  побуждающий и подводящий диалоги</vt:lpstr>
      <vt:lpstr>Сравнительная характеристика диалогов</vt:lpstr>
      <vt:lpstr>Творчество – это деятельность, результатом которой является создание новых материальных и духовных ценностей</vt:lpstr>
      <vt:lpstr>Побуждающий от проблемы диалог      Этапы творческой деятельности</vt:lpstr>
      <vt:lpstr>        </vt:lpstr>
      <vt:lpstr>Приемы создания проблемной ситуации Эмоциональный отклик </vt:lpstr>
      <vt:lpstr>Приемы создания проблемной ситуации Эмоциональный отклик </vt:lpstr>
      <vt:lpstr>Приемы создания проблемной ситуации Эмоциональный отклик </vt:lpstr>
      <vt:lpstr>        </vt:lpstr>
      <vt:lpstr>Принятие  педагогом   реплик обучающихся  при побуждающем диалоге:</vt:lpstr>
      <vt:lpstr>Построение побуждающего к гипотезам диалог для ОНЗ</vt:lpstr>
      <vt:lpstr>            Побуждающий от проблемной ситуации диалог обеспечивает творческую деятельность, развивает речь и творческие способности детей</vt:lpstr>
      <vt:lpstr>Подводящий диалог представляет собой систему (логическую цепочку) посильных  ребёнку вопросов и заданий, которые пошагово приводят всех  обучающихся к формулированию ОНЗ</vt:lpstr>
      <vt:lpstr>                           Существуют основные методы постановки               и решения проблемной ситуации:       побуждающий от проблемной ситуации диалог         подводящий к теме диалог.</vt:lpstr>
      <vt:lpstr>   Технология «Ситуация» универсальная педагогическая технология </vt:lpstr>
      <vt:lpstr>Технология «Ситуация» способствует</vt:lpstr>
      <vt:lpstr>Презентация PowerPoint</vt:lpstr>
      <vt:lpstr>     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186</cp:revision>
  <dcterms:created xsi:type="dcterms:W3CDTF">2015-01-26T14:54:12Z</dcterms:created>
  <dcterms:modified xsi:type="dcterms:W3CDTF">2020-02-18T06:07:34Z</dcterms:modified>
</cp:coreProperties>
</file>