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21" autoAdjust="0"/>
    <p:restoredTop sz="41066" autoAdjust="0"/>
  </p:normalViewPr>
  <p:slideViewPr>
    <p:cSldViewPr>
      <p:cViewPr varScale="1">
        <p:scale>
          <a:sx n="67" d="100"/>
          <a:sy n="67" d="100"/>
        </p:scale>
        <p:origin x="-11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2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1. ребенок овладевает основными культурными способами деятельности</a:t>
            </a:r>
            <a:r>
              <a:rPr lang="ru-RU" sz="3200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</a:br>
            <a:endParaRPr 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/>
              <a:buChar char=""/>
            </a:pPr>
            <a:r>
              <a:rPr lang="ru-RU" b="1" dirty="0" smtClean="0">
                <a:solidFill>
                  <a:srgbClr val="002060"/>
                </a:solidFill>
                <a:ea typeface="Times New Roman"/>
              </a:rPr>
              <a:t>проявляет </a:t>
            </a:r>
            <a:r>
              <a:rPr lang="ru-RU" b="1" dirty="0">
                <a:solidFill>
                  <a:srgbClr val="002060"/>
                </a:solidFill>
                <a:ea typeface="Times New Roman"/>
              </a:rPr>
              <a:t>инициативу и самостоятельность в разных видах деятельности:</a:t>
            </a:r>
          </a:p>
          <a:p>
            <a:pPr marL="1074738" lvl="0" indent="187325"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игре,</a:t>
            </a:r>
          </a:p>
          <a:p>
            <a:pPr marL="1074738" lvl="0" indent="187325"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общении, </a:t>
            </a:r>
          </a:p>
          <a:p>
            <a:pPr marL="1074738" lvl="0" indent="187325"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познавательно-исследовательской </a:t>
            </a:r>
            <a:endParaRPr lang="ru-RU" b="1" dirty="0" smtClean="0">
              <a:solidFill>
                <a:srgbClr val="002060"/>
              </a:solidFill>
              <a:ea typeface="Times New Roman"/>
            </a:endParaRPr>
          </a:p>
          <a:p>
            <a:pPr marL="1074738" lvl="0" indent="0">
              <a:buNone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 </a:t>
            </a:r>
            <a:r>
              <a:rPr lang="ru-RU" b="1" dirty="0" smtClean="0">
                <a:solidFill>
                  <a:srgbClr val="002060"/>
                </a:solidFill>
                <a:ea typeface="Times New Roman"/>
              </a:rPr>
              <a:t>  деятельности</a:t>
            </a:r>
            <a:r>
              <a:rPr lang="ru-RU" b="1" dirty="0">
                <a:solidFill>
                  <a:srgbClr val="002060"/>
                </a:solidFill>
                <a:ea typeface="Times New Roman"/>
              </a:rPr>
              <a:t>, </a:t>
            </a:r>
          </a:p>
          <a:p>
            <a:pPr marL="1074738" lvl="0" indent="187325"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конструировании и др.;</a:t>
            </a: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способен выбирать себе </a:t>
            </a:r>
          </a:p>
          <a:p>
            <a:pPr marL="1160463" lvl="0" indent="0"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род занятий, </a:t>
            </a:r>
            <a:endParaRPr lang="ru-RU" b="1" dirty="0" smtClean="0">
              <a:solidFill>
                <a:srgbClr val="002060"/>
              </a:solidFill>
              <a:ea typeface="Times New Roman"/>
            </a:endParaRPr>
          </a:p>
          <a:p>
            <a:pPr marL="1160463" lvl="0" indent="0">
              <a:buFont typeface="Symbol"/>
              <a:buChar char=""/>
            </a:pPr>
            <a:r>
              <a:rPr lang="ru-RU" b="1" dirty="0" smtClean="0">
                <a:solidFill>
                  <a:srgbClr val="002060"/>
                </a:solidFill>
                <a:ea typeface="Times New Roman"/>
              </a:rPr>
              <a:t>участников </a:t>
            </a:r>
            <a:r>
              <a:rPr lang="ru-RU" b="1" dirty="0">
                <a:solidFill>
                  <a:srgbClr val="002060"/>
                </a:solidFill>
                <a:ea typeface="Times New Roman"/>
              </a:rPr>
              <a:t>по совместной деятельности;</a:t>
            </a:r>
          </a:p>
        </p:txBody>
      </p:sp>
    </p:spTree>
    <p:extLst>
      <p:ext uri="{BB962C8B-B14F-4D97-AF65-F5344CB8AC3E}">
        <p14:creationId xmlns:p14="http://schemas.microsoft.com/office/powerpoint/2010/main" val="304411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2. ребенок обладает установкой </a:t>
            </a:r>
            <a:r>
              <a:rPr lang="ru-RU" sz="3200" b="1" dirty="0" smtClean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положительного</a:t>
            </a:r>
            <a:br>
              <a:rPr lang="ru-RU" sz="3200" b="1" dirty="0" smtClean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</a:br>
            <a:r>
              <a:rPr lang="ru-RU" sz="3200" b="1" dirty="0" smtClean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     отношения </a:t>
            </a:r>
            <a:endParaRPr lang="ru-RU" sz="32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616624"/>
          </a:xfrm>
        </p:spPr>
        <p:txBody>
          <a:bodyPr>
            <a:normAutofit fontScale="47500" lnSpcReduction="20000"/>
          </a:bodyPr>
          <a:lstStyle/>
          <a:p>
            <a:pPr marL="1074738" lvl="0" indent="187325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 smtClean="0">
                <a:solidFill>
                  <a:srgbClr val="002060"/>
                </a:solidFill>
                <a:ea typeface="Times New Roman"/>
              </a:rPr>
              <a:t>к </a:t>
            </a: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миру, </a:t>
            </a:r>
          </a:p>
          <a:p>
            <a:pPr marL="1074738" lvl="0" indent="187325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к разным видам труда, </a:t>
            </a:r>
          </a:p>
          <a:p>
            <a:pPr marL="1074738" lvl="0" indent="187325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другим людям и </a:t>
            </a:r>
          </a:p>
          <a:p>
            <a:pPr marL="1074738" lvl="0" indent="187325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самому себе, </a:t>
            </a:r>
            <a:endParaRPr lang="ru-RU" sz="4200" b="1" dirty="0" smtClean="0">
              <a:solidFill>
                <a:srgbClr val="002060"/>
              </a:solidFill>
              <a:ea typeface="Times New Roman"/>
            </a:endParaRPr>
          </a:p>
          <a:p>
            <a:pPr marL="347663" lvl="0" indent="-30480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4200" b="1" dirty="0" smtClean="0">
                <a:solidFill>
                  <a:srgbClr val="002060"/>
                </a:solidFill>
                <a:ea typeface="Times New Roman"/>
              </a:rPr>
              <a:t>обладает </a:t>
            </a: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чувством собственного достоинства;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активно взаимодействует </a:t>
            </a:r>
          </a:p>
          <a:p>
            <a:pPr marL="1344613" lvl="0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со сверстниками и </a:t>
            </a:r>
          </a:p>
          <a:p>
            <a:pPr marL="1344613" lvl="0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взрослыми, </a:t>
            </a:r>
          </a:p>
          <a:p>
            <a:pPr marL="88900" lvl="0" indent="265113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участвует в совместных играх.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способен </a:t>
            </a:r>
          </a:p>
          <a:p>
            <a:pPr marL="1436688" lvl="0" indent="-361950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договариваться, </a:t>
            </a:r>
          </a:p>
          <a:p>
            <a:pPr marL="1436688" lvl="0" indent="-361950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учитывать интересы и чувства других, </a:t>
            </a:r>
          </a:p>
          <a:p>
            <a:pPr marL="1436688" lvl="0" indent="-361950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сопереживать неудачам и радоваться успехам </a:t>
            </a:r>
            <a:r>
              <a:rPr lang="ru-RU" sz="4200" b="1" dirty="0" smtClean="0">
                <a:solidFill>
                  <a:srgbClr val="002060"/>
                </a:solidFill>
                <a:ea typeface="Times New Roman"/>
              </a:rPr>
              <a:t>других,</a:t>
            </a:r>
          </a:p>
          <a:p>
            <a:pPr marL="88900" lvl="0" indent="265113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4200" b="1" smtClean="0">
                <a:solidFill>
                  <a:srgbClr val="002060"/>
                </a:solidFill>
                <a:ea typeface="Times New Roman"/>
              </a:rPr>
              <a:t>адекватно </a:t>
            </a: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проявляет свои чувства, в том числе чувство веры в себя, </a:t>
            </a:r>
          </a:p>
          <a:p>
            <a:pPr marL="88900" lvl="0" indent="354013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sz="4200" b="1" dirty="0">
                <a:solidFill>
                  <a:srgbClr val="002060"/>
                </a:solidFill>
                <a:ea typeface="Times New Roman"/>
              </a:rPr>
              <a:t>старается разрешать конфликты;</a:t>
            </a:r>
          </a:p>
          <a:p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1311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3.ребенок обладает развитым воображением, которое реализуется </a:t>
            </a:r>
            <a:b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</a:br>
            <a:endParaRPr lang="ru-RU" sz="2900" b="1" dirty="0">
              <a:solidFill>
                <a:srgbClr val="C00000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lnSpc>
                <a:spcPct val="120000"/>
              </a:lnSpc>
              <a:buFont typeface="Wingdings"/>
              <a:buChar char=""/>
            </a:pPr>
            <a:r>
              <a:rPr lang="ru-RU" sz="3200" b="1" dirty="0">
                <a:solidFill>
                  <a:srgbClr val="002060"/>
                </a:solidFill>
                <a:ea typeface="Times New Roman"/>
              </a:rPr>
              <a:t>в разных видах    деятельности</a:t>
            </a:r>
          </a:p>
          <a:p>
            <a:pPr lvl="0" indent="193675">
              <a:lnSpc>
                <a:spcPct val="120000"/>
              </a:lnSpc>
              <a:buFont typeface="Wingdings"/>
              <a:buChar char="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 и прежде всего в игре; </a:t>
            </a:r>
          </a:p>
          <a:p>
            <a:pPr marL="1160463" lvl="0" indent="101600">
              <a:lnSpc>
                <a:spcPct val="120000"/>
              </a:lnSpc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ребенок владеет разными формами и видами игры, </a:t>
            </a:r>
          </a:p>
          <a:p>
            <a:pPr marL="1160463" lvl="0" indent="101600">
              <a:lnSpc>
                <a:spcPct val="120000"/>
              </a:lnSpc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различает условную и реальную ситуации, </a:t>
            </a:r>
          </a:p>
          <a:p>
            <a:pPr marL="1160463" indent="101600">
              <a:lnSpc>
                <a:spcPct val="120000"/>
              </a:lnSpc>
              <a:buFont typeface="Symbol"/>
              <a:buChar char=""/>
            </a:pPr>
            <a:r>
              <a:rPr lang="ru-RU" b="1" dirty="0">
                <a:solidFill>
                  <a:srgbClr val="002060"/>
                </a:solidFill>
                <a:ea typeface="Times New Roman"/>
              </a:rPr>
              <a:t>умеет подчиняться разным правилам и социальным нормам;</a:t>
            </a:r>
          </a:p>
        </p:txBody>
      </p:sp>
    </p:spTree>
    <p:extLst>
      <p:ext uri="{BB962C8B-B14F-4D97-AF65-F5344CB8AC3E}">
        <p14:creationId xmlns:p14="http://schemas.microsoft.com/office/powerpoint/2010/main" val="1029948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4. ребенок достаточно хорошо владеет устной речью,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может выражать свои </a:t>
            </a:r>
          </a:p>
          <a:p>
            <a:pPr marL="1357313" lvl="1" indent="-457200">
              <a:spcBef>
                <a:spcPts val="0"/>
              </a:spcBef>
              <a:buFont typeface="Arial" pitchFamily="34" charset="0"/>
              <a:buChar char="•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мысли и</a:t>
            </a:r>
          </a:p>
          <a:p>
            <a:pPr marL="1357313" lvl="1" indent="-457200">
              <a:spcBef>
                <a:spcPts val="0"/>
              </a:spcBef>
              <a:buFont typeface="Arial" pitchFamily="34" charset="0"/>
              <a:buChar char="•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желания, </a:t>
            </a:r>
          </a:p>
          <a:p>
            <a:pPr lvl="0">
              <a:spcBef>
                <a:spcPts val="0"/>
              </a:spcBef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может использовать речь </a:t>
            </a:r>
          </a:p>
          <a:p>
            <a:pPr marL="1357313" lvl="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для выражения своих мыслей, чувств и желаний, </a:t>
            </a:r>
          </a:p>
          <a:p>
            <a:pPr marL="1357313" lvl="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построения речевого высказывания в ситуации общения, </a:t>
            </a:r>
          </a:p>
          <a:p>
            <a:pPr lvl="0">
              <a:spcBef>
                <a:spcPts val="0"/>
              </a:spcBef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может выделять звуки в словах, </a:t>
            </a:r>
          </a:p>
          <a:p>
            <a:pPr lvl="0">
              <a:spcBef>
                <a:spcPts val="0"/>
              </a:spcBef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у ребенка складываются предпосылки грамотности;</a:t>
            </a:r>
          </a:p>
        </p:txBody>
      </p:sp>
    </p:spTree>
    <p:extLst>
      <p:ext uri="{BB962C8B-B14F-4D97-AF65-F5344CB8AC3E}">
        <p14:creationId xmlns:p14="http://schemas.microsoft.com/office/powerpoint/2010/main" val="255316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5.у ребенка развита крупная и мелкая моторика; </a:t>
            </a:r>
            <a:b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</a:br>
            <a:endParaRPr lang="ru-RU" sz="2900" b="1" dirty="0">
              <a:solidFill>
                <a:srgbClr val="C00000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он подвижен, </a:t>
            </a:r>
          </a:p>
          <a:p>
            <a:pPr lvl="0"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вынослив, </a:t>
            </a:r>
          </a:p>
          <a:p>
            <a:pPr lvl="0"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владеет основными движениями, </a:t>
            </a:r>
          </a:p>
          <a:p>
            <a:pPr lvl="0"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может контролировать свои движения и управлять ими;</a:t>
            </a:r>
          </a:p>
          <a:p>
            <a:endParaRPr lang="ru-RU" sz="3000" b="1" dirty="0">
              <a:solidFill>
                <a:srgbClr val="002060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443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6. ребенок способен к волевым усилиям,</a:t>
            </a:r>
            <a:b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</a:br>
            <a:endParaRPr lang="ru-RU" sz="2900" b="1" dirty="0">
              <a:solidFill>
                <a:srgbClr val="C00000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может следовать социальным нормам поведения и правилам</a:t>
            </a:r>
          </a:p>
          <a:p>
            <a:pPr marL="800100" lvl="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в разных видах деятельности,</a:t>
            </a:r>
          </a:p>
          <a:p>
            <a:pPr marL="800100" lvl="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во взаимоотношениях </a:t>
            </a:r>
          </a:p>
          <a:p>
            <a:pPr marL="80010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со взрослыми и </a:t>
            </a:r>
          </a:p>
          <a:p>
            <a:pPr marL="80010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сверстниками,</a:t>
            </a:r>
          </a:p>
          <a:p>
            <a:pPr lvl="0">
              <a:spcBef>
                <a:spcPts val="0"/>
              </a:spcBef>
              <a:buFont typeface="Wingdings"/>
              <a:buChar char=""/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может соблюдать правила </a:t>
            </a:r>
          </a:p>
          <a:p>
            <a:pPr marL="800100" lvl="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безопасного поведения и </a:t>
            </a:r>
          </a:p>
          <a:p>
            <a:pPr marL="800100" lvl="0" indent="-457200">
              <a:spcBef>
                <a:spcPts val="0"/>
              </a:spcBef>
            </a:pPr>
            <a:r>
              <a:rPr lang="ru-RU" sz="3000" b="1" dirty="0">
                <a:solidFill>
                  <a:srgbClr val="002060"/>
                </a:solidFill>
                <a:ea typeface="Times New Roman"/>
              </a:rPr>
              <a:t>личной гигиены;</a:t>
            </a:r>
          </a:p>
        </p:txBody>
      </p:sp>
    </p:spTree>
    <p:extLst>
      <p:ext uri="{BB962C8B-B14F-4D97-AF65-F5344CB8AC3E}">
        <p14:creationId xmlns:p14="http://schemas.microsoft.com/office/powerpoint/2010/main" val="360005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  <a:t>7. ребенок проявляет любознательность,</a:t>
            </a:r>
            <a:br>
              <a:rPr lang="ru-RU" sz="2900" b="1" dirty="0">
                <a:solidFill>
                  <a:srgbClr val="C00000"/>
                </a:solidFill>
                <a:latin typeface="+mn-lt"/>
                <a:ea typeface="Times New Roman"/>
                <a:cs typeface="Times New Roman"/>
              </a:rPr>
            </a:br>
            <a:endParaRPr lang="ru-RU" sz="2900" b="1" dirty="0">
              <a:solidFill>
                <a:srgbClr val="C00000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832648"/>
          </a:xfrm>
        </p:spPr>
        <p:txBody>
          <a:bodyPr>
            <a:normAutofit fontScale="32500" lnSpcReduction="20000"/>
          </a:bodyPr>
          <a:lstStyle/>
          <a:p>
            <a:pPr lvl="0"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задает вопросы взрослым и сверстникам,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интересуется причинно-следственными связями,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пытается самостоятельно придумывать объяснения </a:t>
            </a:r>
          </a:p>
          <a:p>
            <a:pPr marL="990600" lvl="0" indent="-93663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явлениям природы и </a:t>
            </a:r>
          </a:p>
          <a:p>
            <a:pPr marL="990600" lvl="0" indent="-93663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поступкам людей;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склонен</a:t>
            </a:r>
          </a:p>
          <a:p>
            <a:pPr marL="892175" lvl="0" indent="0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наблюдать, </a:t>
            </a:r>
          </a:p>
          <a:p>
            <a:pPr marL="892175" lvl="0" indent="0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экспериментировать.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Обладает начальными знаниями</a:t>
            </a:r>
          </a:p>
          <a:p>
            <a:pPr marL="985838" lvl="0" indent="106363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  о себе, </a:t>
            </a:r>
          </a:p>
          <a:p>
            <a:pPr marL="985838" lvl="0" indent="106363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  о природном и</a:t>
            </a:r>
          </a:p>
          <a:p>
            <a:pPr marL="985838" lvl="0" indent="106363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  социальном мире, в котором он живет;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знаком с произведениями детской литературы, 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обладает элементарными представлениями из области </a:t>
            </a:r>
          </a:p>
          <a:p>
            <a:pPr marL="1160463" lvl="0" indent="20638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 живой природы, </a:t>
            </a:r>
          </a:p>
          <a:p>
            <a:pPr marL="1160463" lvl="0" indent="20638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 естествознания, </a:t>
            </a:r>
          </a:p>
          <a:p>
            <a:pPr marL="1160463" lvl="0" indent="20638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  математики,</a:t>
            </a:r>
          </a:p>
          <a:p>
            <a:pPr marL="1160463" lvl="0" indent="20638">
              <a:lnSpc>
                <a:spcPct val="120000"/>
              </a:lnSpc>
              <a:spcBef>
                <a:spcPts val="0"/>
              </a:spcBef>
              <a:buFont typeface="Symbol"/>
              <a:buChar char="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      истории и т.п.;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/>
              <a:buChar char=""/>
            </a:pPr>
            <a:r>
              <a:rPr lang="ru-RU" sz="5500" b="1" dirty="0">
                <a:solidFill>
                  <a:srgbClr val="002060"/>
                </a:solidFill>
                <a:ea typeface="Times New Roman"/>
              </a:rPr>
              <a:t>ребенок способен к принятию собственных решений, опираясь на свои знания и умения в различных видах деятельности.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6938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Вопросы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Что Вы понимаете под термином «затруднение»?</a:t>
            </a:r>
          </a:p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Какова роль затруднений в саморазвитии человека?</a:t>
            </a:r>
          </a:p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На каком методологическом законе основана технология </a:t>
            </a:r>
            <a:r>
              <a:rPr lang="ru-RU" sz="1800" b="1" dirty="0" err="1">
                <a:solidFill>
                  <a:srgbClr val="002060"/>
                </a:solidFill>
                <a:ea typeface="Times New Roman"/>
              </a:rPr>
              <a:t>деятельностного</a:t>
            </a:r>
            <a:r>
              <a:rPr lang="ru-RU" sz="1800" b="1" dirty="0">
                <a:solidFill>
                  <a:srgbClr val="002060"/>
                </a:solidFill>
                <a:ea typeface="Times New Roman"/>
              </a:rPr>
              <a:t> метода «Ситуация»?</a:t>
            </a:r>
          </a:p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Из каких этапов состоит технология «Ситуация»?</a:t>
            </a:r>
          </a:p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Назовите основные задачи первого этапа.</a:t>
            </a:r>
          </a:p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Какие знания и умения целенаправленно актуализируются на этапе «Актуализация знаний и умений»? </a:t>
            </a:r>
          </a:p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Почему этап «Затруднение в ситуации» является ключевым в технологии «Ситуация»?</a:t>
            </a:r>
          </a:p>
          <a:p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Какие основные задачи решаются на этапе «открытия» нового знания?</a:t>
            </a:r>
          </a:p>
          <a:p>
            <a:pPr>
              <a:spcAft>
                <a:spcPts val="0"/>
              </a:spcAft>
            </a:pPr>
            <a:r>
              <a:rPr lang="ru-RU" sz="1800" b="1" dirty="0">
                <a:solidFill>
                  <a:srgbClr val="002060"/>
                </a:solidFill>
                <a:ea typeface="Times New Roman"/>
              </a:rPr>
              <a:t>Чему следует уделять особое внимание на этапе «Осмысление»?</a:t>
            </a:r>
          </a:p>
          <a:p>
            <a:pPr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a typeface="Times New Roman"/>
              </a:rPr>
              <a:t> Какие основные принципы лежат в основе непрерывной        образовательной системе Л.Г. </a:t>
            </a:r>
            <a:r>
              <a:rPr lang="ru-RU" sz="1800" b="1" dirty="0" err="1">
                <a:solidFill>
                  <a:srgbClr val="002060"/>
                </a:solidFill>
                <a:ea typeface="Times New Roman"/>
              </a:rPr>
              <a:t>Петерсон</a:t>
            </a:r>
            <a:r>
              <a:rPr lang="ru-RU" sz="1800" b="1" dirty="0">
                <a:solidFill>
                  <a:srgbClr val="002060"/>
                </a:solidFill>
                <a:ea typeface="Times New Roman"/>
              </a:rPr>
              <a:t>?</a:t>
            </a:r>
          </a:p>
          <a:p>
            <a:pPr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a typeface="Times New Roman"/>
              </a:rPr>
              <a:t>Какой из принципов является основополагающем на дошкольном уровне образования? Почему?</a:t>
            </a:r>
          </a:p>
          <a:p>
            <a:pPr>
              <a:spcAft>
                <a:spcPts val="1000"/>
              </a:spcAft>
            </a:pPr>
            <a:endParaRPr lang="ru-RU" sz="1800" b="1" dirty="0">
              <a:solidFill>
                <a:srgbClr val="002060"/>
              </a:solidFill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66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448</Words>
  <Application>Microsoft Office PowerPoint</Application>
  <PresentationFormat>Экран (4:3)</PresentationFormat>
  <Paragraphs>87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1. ребенок овладевает основными культурными способами деятельности </vt:lpstr>
      <vt:lpstr>2. ребенок обладает установкой положительного      отношения </vt:lpstr>
      <vt:lpstr>3.ребенок обладает развитым воображением, которое реализуется  </vt:lpstr>
      <vt:lpstr>4. ребенок достаточно хорошо владеет устной речью,</vt:lpstr>
      <vt:lpstr>5.у ребенка развита крупная и мелкая моторика;  </vt:lpstr>
      <vt:lpstr>6. ребенок способен к волевым усилиям, </vt:lpstr>
      <vt:lpstr>7. ребенок проявляет любознательность, </vt:lpstr>
      <vt:lpstr>Вопросы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32</cp:revision>
  <dcterms:created xsi:type="dcterms:W3CDTF">2017-11-28T06:40:54Z</dcterms:created>
  <dcterms:modified xsi:type="dcterms:W3CDTF">2018-11-29T11:29:41Z</dcterms:modified>
</cp:coreProperties>
</file>