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1" r:id="rId1"/>
  </p:sldMasterIdLst>
  <p:notesMasterIdLst>
    <p:notesMasterId r:id="rId29"/>
  </p:notesMasterIdLst>
  <p:sldIdLst>
    <p:sldId id="326" r:id="rId2"/>
    <p:sldId id="256" r:id="rId3"/>
    <p:sldId id="280" r:id="rId4"/>
    <p:sldId id="330" r:id="rId5"/>
    <p:sldId id="281" r:id="rId6"/>
    <p:sldId id="343" r:id="rId7"/>
    <p:sldId id="340" r:id="rId8"/>
    <p:sldId id="327" r:id="rId9"/>
    <p:sldId id="286" r:id="rId10"/>
    <p:sldId id="334" r:id="rId11"/>
    <p:sldId id="335" r:id="rId12"/>
    <p:sldId id="337" r:id="rId13"/>
    <p:sldId id="350" r:id="rId14"/>
    <p:sldId id="289" r:id="rId15"/>
    <p:sldId id="328" r:id="rId16"/>
    <p:sldId id="338" r:id="rId17"/>
    <p:sldId id="339" r:id="rId18"/>
    <p:sldId id="320" r:id="rId19"/>
    <p:sldId id="298" r:id="rId20"/>
    <p:sldId id="345" r:id="rId21"/>
    <p:sldId id="347" r:id="rId22"/>
    <p:sldId id="300" r:id="rId23"/>
    <p:sldId id="304" r:id="rId24"/>
    <p:sldId id="305" r:id="rId25"/>
    <p:sldId id="306" r:id="rId26"/>
    <p:sldId id="348" r:id="rId27"/>
    <p:sldId id="323" r:id="rId2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9933"/>
    <a:srgbClr val="3399FF"/>
    <a:srgbClr val="0000FF"/>
    <a:srgbClr val="FF5050"/>
    <a:srgbClr val="99FFCC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0" autoAdjust="0"/>
    <p:restoredTop sz="94718" autoAdjust="0"/>
  </p:normalViewPr>
  <p:slideViewPr>
    <p:cSldViewPr>
      <p:cViewPr varScale="1">
        <p:scale>
          <a:sx n="109" d="100"/>
          <a:sy n="109" d="100"/>
        </p:scale>
        <p:origin x="20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79305-AA71-4EDA-8EBD-F3B4385C925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760887-7EDE-4249-AFF3-F7C2605200EA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Институциональный уровень</a:t>
          </a:r>
          <a:endParaRPr lang="ru-RU" sz="1800" dirty="0">
            <a:solidFill>
              <a:srgbClr val="000066"/>
            </a:solidFill>
          </a:endParaRPr>
        </a:p>
      </dgm:t>
    </dgm:pt>
    <dgm:pt modelId="{FD84B357-EB50-445C-AC1A-8D3B28D1D861}" type="parTrans" cxnId="{850771EB-EA32-4F4E-9835-F3DACDE58520}">
      <dgm:prSet/>
      <dgm:spPr/>
      <dgm:t>
        <a:bodyPr/>
        <a:lstStyle/>
        <a:p>
          <a:endParaRPr lang="ru-RU"/>
        </a:p>
      </dgm:t>
    </dgm:pt>
    <dgm:pt modelId="{E47AD56E-061B-4876-A44B-025C96F327A6}" type="sibTrans" cxnId="{850771EB-EA32-4F4E-9835-F3DACDE58520}">
      <dgm:prSet/>
      <dgm:spPr/>
      <dgm:t>
        <a:bodyPr/>
        <a:lstStyle/>
        <a:p>
          <a:endParaRPr lang="ru-RU"/>
        </a:p>
      </dgm:t>
    </dgm:pt>
    <dgm:pt modelId="{2382F9ED-AC3E-4D53-9462-842442BFAB91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Уровень сетевого сообщества</a:t>
          </a:r>
          <a:endParaRPr lang="ru-RU" sz="1800" dirty="0">
            <a:solidFill>
              <a:srgbClr val="000066"/>
            </a:solidFill>
          </a:endParaRPr>
        </a:p>
      </dgm:t>
    </dgm:pt>
    <dgm:pt modelId="{5A13BE09-2B81-4001-8A1C-690B9D7A58BE}" type="parTrans" cxnId="{42FCC11D-687A-498D-BF6A-A29C29FFD787}">
      <dgm:prSet/>
      <dgm:spPr/>
      <dgm:t>
        <a:bodyPr/>
        <a:lstStyle/>
        <a:p>
          <a:endParaRPr lang="ru-RU"/>
        </a:p>
      </dgm:t>
    </dgm:pt>
    <dgm:pt modelId="{16D5DFBE-0F29-4039-ABD9-A8AC3AA3B537}" type="sibTrans" cxnId="{42FCC11D-687A-498D-BF6A-A29C29FFD787}">
      <dgm:prSet/>
      <dgm:spPr/>
      <dgm:t>
        <a:bodyPr/>
        <a:lstStyle/>
        <a:p>
          <a:endParaRPr lang="ru-RU"/>
        </a:p>
      </dgm:t>
    </dgm:pt>
    <dgm:pt modelId="{06306A75-E3B3-4474-8A82-6BCC475F9913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Уровень МСО</a:t>
          </a:r>
          <a:endParaRPr lang="ru-RU" sz="2000" dirty="0">
            <a:solidFill>
              <a:srgbClr val="000066"/>
            </a:solidFill>
          </a:endParaRPr>
        </a:p>
      </dgm:t>
    </dgm:pt>
    <dgm:pt modelId="{452C1136-6B34-4F98-BC20-D90F94CBF323}" type="parTrans" cxnId="{D5B9C6A2-F19B-4A03-BCDD-442DE46DEA6A}">
      <dgm:prSet/>
      <dgm:spPr/>
      <dgm:t>
        <a:bodyPr/>
        <a:lstStyle/>
        <a:p>
          <a:endParaRPr lang="ru-RU"/>
        </a:p>
      </dgm:t>
    </dgm:pt>
    <dgm:pt modelId="{5EA3FEA3-5EAB-4974-9496-774D615E8EE8}" type="sibTrans" cxnId="{D5B9C6A2-F19B-4A03-BCDD-442DE46DEA6A}">
      <dgm:prSet/>
      <dgm:spPr/>
      <dgm:t>
        <a:bodyPr/>
        <a:lstStyle/>
        <a:p>
          <a:endParaRPr lang="ru-RU"/>
        </a:p>
      </dgm:t>
    </dgm:pt>
    <dgm:pt modelId="{AF8BC29B-9D96-4901-88F4-055E02A7B297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Личностный уровень</a:t>
          </a:r>
          <a:endParaRPr lang="ru-RU" sz="2000" b="1" dirty="0">
            <a:solidFill>
              <a:srgbClr val="00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4F2E76-C964-4EBE-B18D-570BE293E785}" type="parTrans" cxnId="{A4FF2A7C-A53E-44C8-96FF-DAD1EF5F4391}">
      <dgm:prSet/>
      <dgm:spPr/>
      <dgm:t>
        <a:bodyPr/>
        <a:lstStyle/>
        <a:p>
          <a:endParaRPr lang="ru-RU"/>
        </a:p>
      </dgm:t>
    </dgm:pt>
    <dgm:pt modelId="{259EC0CD-1911-479C-92EB-D6D187A18161}" type="sibTrans" cxnId="{A4FF2A7C-A53E-44C8-96FF-DAD1EF5F4391}">
      <dgm:prSet/>
      <dgm:spPr/>
      <dgm:t>
        <a:bodyPr/>
        <a:lstStyle/>
        <a:p>
          <a:endParaRPr lang="ru-RU"/>
        </a:p>
      </dgm:t>
    </dgm:pt>
    <dgm:pt modelId="{F682CE71-E25B-46AA-AA33-80AB57BACF3D}" type="pres">
      <dgm:prSet presAssocID="{D5D79305-AA71-4EDA-8EBD-F3B4385C925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F869E14-8307-4AB1-8CD2-935E01774934}" type="pres">
      <dgm:prSet presAssocID="{AF8BC29B-9D96-4901-88F4-055E02A7B297}" presName="composite" presStyleCnt="0"/>
      <dgm:spPr/>
    </dgm:pt>
    <dgm:pt modelId="{D5D957E3-56D0-4134-BCBB-F1F1143079B5}" type="pres">
      <dgm:prSet presAssocID="{AF8BC29B-9D96-4901-88F4-055E02A7B297}" presName="LShape" presStyleLbl="alignNode1" presStyleIdx="0" presStyleCnt="7" custLinFactNeighborX="14685" custLinFactNeighborY="13928"/>
      <dgm:spPr>
        <a:solidFill>
          <a:srgbClr val="FFCC66"/>
        </a:solidFill>
      </dgm:spPr>
      <dgm:t>
        <a:bodyPr/>
        <a:lstStyle/>
        <a:p>
          <a:endParaRPr lang="ru-RU"/>
        </a:p>
      </dgm:t>
    </dgm:pt>
    <dgm:pt modelId="{BDF1D332-E657-4B62-9F6F-C4A613DE2FAF}" type="pres">
      <dgm:prSet presAssocID="{AF8BC29B-9D96-4901-88F4-055E02A7B297}" presName="ParentText" presStyleLbl="revTx" presStyleIdx="0" presStyleCnt="4" custLinFactNeighborX="17659" custLinFactNeighborY="74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57347-3B09-4AFE-9C50-1D67B763D8F0}" type="pres">
      <dgm:prSet presAssocID="{AF8BC29B-9D96-4901-88F4-055E02A7B297}" presName="Triangle" presStyleLbl="alignNode1" presStyleIdx="1" presStyleCnt="7" custLinFactNeighborX="57309" custLinFactNeighborY="78247"/>
      <dgm:spPr/>
    </dgm:pt>
    <dgm:pt modelId="{4C5316DF-4E79-4BF6-BE72-201F50DB0B99}" type="pres">
      <dgm:prSet presAssocID="{259EC0CD-1911-479C-92EB-D6D187A18161}" presName="sibTrans" presStyleCnt="0"/>
      <dgm:spPr/>
    </dgm:pt>
    <dgm:pt modelId="{BA98594B-7622-4C8A-A9D7-8EDF2CE382BA}" type="pres">
      <dgm:prSet presAssocID="{259EC0CD-1911-479C-92EB-D6D187A18161}" presName="space" presStyleCnt="0"/>
      <dgm:spPr/>
    </dgm:pt>
    <dgm:pt modelId="{9E77F3C8-61E3-4FE8-B6C7-8F2C8CA58FB8}" type="pres">
      <dgm:prSet presAssocID="{B4760887-7EDE-4249-AFF3-F7C2605200EA}" presName="composite" presStyleCnt="0"/>
      <dgm:spPr/>
    </dgm:pt>
    <dgm:pt modelId="{52264C89-DE0C-4042-BE52-F8B0D87DF42F}" type="pres">
      <dgm:prSet presAssocID="{B4760887-7EDE-4249-AFF3-F7C2605200EA}" presName="LShape" presStyleLbl="alignNode1" presStyleIdx="2" presStyleCnt="7" custScaleX="122356" custLinFactNeighborX="4763" custLinFactNeighborY="16037"/>
      <dgm:spPr>
        <a:solidFill>
          <a:srgbClr val="CCFF66"/>
        </a:solidFill>
      </dgm:spPr>
      <dgm:t>
        <a:bodyPr/>
        <a:lstStyle/>
        <a:p>
          <a:endParaRPr lang="ru-RU"/>
        </a:p>
      </dgm:t>
    </dgm:pt>
    <dgm:pt modelId="{F8D2ADD2-4BEC-413A-9A71-5F0F66AB5011}" type="pres">
      <dgm:prSet presAssocID="{B4760887-7EDE-4249-AFF3-F7C2605200EA}" presName="ParentText" presStyleLbl="revTx" presStyleIdx="1" presStyleCnt="4" custScaleX="141271" custLinFactNeighborX="10795" custLinFactNeighborY="373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D17229-020D-4A4B-8DCF-FA1FD23D7E41}" type="pres">
      <dgm:prSet presAssocID="{B4760887-7EDE-4249-AFF3-F7C2605200EA}" presName="Triangle" presStyleLbl="alignNode1" presStyleIdx="3" presStyleCnt="7" custLinFactNeighborX="20927" custLinFactNeighborY="85688"/>
      <dgm:spPr/>
    </dgm:pt>
    <dgm:pt modelId="{0B54E056-EF59-4EB2-99D1-A8CF77CDBD4C}" type="pres">
      <dgm:prSet presAssocID="{E47AD56E-061B-4876-A44B-025C96F327A6}" presName="sibTrans" presStyleCnt="0"/>
      <dgm:spPr/>
    </dgm:pt>
    <dgm:pt modelId="{103CE461-C848-4AB6-BB05-A35ED3DA71A6}" type="pres">
      <dgm:prSet presAssocID="{E47AD56E-061B-4876-A44B-025C96F327A6}" presName="space" presStyleCnt="0"/>
      <dgm:spPr/>
    </dgm:pt>
    <dgm:pt modelId="{DF1DC6AA-9CE1-464C-86CC-9C2877B9B899}" type="pres">
      <dgm:prSet presAssocID="{2382F9ED-AC3E-4D53-9462-842442BFAB91}" presName="composite" presStyleCnt="0"/>
      <dgm:spPr/>
    </dgm:pt>
    <dgm:pt modelId="{71AAA703-7CC6-49A6-A142-6AB6B6E8BC82}" type="pres">
      <dgm:prSet presAssocID="{2382F9ED-AC3E-4D53-9462-842442BFAB91}" presName="LShape" presStyleLbl="alignNode1" presStyleIdx="4" presStyleCnt="7" custLinFactNeighborX="9743" custLinFactNeighborY="5747"/>
      <dgm:spPr>
        <a:solidFill>
          <a:srgbClr val="99FFCC"/>
        </a:solidFill>
      </dgm:spPr>
      <dgm:t>
        <a:bodyPr/>
        <a:lstStyle/>
        <a:p>
          <a:endParaRPr lang="ru-RU"/>
        </a:p>
      </dgm:t>
    </dgm:pt>
    <dgm:pt modelId="{662D975C-5DD0-4DE1-B65F-EB3FE9C4B744}" type="pres">
      <dgm:prSet presAssocID="{2382F9ED-AC3E-4D53-9462-842442BFAB91}" presName="ParentText" presStyleLbl="revTx" presStyleIdx="2" presStyleCnt="4" custLinFactNeighborX="12185" custLinFactNeighborY="10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81101D-469D-4374-A444-1664470294D3}" type="pres">
      <dgm:prSet presAssocID="{2382F9ED-AC3E-4D53-9462-842442BFAB91}" presName="Triangle" presStyleLbl="alignNode1" presStyleIdx="5" presStyleCnt="7" custLinFactNeighborX="28296" custLinFactNeighborY="49383"/>
      <dgm:spPr/>
    </dgm:pt>
    <dgm:pt modelId="{1DC3C873-D5DC-4AAB-AD29-7366DE9BC721}" type="pres">
      <dgm:prSet presAssocID="{16D5DFBE-0F29-4039-ABD9-A8AC3AA3B537}" presName="sibTrans" presStyleCnt="0"/>
      <dgm:spPr/>
    </dgm:pt>
    <dgm:pt modelId="{2B99CD7A-42A8-412E-A71A-293420D52759}" type="pres">
      <dgm:prSet presAssocID="{16D5DFBE-0F29-4039-ABD9-A8AC3AA3B537}" presName="space" presStyleCnt="0"/>
      <dgm:spPr/>
    </dgm:pt>
    <dgm:pt modelId="{4D6156A2-BF0E-4F74-A33A-60B07C9A3110}" type="pres">
      <dgm:prSet presAssocID="{06306A75-E3B3-4474-8A82-6BCC475F9913}" presName="composite" presStyleCnt="0"/>
      <dgm:spPr/>
    </dgm:pt>
    <dgm:pt modelId="{FC7CCF97-388B-46C1-A820-B8CD3CBE0D25}" type="pres">
      <dgm:prSet presAssocID="{06306A75-E3B3-4474-8A82-6BCC475F9913}" presName="LShape" presStyleLbl="alignNode1" presStyleIdx="6" presStyleCnt="7"/>
      <dgm:spPr>
        <a:solidFill>
          <a:srgbClr val="FFA7FF"/>
        </a:solidFill>
      </dgm:spPr>
      <dgm:t>
        <a:bodyPr/>
        <a:lstStyle/>
        <a:p>
          <a:endParaRPr lang="ru-RU"/>
        </a:p>
      </dgm:t>
    </dgm:pt>
    <dgm:pt modelId="{BD7CF9FE-88BF-429A-B74E-FC8ECB51C168}" type="pres">
      <dgm:prSet presAssocID="{06306A75-E3B3-4474-8A82-6BCC475F9913}" presName="ParentText" presStyleLbl="revTx" presStyleIdx="3" presStyleCnt="4" custLinFactNeighborX="-2933" custLinFactNeighborY="28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B3CF65-DDCE-4E8B-B8A7-4F9477C21916}" type="presOf" srcId="{06306A75-E3B3-4474-8A82-6BCC475F9913}" destId="{BD7CF9FE-88BF-429A-B74E-FC8ECB51C168}" srcOrd="0" destOrd="0" presId="urn:microsoft.com/office/officeart/2009/3/layout/StepUpProcess"/>
    <dgm:cxn modelId="{850771EB-EA32-4F4E-9835-F3DACDE58520}" srcId="{D5D79305-AA71-4EDA-8EBD-F3B4385C9250}" destId="{B4760887-7EDE-4249-AFF3-F7C2605200EA}" srcOrd="1" destOrd="0" parTransId="{FD84B357-EB50-445C-AC1A-8D3B28D1D861}" sibTransId="{E47AD56E-061B-4876-A44B-025C96F327A6}"/>
    <dgm:cxn modelId="{D5B9C6A2-F19B-4A03-BCDD-442DE46DEA6A}" srcId="{D5D79305-AA71-4EDA-8EBD-F3B4385C9250}" destId="{06306A75-E3B3-4474-8A82-6BCC475F9913}" srcOrd="3" destOrd="0" parTransId="{452C1136-6B34-4F98-BC20-D90F94CBF323}" sibTransId="{5EA3FEA3-5EAB-4974-9496-774D615E8EE8}"/>
    <dgm:cxn modelId="{A4FF2A7C-A53E-44C8-96FF-DAD1EF5F4391}" srcId="{D5D79305-AA71-4EDA-8EBD-F3B4385C9250}" destId="{AF8BC29B-9D96-4901-88F4-055E02A7B297}" srcOrd="0" destOrd="0" parTransId="{164F2E76-C964-4EBE-B18D-570BE293E785}" sibTransId="{259EC0CD-1911-479C-92EB-D6D187A18161}"/>
    <dgm:cxn modelId="{B1AFA098-5751-472A-8C27-51B8F88E4257}" type="presOf" srcId="{D5D79305-AA71-4EDA-8EBD-F3B4385C9250}" destId="{F682CE71-E25B-46AA-AA33-80AB57BACF3D}" srcOrd="0" destOrd="0" presId="urn:microsoft.com/office/officeart/2009/3/layout/StepUpProcess"/>
    <dgm:cxn modelId="{C7847D81-EB83-402B-80BE-90A0FD6BA051}" type="presOf" srcId="{AF8BC29B-9D96-4901-88F4-055E02A7B297}" destId="{BDF1D332-E657-4B62-9F6F-C4A613DE2FAF}" srcOrd="0" destOrd="0" presId="urn:microsoft.com/office/officeart/2009/3/layout/StepUpProcess"/>
    <dgm:cxn modelId="{3B3AC9F5-233C-4935-A4B7-A6570BEE6205}" type="presOf" srcId="{2382F9ED-AC3E-4D53-9462-842442BFAB91}" destId="{662D975C-5DD0-4DE1-B65F-EB3FE9C4B744}" srcOrd="0" destOrd="0" presId="urn:microsoft.com/office/officeart/2009/3/layout/StepUpProcess"/>
    <dgm:cxn modelId="{10A58646-DFCF-4B54-9138-C2B6015CC865}" type="presOf" srcId="{B4760887-7EDE-4249-AFF3-F7C2605200EA}" destId="{F8D2ADD2-4BEC-413A-9A71-5F0F66AB5011}" srcOrd="0" destOrd="0" presId="urn:microsoft.com/office/officeart/2009/3/layout/StepUpProcess"/>
    <dgm:cxn modelId="{42FCC11D-687A-498D-BF6A-A29C29FFD787}" srcId="{D5D79305-AA71-4EDA-8EBD-F3B4385C9250}" destId="{2382F9ED-AC3E-4D53-9462-842442BFAB91}" srcOrd="2" destOrd="0" parTransId="{5A13BE09-2B81-4001-8A1C-690B9D7A58BE}" sibTransId="{16D5DFBE-0F29-4039-ABD9-A8AC3AA3B537}"/>
    <dgm:cxn modelId="{F019BD7A-19BB-4EDD-871E-E51E2D493C7C}" type="presParOf" srcId="{F682CE71-E25B-46AA-AA33-80AB57BACF3D}" destId="{4F869E14-8307-4AB1-8CD2-935E01774934}" srcOrd="0" destOrd="0" presId="urn:microsoft.com/office/officeart/2009/3/layout/StepUpProcess"/>
    <dgm:cxn modelId="{9D2431AD-FA95-4DAE-8273-FBB77CC2C16B}" type="presParOf" srcId="{4F869E14-8307-4AB1-8CD2-935E01774934}" destId="{D5D957E3-56D0-4134-BCBB-F1F1143079B5}" srcOrd="0" destOrd="0" presId="urn:microsoft.com/office/officeart/2009/3/layout/StepUpProcess"/>
    <dgm:cxn modelId="{9877D9D4-8600-4551-A585-B4D4DF3E077C}" type="presParOf" srcId="{4F869E14-8307-4AB1-8CD2-935E01774934}" destId="{BDF1D332-E657-4B62-9F6F-C4A613DE2FAF}" srcOrd="1" destOrd="0" presId="urn:microsoft.com/office/officeart/2009/3/layout/StepUpProcess"/>
    <dgm:cxn modelId="{2FC146DE-2CC2-43E9-A3B4-09FA77E058F1}" type="presParOf" srcId="{4F869E14-8307-4AB1-8CD2-935E01774934}" destId="{D6857347-3B09-4AFE-9C50-1D67B763D8F0}" srcOrd="2" destOrd="0" presId="urn:microsoft.com/office/officeart/2009/3/layout/StepUpProcess"/>
    <dgm:cxn modelId="{9E64D38B-27B9-47E2-B463-E3D8E86BA8EA}" type="presParOf" srcId="{F682CE71-E25B-46AA-AA33-80AB57BACF3D}" destId="{4C5316DF-4E79-4BF6-BE72-201F50DB0B99}" srcOrd="1" destOrd="0" presId="urn:microsoft.com/office/officeart/2009/3/layout/StepUpProcess"/>
    <dgm:cxn modelId="{D4717B6F-268D-4BF9-ACD5-E0737B0A5213}" type="presParOf" srcId="{4C5316DF-4E79-4BF6-BE72-201F50DB0B99}" destId="{BA98594B-7622-4C8A-A9D7-8EDF2CE382BA}" srcOrd="0" destOrd="0" presId="urn:microsoft.com/office/officeart/2009/3/layout/StepUpProcess"/>
    <dgm:cxn modelId="{FD3DE8A7-AD5E-41A3-BED6-820F9D121B6B}" type="presParOf" srcId="{F682CE71-E25B-46AA-AA33-80AB57BACF3D}" destId="{9E77F3C8-61E3-4FE8-B6C7-8F2C8CA58FB8}" srcOrd="2" destOrd="0" presId="urn:microsoft.com/office/officeart/2009/3/layout/StepUpProcess"/>
    <dgm:cxn modelId="{12901D80-9417-4580-A4F7-A58EC1E0DF15}" type="presParOf" srcId="{9E77F3C8-61E3-4FE8-B6C7-8F2C8CA58FB8}" destId="{52264C89-DE0C-4042-BE52-F8B0D87DF42F}" srcOrd="0" destOrd="0" presId="urn:microsoft.com/office/officeart/2009/3/layout/StepUpProcess"/>
    <dgm:cxn modelId="{AE435E65-E06C-4ED6-8A3F-4E0606665D57}" type="presParOf" srcId="{9E77F3C8-61E3-4FE8-B6C7-8F2C8CA58FB8}" destId="{F8D2ADD2-4BEC-413A-9A71-5F0F66AB5011}" srcOrd="1" destOrd="0" presId="urn:microsoft.com/office/officeart/2009/3/layout/StepUpProcess"/>
    <dgm:cxn modelId="{E66C05B6-54C5-484A-BD54-770DF13DF28E}" type="presParOf" srcId="{9E77F3C8-61E3-4FE8-B6C7-8F2C8CA58FB8}" destId="{A3D17229-020D-4A4B-8DCF-FA1FD23D7E41}" srcOrd="2" destOrd="0" presId="urn:microsoft.com/office/officeart/2009/3/layout/StepUpProcess"/>
    <dgm:cxn modelId="{566F76AC-CC7C-4307-B4AF-BD040B5AEF0B}" type="presParOf" srcId="{F682CE71-E25B-46AA-AA33-80AB57BACF3D}" destId="{0B54E056-EF59-4EB2-99D1-A8CF77CDBD4C}" srcOrd="3" destOrd="0" presId="urn:microsoft.com/office/officeart/2009/3/layout/StepUpProcess"/>
    <dgm:cxn modelId="{3D74A939-D6ED-4358-95E2-30996076C42B}" type="presParOf" srcId="{0B54E056-EF59-4EB2-99D1-A8CF77CDBD4C}" destId="{103CE461-C848-4AB6-BB05-A35ED3DA71A6}" srcOrd="0" destOrd="0" presId="urn:microsoft.com/office/officeart/2009/3/layout/StepUpProcess"/>
    <dgm:cxn modelId="{563E1333-337C-4C76-89CD-9F8116ACE5D3}" type="presParOf" srcId="{F682CE71-E25B-46AA-AA33-80AB57BACF3D}" destId="{DF1DC6AA-9CE1-464C-86CC-9C2877B9B899}" srcOrd="4" destOrd="0" presId="urn:microsoft.com/office/officeart/2009/3/layout/StepUpProcess"/>
    <dgm:cxn modelId="{E9E0ED1F-FC30-4C41-8890-F7CDFE608EC8}" type="presParOf" srcId="{DF1DC6AA-9CE1-464C-86CC-9C2877B9B899}" destId="{71AAA703-7CC6-49A6-A142-6AB6B6E8BC82}" srcOrd="0" destOrd="0" presId="urn:microsoft.com/office/officeart/2009/3/layout/StepUpProcess"/>
    <dgm:cxn modelId="{C2734159-F84F-404C-AEAF-2BFA4617B0ED}" type="presParOf" srcId="{DF1DC6AA-9CE1-464C-86CC-9C2877B9B899}" destId="{662D975C-5DD0-4DE1-B65F-EB3FE9C4B744}" srcOrd="1" destOrd="0" presId="urn:microsoft.com/office/officeart/2009/3/layout/StepUpProcess"/>
    <dgm:cxn modelId="{0910DE8E-7EAE-4A01-B158-79575865A53E}" type="presParOf" srcId="{DF1DC6AA-9CE1-464C-86CC-9C2877B9B899}" destId="{FE81101D-469D-4374-A444-1664470294D3}" srcOrd="2" destOrd="0" presId="urn:microsoft.com/office/officeart/2009/3/layout/StepUpProcess"/>
    <dgm:cxn modelId="{462209A6-FB99-48FA-B0DA-0BD7FC36CD42}" type="presParOf" srcId="{F682CE71-E25B-46AA-AA33-80AB57BACF3D}" destId="{1DC3C873-D5DC-4AAB-AD29-7366DE9BC721}" srcOrd="5" destOrd="0" presId="urn:microsoft.com/office/officeart/2009/3/layout/StepUpProcess"/>
    <dgm:cxn modelId="{4703CFBE-49CC-4CC9-8506-CEA8C3526878}" type="presParOf" srcId="{1DC3C873-D5DC-4AAB-AD29-7366DE9BC721}" destId="{2B99CD7A-42A8-412E-A71A-293420D52759}" srcOrd="0" destOrd="0" presId="urn:microsoft.com/office/officeart/2009/3/layout/StepUpProcess"/>
    <dgm:cxn modelId="{56A0AC5F-69E6-4A9B-8167-0D5477AF8730}" type="presParOf" srcId="{F682CE71-E25B-46AA-AA33-80AB57BACF3D}" destId="{4D6156A2-BF0E-4F74-A33A-60B07C9A3110}" srcOrd="6" destOrd="0" presId="urn:microsoft.com/office/officeart/2009/3/layout/StepUpProcess"/>
    <dgm:cxn modelId="{F95921B5-4CD9-479F-8619-F8A646219122}" type="presParOf" srcId="{4D6156A2-BF0E-4F74-A33A-60B07C9A3110}" destId="{FC7CCF97-388B-46C1-A820-B8CD3CBE0D25}" srcOrd="0" destOrd="0" presId="urn:microsoft.com/office/officeart/2009/3/layout/StepUpProcess"/>
    <dgm:cxn modelId="{48F65B18-0E3B-459F-9BC0-DFBDE1331D1D}" type="presParOf" srcId="{4D6156A2-BF0E-4F74-A33A-60B07C9A3110}" destId="{BD7CF9FE-88BF-429A-B74E-FC8ECB51C16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957E3-56D0-4134-BCBB-F1F1143079B5}">
      <dsp:nvSpPr>
        <dsp:cNvPr id="0" name=""/>
        <dsp:cNvSpPr/>
      </dsp:nvSpPr>
      <dsp:spPr>
        <a:xfrm rot="5400000">
          <a:off x="673620" y="2322597"/>
          <a:ext cx="1161466" cy="1932653"/>
        </a:xfrm>
        <a:prstGeom prst="corner">
          <a:avLst>
            <a:gd name="adj1" fmla="val 16120"/>
            <a:gd name="adj2" fmla="val 16110"/>
          </a:avLst>
        </a:prstGeom>
        <a:solidFill>
          <a:srgbClr val="FFCC6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1D332-E657-4B62-9F6F-C4A613DE2FAF}">
      <dsp:nvSpPr>
        <dsp:cNvPr id="0" name=""/>
        <dsp:cNvSpPr/>
      </dsp:nvSpPr>
      <dsp:spPr>
        <a:xfrm>
          <a:off x="504048" y="2852202"/>
          <a:ext cx="1744810" cy="1529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Личностный уровень</a:t>
          </a:r>
          <a:endParaRPr lang="ru-RU" sz="2000" b="1" kern="1200" dirty="0">
            <a:solidFill>
              <a:srgbClr val="00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4048" y="2852202"/>
        <a:ext cx="1744810" cy="1529429"/>
      </dsp:txXfrm>
    </dsp:sp>
    <dsp:sp modelId="{D6857347-3B09-4AFE-9C50-1D67B763D8F0}">
      <dsp:nvSpPr>
        <dsp:cNvPr id="0" name=""/>
        <dsp:cNvSpPr/>
      </dsp:nvSpPr>
      <dsp:spPr>
        <a:xfrm>
          <a:off x="1800200" y="2276140"/>
          <a:ext cx="329209" cy="32920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64C89-DE0C-4042-BE52-F8B0D87DF42F}">
      <dsp:nvSpPr>
        <dsp:cNvPr id="0" name=""/>
        <dsp:cNvSpPr/>
      </dsp:nvSpPr>
      <dsp:spPr>
        <a:xfrm rot="5400000">
          <a:off x="2833883" y="1602507"/>
          <a:ext cx="1161466" cy="2364718"/>
        </a:xfrm>
        <a:prstGeom prst="corner">
          <a:avLst>
            <a:gd name="adj1" fmla="val 16120"/>
            <a:gd name="adj2" fmla="val 16110"/>
          </a:avLst>
        </a:prstGeom>
        <a:solidFill>
          <a:srgbClr val="CCFF6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2ADD2-4BEC-413A-9A71-5F0F66AB5011}">
      <dsp:nvSpPr>
        <dsp:cNvPr id="0" name=""/>
        <dsp:cNvSpPr/>
      </dsp:nvSpPr>
      <dsp:spPr>
        <a:xfrm>
          <a:off x="2376255" y="2780199"/>
          <a:ext cx="2464911" cy="1529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Институциональный уровень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2376255" y="2780199"/>
        <a:ext cx="2464911" cy="1529429"/>
      </dsp:txXfrm>
    </dsp:sp>
    <dsp:sp modelId="{A3D17229-020D-4A4B-8DCF-FA1FD23D7E41}">
      <dsp:nvSpPr>
        <dsp:cNvPr id="0" name=""/>
        <dsp:cNvSpPr/>
      </dsp:nvSpPr>
      <dsp:spPr>
        <a:xfrm>
          <a:off x="4032449" y="1772084"/>
          <a:ext cx="329209" cy="32920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AA703-7CC6-49A6-A142-6AB6B6E8BC82}">
      <dsp:nvSpPr>
        <dsp:cNvPr id="0" name=""/>
        <dsp:cNvSpPr/>
      </dsp:nvSpPr>
      <dsp:spPr>
        <a:xfrm rot="5400000">
          <a:off x="4850087" y="1170472"/>
          <a:ext cx="1161466" cy="1932653"/>
        </a:xfrm>
        <a:prstGeom prst="corner">
          <a:avLst>
            <a:gd name="adj1" fmla="val 16120"/>
            <a:gd name="adj2" fmla="val 16110"/>
          </a:avLst>
        </a:prstGeom>
        <a:solidFill>
          <a:srgbClr val="99FFCC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2D975C-5DD0-4DE1-B65F-EB3FE9C4B744}">
      <dsp:nvSpPr>
        <dsp:cNvPr id="0" name=""/>
        <dsp:cNvSpPr/>
      </dsp:nvSpPr>
      <dsp:spPr>
        <a:xfrm>
          <a:off x="4680516" y="1844099"/>
          <a:ext cx="1744810" cy="1529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Уровень сетевого сообщества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4680516" y="1844099"/>
        <a:ext cx="1744810" cy="1529429"/>
      </dsp:txXfrm>
    </dsp:sp>
    <dsp:sp modelId="{FE81101D-469D-4374-A444-1664470294D3}">
      <dsp:nvSpPr>
        <dsp:cNvPr id="0" name=""/>
        <dsp:cNvSpPr/>
      </dsp:nvSpPr>
      <dsp:spPr>
        <a:xfrm>
          <a:off x="5976665" y="1124012"/>
          <a:ext cx="329209" cy="32920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CCF97-388B-46C1-A820-B8CD3CBE0D25}">
      <dsp:nvSpPr>
        <dsp:cNvPr id="0" name=""/>
        <dsp:cNvSpPr/>
      </dsp:nvSpPr>
      <dsp:spPr>
        <a:xfrm rot="5400000">
          <a:off x="6797778" y="575170"/>
          <a:ext cx="1161466" cy="1932653"/>
        </a:xfrm>
        <a:prstGeom prst="corner">
          <a:avLst>
            <a:gd name="adj1" fmla="val 16120"/>
            <a:gd name="adj2" fmla="val 16110"/>
          </a:avLst>
        </a:prstGeom>
        <a:solidFill>
          <a:srgbClr val="FFA7FF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CF9FE-88BF-429A-B74E-FC8ECB51C168}">
      <dsp:nvSpPr>
        <dsp:cNvPr id="0" name=""/>
        <dsp:cNvSpPr/>
      </dsp:nvSpPr>
      <dsp:spPr>
        <a:xfrm>
          <a:off x="6552725" y="1196022"/>
          <a:ext cx="1744810" cy="1529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Уровень МСО</a:t>
          </a:r>
          <a:endParaRPr lang="ru-RU" sz="2000" kern="1200" dirty="0">
            <a:solidFill>
              <a:srgbClr val="000066"/>
            </a:solidFill>
          </a:endParaRPr>
        </a:p>
      </dsp:txBody>
      <dsp:txXfrm>
        <a:off x="6552725" y="1196022"/>
        <a:ext cx="1744810" cy="1529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B069EC-0FC2-4433-9A2D-D5E62BAA52A0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928B62-76D8-4F43-A531-683B72A02C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78D762-3742-4AAB-9CE9-817BF25A6D32}" type="slidenum">
              <a:rPr lang="ru-RU" altLang="ru-RU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045C94-841A-4317-AE57-A60CE655507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7400538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DF8FB-6C02-4493-A542-BE79698AB39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0610794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917B9-D324-41BE-84D8-A5818C7E516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3535514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16E9D-AF24-413D-BC95-B0443A1457E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1167990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3E5F30-D4BC-4F62-B9D9-CE44E378028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708557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304F8-04F9-43B9-851C-FC0B71C0522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25925871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06721-224D-4650-A7E1-F6A5D98D1C6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419989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D1643-3F52-4D0F-93B2-AB0DE099019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7234577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DAE3C-8598-4403-BEF9-CA75944793F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87043566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F8A49-C407-4559-80F9-18D64A5FC85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4294570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D7B12-66BE-4EC4-917B-034716802D4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35186760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415C2B-4DAE-49A4-8683-3B097A3AACB3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ransition>
    <p:wipe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468313" y="1773238"/>
            <a:ext cx="8074025" cy="3848100"/>
          </a:xfrm>
        </p:spPr>
        <p:txBody>
          <a:bodyPr/>
          <a:lstStyle/>
          <a:p>
            <a:pPr marL="0" indent="19050" algn="ctr" eaLnBrk="1" hangingPunct="1">
              <a:buFontTx/>
              <a:buNone/>
            </a:pPr>
            <a:endParaRPr lang="ru-RU" altLang="ru-RU" sz="3600" b="1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19050" algn="ctr" eaLnBrk="1" hangingPunct="1">
              <a:buFontTx/>
              <a:buNone/>
            </a:pPr>
            <a:r>
              <a:rPr lang="ru-RU" altLang="ru-RU" sz="4000" b="1" i="1" smtClean="0">
                <a:solidFill>
                  <a:srgbClr val="002060"/>
                </a:solidFill>
                <a:cs typeface="Times New Roman" panose="02020603050405020304" pitchFamily="18" charset="0"/>
              </a:rPr>
              <a:t>«…от образования для всех </a:t>
            </a:r>
            <a:br>
              <a:rPr lang="ru-RU" altLang="ru-RU" sz="4000" b="1" i="1" smtClean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ru-RU" altLang="ru-RU" sz="4000" b="1" i="1" smtClean="0">
                <a:solidFill>
                  <a:srgbClr val="002060"/>
                </a:solidFill>
                <a:cs typeface="Times New Roman" panose="02020603050405020304" pitchFamily="18" charset="0"/>
              </a:rPr>
              <a:t>к образованию для каждого…»</a:t>
            </a:r>
            <a:r>
              <a:rPr lang="ru-RU" altLang="ru-RU" sz="4000" b="1" i="1" smtClean="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827088" y="1357313"/>
            <a:ext cx="7561262" cy="45720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ru-RU" altLang="ru-RU" sz="2800" smtClean="0">
                <a:solidFill>
                  <a:srgbClr val="000066"/>
                </a:solidFill>
              </a:rPr>
              <a:t>	…</a:t>
            </a:r>
            <a:r>
              <a:rPr lang="ru-RU" altLang="ru-RU" sz="2800" b="1" smtClean="0">
                <a:solidFill>
                  <a:srgbClr val="000066"/>
                </a:solidFill>
              </a:rPr>
              <a:t>противоречие между объективной необходимостью совместной деятельности</a:t>
            </a:r>
            <a:r>
              <a:rPr lang="ru-RU" altLang="ru-RU" sz="2800" smtClean="0">
                <a:solidFill>
                  <a:srgbClr val="000066"/>
                </a:solidFill>
              </a:rPr>
              <a:t> и</a:t>
            </a:r>
            <a:r>
              <a:rPr lang="ru-RU" altLang="ru-RU" sz="2800" b="1" smtClean="0">
                <a:solidFill>
                  <a:srgbClr val="000066"/>
                </a:solidFill>
              </a:rPr>
              <a:t> отсутствие у специалистов хорошо развитых компетенций для конструктивного участия в сетевом взаимодействии</a:t>
            </a:r>
            <a:r>
              <a:rPr lang="ru-RU" altLang="ru-RU" sz="2800" smtClean="0">
                <a:solidFill>
                  <a:srgbClr val="000066"/>
                </a:solidFill>
              </a:rPr>
              <a:t>. </a:t>
            </a:r>
          </a:p>
          <a:p>
            <a:pPr marL="0" indent="0" algn="just" eaLnBrk="1" hangingPunct="1">
              <a:buFontTx/>
              <a:buNone/>
            </a:pPr>
            <a:r>
              <a:rPr lang="ru-RU" altLang="ru-RU" sz="2800" smtClean="0">
                <a:solidFill>
                  <a:srgbClr val="000066"/>
                </a:solidFill>
              </a:rPr>
              <a:t> …</a:t>
            </a:r>
            <a:r>
              <a:rPr lang="ru-RU" altLang="ru-RU" sz="2800" b="1" smtClean="0">
                <a:solidFill>
                  <a:srgbClr val="000066"/>
                </a:solidFill>
              </a:rPr>
              <a:t>крайне слабое развитие средств управления работой учреждений в условиях сети.  </a:t>
            </a:r>
            <a:endParaRPr lang="ru-RU" altLang="ru-RU" sz="2800" smtClean="0">
              <a:solidFill>
                <a:srgbClr val="000066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ru-RU" altLang="ru-RU" sz="280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400" smtClean="0">
              <a:solidFill>
                <a:srgbClr val="002060"/>
              </a:solidFill>
            </a:endParaRPr>
          </a:p>
        </p:txBody>
      </p:sp>
      <p:sp>
        <p:nvSpPr>
          <p:cNvPr id="11267" name="Прямоугольник 1"/>
          <p:cNvSpPr>
            <a:spLocks noChangeArrowheads="1"/>
          </p:cNvSpPr>
          <p:nvPr/>
        </p:nvSpPr>
        <p:spPr bwMode="auto">
          <a:xfrm>
            <a:off x="468313" y="333375"/>
            <a:ext cx="828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E8F090-72AA-421D-8890-F2BA3BBEA4BA}" type="slidenum">
              <a:rPr lang="ru-RU" altLang="en-US"/>
              <a:pPr/>
              <a:t>10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611188" y="765175"/>
            <a:ext cx="7921625" cy="5788025"/>
          </a:xfrm>
        </p:spPr>
        <p:txBody>
          <a:bodyPr/>
          <a:lstStyle/>
          <a:p>
            <a:pPr marL="0" algn="just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dirty="0" smtClean="0">
                <a:solidFill>
                  <a:srgbClr val="000066"/>
                </a:solidFill>
              </a:rPr>
              <a:t>	</a:t>
            </a:r>
            <a:r>
              <a:rPr lang="ru-RU" sz="2800" b="1" dirty="0" smtClean="0">
                <a:solidFill>
                  <a:srgbClr val="000066"/>
                </a:solidFill>
              </a:rPr>
              <a:t>…используя преимущества</a:t>
            </a:r>
            <a:r>
              <a:rPr lang="ru-RU" sz="2800" dirty="0" smtClean="0">
                <a:solidFill>
                  <a:srgbClr val="000066"/>
                </a:solidFill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</a:rPr>
              <a:t>сетевого взаимодействия с учетом опыта предыдущего проекта на основе сформированных у руководителей и педагогов компетенций</a:t>
            </a:r>
            <a:r>
              <a:rPr lang="ru-RU" sz="2800" dirty="0" smtClean="0">
                <a:solidFill>
                  <a:srgbClr val="000066"/>
                </a:solidFill>
              </a:rPr>
              <a:t>                               </a:t>
            </a:r>
          </a:p>
          <a:p>
            <a:pPr marL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800" b="1" i="1" dirty="0" smtClean="0">
                <a:solidFill>
                  <a:srgbClr val="000066"/>
                </a:solidFill>
              </a:rPr>
              <a:t>развить способность</a:t>
            </a:r>
            <a:r>
              <a:rPr lang="ru-RU" sz="2800" i="1" dirty="0" smtClean="0">
                <a:solidFill>
                  <a:srgbClr val="000066"/>
                </a:solidFill>
              </a:rPr>
              <a:t> </a:t>
            </a:r>
            <a:r>
              <a:rPr lang="ru-RU" sz="2800" b="1" i="1" dirty="0" smtClean="0">
                <a:solidFill>
                  <a:srgbClr val="000066"/>
                </a:solidFill>
              </a:rPr>
              <a:t>проектировать целенаправленно образовательные ситуации на разных уровнях, в различных содержательных областях образования и производить изменения  в управлении с учетом анализа индивидуальной образовательной ситуации ребенка как нового основания проектирования. </a:t>
            </a:r>
            <a:endParaRPr lang="ru-RU" sz="2800" i="1" dirty="0" smtClean="0">
              <a:solidFill>
                <a:srgbClr val="000066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altLang="ru-RU" sz="2400" dirty="0" smtClean="0"/>
          </a:p>
        </p:txBody>
      </p:sp>
      <p:sp>
        <p:nvSpPr>
          <p:cNvPr id="12291" name="Прямоугольник 1"/>
          <p:cNvSpPr>
            <a:spLocks noChangeArrowheads="1"/>
          </p:cNvSpPr>
          <p:nvPr/>
        </p:nvSpPr>
        <p:spPr bwMode="auto">
          <a:xfrm>
            <a:off x="755650" y="188913"/>
            <a:ext cx="7632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идея проекта МИП-2018</a:t>
            </a:r>
            <a:endParaRPr lang="ru-RU" altLang="ru-RU" sz="3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4E572B-94AB-4626-BC4C-E23B00C5D49F}" type="slidenum">
              <a:rPr lang="ru-RU" altLang="en-US"/>
              <a:pPr/>
              <a:t>11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611188" y="765175"/>
            <a:ext cx="7921625" cy="578802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1800" smtClean="0">
                <a:solidFill>
                  <a:srgbClr val="000066"/>
                </a:solidFill>
              </a:rPr>
              <a:t>В процессе реализации проекта команды ответят на вопросы:</a:t>
            </a:r>
          </a:p>
          <a:p>
            <a:r>
              <a:rPr lang="ru-RU" altLang="ru-RU" sz="1800" b="1" smtClean="0">
                <a:solidFill>
                  <a:srgbClr val="000066"/>
                </a:solidFill>
              </a:rPr>
              <a:t>Какие  отечественные теории</a:t>
            </a:r>
            <a:r>
              <a:rPr lang="ru-RU" altLang="ru-RU" sz="1800" smtClean="0">
                <a:solidFill>
                  <a:srgbClr val="000066"/>
                </a:solidFill>
              </a:rPr>
              <a:t> педагогики, в том числе труды ученых  Ярославской научной педагогической школы </a:t>
            </a:r>
            <a:r>
              <a:rPr lang="ru-RU" altLang="ru-RU" sz="1800" b="1" smtClean="0">
                <a:solidFill>
                  <a:srgbClr val="000066"/>
                </a:solidFill>
              </a:rPr>
              <a:t>положить в основу проектирования образовательных ситуаций на индивидуальном, групповом, институциональном уровнях?</a:t>
            </a:r>
            <a:endParaRPr lang="ru-RU" altLang="ru-RU" sz="1800" smtClean="0">
              <a:solidFill>
                <a:srgbClr val="000066"/>
              </a:solidFill>
            </a:endParaRPr>
          </a:p>
          <a:p>
            <a:r>
              <a:rPr lang="ru-RU" altLang="ru-RU" sz="1800" smtClean="0">
                <a:solidFill>
                  <a:srgbClr val="000066"/>
                </a:solidFill>
              </a:rPr>
              <a:t>Как обеспечить </a:t>
            </a:r>
            <a:r>
              <a:rPr lang="ru-RU" altLang="ru-RU" sz="1800" b="1" smtClean="0">
                <a:solidFill>
                  <a:srgbClr val="000066"/>
                </a:solidFill>
              </a:rPr>
              <a:t>преемственность в системах сопровождения</a:t>
            </a:r>
            <a:r>
              <a:rPr lang="ru-RU" altLang="ru-RU" sz="1800" smtClean="0">
                <a:solidFill>
                  <a:srgbClr val="000066"/>
                </a:solidFill>
              </a:rPr>
              <a:t> воспитанника в детском саду и в школе?</a:t>
            </a:r>
          </a:p>
          <a:p>
            <a:r>
              <a:rPr lang="ru-RU" altLang="ru-RU" sz="1800" smtClean="0">
                <a:solidFill>
                  <a:srgbClr val="000066"/>
                </a:solidFill>
              </a:rPr>
              <a:t>Как учесть </a:t>
            </a:r>
            <a:r>
              <a:rPr lang="ru-RU" altLang="ru-RU" sz="1800" b="1" smtClean="0">
                <a:solidFill>
                  <a:srgbClr val="000066"/>
                </a:solidFill>
              </a:rPr>
              <a:t>индивидуальность ребенка в проектировании образовательной ситуации в процессе освоения и применения образовательных технологий? </a:t>
            </a:r>
            <a:endParaRPr lang="ru-RU" altLang="ru-RU" sz="1800" smtClean="0">
              <a:solidFill>
                <a:srgbClr val="000066"/>
              </a:solidFill>
            </a:endParaRPr>
          </a:p>
          <a:p>
            <a:r>
              <a:rPr lang="ru-RU" altLang="ru-RU" sz="1800" smtClean="0">
                <a:solidFill>
                  <a:srgbClr val="000066"/>
                </a:solidFill>
              </a:rPr>
              <a:t>Как помочь </a:t>
            </a:r>
            <a:r>
              <a:rPr lang="ru-RU" altLang="ru-RU" sz="1800" b="1" smtClean="0">
                <a:solidFill>
                  <a:srgbClr val="000066"/>
                </a:solidFill>
              </a:rPr>
              <a:t>родителям в проектировании индивидуального образовательного маршрута  ребенка?</a:t>
            </a:r>
            <a:endParaRPr lang="ru-RU" altLang="ru-RU" sz="1800" smtClean="0">
              <a:solidFill>
                <a:srgbClr val="000066"/>
              </a:solidFill>
            </a:endParaRPr>
          </a:p>
          <a:p>
            <a:r>
              <a:rPr lang="ru-RU" altLang="ru-RU" sz="1800" smtClean="0">
                <a:solidFill>
                  <a:srgbClr val="000066"/>
                </a:solidFill>
              </a:rPr>
              <a:t>Как использовать </a:t>
            </a:r>
            <a:r>
              <a:rPr lang="ru-RU" altLang="ru-RU" sz="1800" b="1" smtClean="0">
                <a:solidFill>
                  <a:srgbClr val="000066"/>
                </a:solidFill>
              </a:rPr>
              <a:t>возможности метода</a:t>
            </a:r>
            <a:r>
              <a:rPr lang="ru-RU" altLang="ru-RU" sz="1800" smtClean="0">
                <a:solidFill>
                  <a:srgbClr val="000066"/>
                </a:solidFill>
              </a:rPr>
              <a:t> «Социомониторинг Сервис» </a:t>
            </a:r>
            <a:r>
              <a:rPr lang="ru-RU" altLang="ru-RU" sz="1800" b="1" smtClean="0">
                <a:solidFill>
                  <a:srgbClr val="000066"/>
                </a:solidFill>
              </a:rPr>
              <a:t>в исследовании и проектировании развития  индивидуальности ребенка?</a:t>
            </a:r>
            <a:endParaRPr lang="ru-RU" altLang="ru-RU" sz="1800" smtClean="0">
              <a:solidFill>
                <a:srgbClr val="000066"/>
              </a:solidFill>
            </a:endParaRPr>
          </a:p>
          <a:p>
            <a:r>
              <a:rPr lang="ru-RU" altLang="ru-RU" sz="1800" smtClean="0">
                <a:solidFill>
                  <a:srgbClr val="000066"/>
                </a:solidFill>
              </a:rPr>
              <a:t>Как использовать </a:t>
            </a:r>
            <a:r>
              <a:rPr lang="ru-RU" altLang="ru-RU" sz="1800" b="1" smtClean="0">
                <a:solidFill>
                  <a:srgbClr val="000066"/>
                </a:solidFill>
              </a:rPr>
              <a:t>возможности метода</a:t>
            </a:r>
            <a:r>
              <a:rPr lang="ru-RU" altLang="ru-RU" sz="1800" smtClean="0">
                <a:solidFill>
                  <a:srgbClr val="000066"/>
                </a:solidFill>
              </a:rPr>
              <a:t> «Социомониторинг Сервис» </a:t>
            </a:r>
            <a:r>
              <a:rPr lang="ru-RU" altLang="ru-RU" sz="1800" b="1" smtClean="0">
                <a:solidFill>
                  <a:srgbClr val="000066"/>
                </a:solidFill>
              </a:rPr>
              <a:t>в проектировании способов устранения профессиональных дефицитов</a:t>
            </a:r>
            <a:r>
              <a:rPr lang="ru-RU" altLang="ru-RU" sz="1800" smtClean="0">
                <a:solidFill>
                  <a:srgbClr val="000066"/>
                </a:solidFill>
              </a:rPr>
              <a:t> педагогов, управленцев?</a:t>
            </a:r>
          </a:p>
          <a:p>
            <a:pPr algn="just" eaLnBrk="1" hangingPunct="1">
              <a:buFontTx/>
              <a:buNone/>
            </a:pPr>
            <a:endParaRPr lang="ru-RU" altLang="ru-RU" sz="1800" smtClean="0">
              <a:solidFill>
                <a:srgbClr val="000066"/>
              </a:solidFill>
            </a:endParaRPr>
          </a:p>
        </p:txBody>
      </p:sp>
      <p:sp>
        <p:nvSpPr>
          <p:cNvPr id="13315" name="Прямоугольник 1"/>
          <p:cNvSpPr>
            <a:spLocks noChangeArrowheads="1"/>
          </p:cNvSpPr>
          <p:nvPr/>
        </p:nvSpPr>
        <p:spPr bwMode="auto">
          <a:xfrm>
            <a:off x="755650" y="188913"/>
            <a:ext cx="7632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идея проекта</a:t>
            </a:r>
            <a:endParaRPr lang="ru-RU" altLang="ru-RU" sz="32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E207F9-1DC9-43EE-AF50-177F32F949E1}" type="slidenum">
              <a:rPr lang="ru-RU" altLang="en-US"/>
              <a:pPr/>
              <a:t>12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93700" y="908050"/>
            <a:ext cx="8750300" cy="5084763"/>
          </a:xfrm>
          <a:prstGeom prst="rightArrowCallout">
            <a:avLst>
              <a:gd name="adj1" fmla="val 54934"/>
              <a:gd name="adj2" fmla="val 44245"/>
              <a:gd name="adj3" fmla="val 14964"/>
              <a:gd name="adj4" fmla="val 89117"/>
            </a:avLst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 flipH="1">
            <a:off x="971550" y="1196975"/>
            <a:ext cx="665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Логика реализации проекта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63" y="2071688"/>
            <a:ext cx="2301875" cy="3579812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Анализ индивидуальной образовательной ситуации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71813" y="2143125"/>
            <a:ext cx="2286000" cy="3579813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95250" indent="-95250" algn="ctr">
              <a:spcBef>
                <a:spcPts val="600"/>
              </a:spcBef>
              <a:tabLst>
                <a:tab pos="95250" algn="l"/>
                <a:tab pos="722313" algn="l"/>
              </a:tabLst>
              <a:defRPr/>
            </a:pPr>
            <a:r>
              <a:rPr lang="ru-RU" alt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Принятие результативных управленческих решений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429250" y="2143125"/>
            <a:ext cx="2643188" cy="3500438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Проектирование позитивных процессов на основе новых образовательных и управленческих технологий</a:t>
            </a:r>
          </a:p>
        </p:txBody>
      </p:sp>
      <p:sp>
        <p:nvSpPr>
          <p:cNvPr id="14346" name="Номер слайда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3E05AA-6CBE-43C8-BEF0-5E4EEAEEC541}" type="slidenum">
              <a:rPr lang="ru-RU" altLang="en-US"/>
              <a:pPr/>
              <a:t>13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27088" y="1916113"/>
            <a:ext cx="3240087" cy="3025775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b="1" dirty="0">
                <a:solidFill>
                  <a:srgbClr val="000066"/>
                </a:solidFill>
              </a:rPr>
              <a:t>Единицы анализа: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66"/>
                </a:solidFill>
              </a:rPr>
              <a:t>ИОС ребенка, разновозрастная группа, включающая детей и педагогов,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66"/>
                </a:solidFill>
              </a:rPr>
              <a:t>механизм сетевого взаимодействия</a:t>
            </a:r>
          </a:p>
        </p:txBody>
      </p:sp>
      <p:sp>
        <p:nvSpPr>
          <p:cNvPr id="15363" name="Прямоугольник 1"/>
          <p:cNvSpPr>
            <a:spLocks noChangeArrowheads="1"/>
          </p:cNvSpPr>
          <p:nvPr/>
        </p:nvSpPr>
        <p:spPr bwMode="auto">
          <a:xfrm>
            <a:off x="428625" y="214313"/>
            <a:ext cx="84232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Особенность, инновационность сетевого проекта: новые основания проектирования</a:t>
            </a:r>
            <a:endParaRPr lang="ru-RU" altLang="ru-RU" sz="320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6825" y="1844675"/>
            <a:ext cx="3167063" cy="3097213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b="1" dirty="0">
                <a:solidFill>
                  <a:srgbClr val="000066"/>
                </a:solidFill>
                <a:cs typeface="Times New Roman" panose="02020603050405020304" pitchFamily="18" charset="0"/>
              </a:rPr>
              <a:t>Основы теории социализации, индивидуализации, теории воспитательных систем, разработанные </a:t>
            </a:r>
          </a:p>
          <a:p>
            <a:pPr algn="ctr">
              <a:defRPr/>
            </a:pPr>
            <a:r>
              <a:rPr lang="ru-RU" sz="2200" b="1" dirty="0">
                <a:solidFill>
                  <a:srgbClr val="000066"/>
                </a:solidFill>
                <a:cs typeface="Times New Roman" panose="02020603050405020304" pitchFamily="18" charset="0"/>
              </a:rPr>
              <a:t>Ярославской научной школы</a:t>
            </a:r>
            <a:endParaRPr lang="ru-RU" sz="2200" b="1" dirty="0">
              <a:solidFill>
                <a:srgbClr val="000066"/>
              </a:solidFill>
            </a:endParaRPr>
          </a:p>
        </p:txBody>
      </p:sp>
      <p:sp>
        <p:nvSpPr>
          <p:cNvPr id="15365" name="Прямоугольник 7"/>
          <p:cNvSpPr>
            <a:spLocks noChangeArrowheads="1"/>
          </p:cNvSpPr>
          <p:nvPr/>
        </p:nvSpPr>
        <p:spPr bwMode="auto">
          <a:xfrm>
            <a:off x="4187825" y="2705100"/>
            <a:ext cx="8429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88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15366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5C11D4-716B-44A6-ADE6-993800AE963A}" type="slidenum">
              <a:rPr lang="ru-RU" altLang="en-US"/>
              <a:pPr/>
              <a:t>14</a:t>
            </a:fld>
            <a:endParaRPr lang="ru-RU" alt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755650" y="549275"/>
            <a:ext cx="76327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altLang="ru-RU" sz="3000" b="1" u="sng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Стратегическая (общая) цель проекта:</a:t>
            </a:r>
            <a:endParaRPr lang="ru-RU" altLang="ru-RU" sz="800" b="1" u="sng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ru-RU" sz="24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повысить качество образования через освоение эффективных механизмов регулирования социальных отношений между участниками образовательного процесса.</a:t>
            </a:r>
          </a:p>
          <a:p>
            <a:pPr algn="just">
              <a:defRPr/>
            </a:pPr>
            <a:endParaRPr lang="ru-RU" altLang="ru-RU" b="1" u="sng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ru-RU" sz="3000" b="1" u="sng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Конкретная </a:t>
            </a:r>
            <a:r>
              <a:rPr lang="ru-RU" altLang="ru-RU" sz="2400" b="1" u="sng" dirty="0">
                <a:solidFill>
                  <a:srgbClr val="000066"/>
                </a:solidFill>
                <a:latin typeface="+mn-lt"/>
                <a:cs typeface="Times New Roman" pitchFamily="18" charset="0"/>
              </a:rPr>
              <a:t>цель:</a:t>
            </a:r>
          </a:p>
          <a:p>
            <a:pPr algn="just">
              <a:defRPr/>
            </a:pPr>
            <a:r>
              <a:rPr lang="ru-RU" sz="2400" b="1" i="1" dirty="0">
                <a:solidFill>
                  <a:srgbClr val="000066"/>
                </a:solidFill>
                <a:latin typeface="+mn-lt"/>
              </a:rPr>
              <a:t>создать эффективные практики проектирования образовательной ситуации на индивидуальном, групповом и институциональном</a:t>
            </a:r>
            <a:r>
              <a:rPr lang="ru-RU" sz="2400" dirty="0">
                <a:solidFill>
                  <a:srgbClr val="000066"/>
                </a:solidFill>
                <a:latin typeface="+mn-lt"/>
              </a:rPr>
              <a:t> </a:t>
            </a:r>
            <a:r>
              <a:rPr lang="ru-RU" sz="2400" b="1" i="1" dirty="0">
                <a:solidFill>
                  <a:srgbClr val="000066"/>
                </a:solidFill>
                <a:latin typeface="+mn-lt"/>
              </a:rPr>
              <a:t>уровне с учетом данных исследований на основе технологии «</a:t>
            </a:r>
            <a:r>
              <a:rPr lang="ru-RU" sz="2400" b="1" i="1" dirty="0" err="1">
                <a:solidFill>
                  <a:srgbClr val="000066"/>
                </a:solidFill>
                <a:latin typeface="+mn-lt"/>
              </a:rPr>
              <a:t>Социомониторинг</a:t>
            </a:r>
            <a:r>
              <a:rPr lang="ru-RU" sz="2400" b="1" i="1" dirty="0">
                <a:solidFill>
                  <a:srgbClr val="000066"/>
                </a:solidFill>
                <a:latin typeface="+mn-lt"/>
              </a:rPr>
              <a:t> Сервис» в условиях сетевого взаимодействия.</a:t>
            </a:r>
          </a:p>
          <a:p>
            <a:pPr algn="just">
              <a:defRPr/>
            </a:pPr>
            <a:endParaRPr lang="ru-RU" altLang="ru-RU" sz="3000" u="sng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41BAA-9954-49A8-9CFE-401EC4B368E6}" type="slidenum">
              <a:rPr lang="ru-RU" altLang="en-US"/>
              <a:pPr/>
              <a:t>15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755650" y="785813"/>
            <a:ext cx="7848600" cy="58102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Запустить механизм организации сетевого взаимодействия на площадке (модель «Школы проектирования») и </a:t>
            </a:r>
            <a:r>
              <a:rPr lang="ru-RU" sz="2400" b="1" dirty="0" smtClean="0">
                <a:solidFill>
                  <a:srgbClr val="000066"/>
                </a:solidFill>
              </a:rPr>
              <a:t>разработать новые инструменты управления сетью. </a:t>
            </a:r>
          </a:p>
          <a:p>
            <a:pPr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Создать систему информационного обеспечения пространства проекта (продукты Сетевого проекта МИП-2017, тексты, списки литературы, материалы площадок, Интернет-ресурсы, цифровые ресурсы и др.).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</a:rPr>
              <a:t>Создать многоуровневую вариативную систему обучения </a:t>
            </a:r>
            <a:r>
              <a:rPr lang="ru-RU" sz="2400" dirty="0" smtClean="0">
                <a:solidFill>
                  <a:srgbClr val="000066"/>
                </a:solidFill>
              </a:rPr>
              <a:t>и </a:t>
            </a:r>
            <a:r>
              <a:rPr lang="ru-RU" sz="2400" dirty="0" err="1" smtClean="0">
                <a:solidFill>
                  <a:srgbClr val="000066"/>
                </a:solidFill>
              </a:rPr>
              <a:t>взаимообучения</a:t>
            </a:r>
            <a:r>
              <a:rPr lang="ru-RU" sz="2400" dirty="0" smtClean="0">
                <a:solidFill>
                  <a:srgbClr val="000066"/>
                </a:solidFill>
              </a:rPr>
              <a:t>     команд   и отдельных специалистов на базе сетевого сообщества  по вопросам анализа и проектирования образовательных ситуаций.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66"/>
                </a:solidFill>
              </a:rPr>
              <a:t>Освоить и адаптировать </a:t>
            </a:r>
            <a:r>
              <a:rPr lang="ru-RU" sz="2400" dirty="0" smtClean="0">
                <a:solidFill>
                  <a:srgbClr val="000066"/>
                </a:solidFill>
              </a:rPr>
              <a:t>в условиях каждой образовательной организации </a:t>
            </a:r>
            <a:r>
              <a:rPr lang="ru-RU" sz="2400" b="1" dirty="0" smtClean="0">
                <a:solidFill>
                  <a:srgbClr val="000066"/>
                </a:solidFill>
              </a:rPr>
              <a:t>Примерную программу исследования индивидуальной образовательной ситуации </a:t>
            </a:r>
            <a:r>
              <a:rPr lang="ru-RU" sz="2400" dirty="0" smtClean="0">
                <a:solidFill>
                  <a:srgbClr val="000066"/>
                </a:solidFill>
              </a:rPr>
              <a:t>(автор Хабарова О.Е.), созданную в рамках сетевого проекта-2017. </a:t>
            </a:r>
          </a:p>
          <a:p>
            <a:pPr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Продолжить работу над созданием </a:t>
            </a:r>
            <a:r>
              <a:rPr lang="ru-RU" sz="2400" b="1" dirty="0" smtClean="0">
                <a:solidFill>
                  <a:srgbClr val="000066"/>
                </a:solidFill>
              </a:rPr>
              <a:t>кейса образцов индивидуальных образовательных ситуаций </a:t>
            </a:r>
            <a:r>
              <a:rPr lang="ru-RU" sz="2400" dirty="0" smtClean="0">
                <a:solidFill>
                  <a:srgbClr val="000066"/>
                </a:solidFill>
              </a:rPr>
              <a:t>с воспитанниками и способов их разрешения.</a:t>
            </a:r>
          </a:p>
          <a:p>
            <a:pPr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Организовать </a:t>
            </a:r>
            <a:r>
              <a:rPr lang="ru-RU" sz="2400" b="1" dirty="0" smtClean="0">
                <a:solidFill>
                  <a:srgbClr val="000066"/>
                </a:solidFill>
              </a:rPr>
              <a:t>систему сопровождения </a:t>
            </a:r>
            <a:r>
              <a:rPr lang="ru-RU" sz="2400" dirty="0" smtClean="0">
                <a:solidFill>
                  <a:srgbClr val="000066"/>
                </a:solidFill>
              </a:rPr>
              <a:t>процесса реализации авторских </a:t>
            </a:r>
            <a:r>
              <a:rPr lang="ru-RU" sz="2400" b="1" dirty="0" smtClean="0">
                <a:solidFill>
                  <a:srgbClr val="000066"/>
                </a:solidFill>
              </a:rPr>
              <a:t>(единичных) проектов</a:t>
            </a:r>
            <a:r>
              <a:rPr lang="ru-RU" sz="2400" dirty="0" smtClean="0">
                <a:solidFill>
                  <a:srgbClr val="000066"/>
                </a:solidFill>
              </a:rPr>
              <a:t>.</a:t>
            </a:r>
          </a:p>
          <a:p>
            <a:pPr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Описать </a:t>
            </a:r>
            <a:r>
              <a:rPr lang="ru-RU" sz="2400" b="1" dirty="0" smtClean="0">
                <a:solidFill>
                  <a:srgbClr val="000066"/>
                </a:solidFill>
              </a:rPr>
              <a:t>успешные практики проектирования </a:t>
            </a:r>
            <a:r>
              <a:rPr lang="ru-RU" sz="2400" dirty="0" smtClean="0">
                <a:solidFill>
                  <a:srgbClr val="000066"/>
                </a:solidFill>
              </a:rPr>
              <a:t>образовательной</a:t>
            </a: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dirty="0" smtClean="0">
                <a:solidFill>
                  <a:srgbClr val="000066"/>
                </a:solidFill>
              </a:rPr>
              <a:t>ситуации на индивидуальном, групповом и институциональном уровне с учетом данных мониторинговых исследований на основе метода «</a:t>
            </a:r>
            <a:r>
              <a:rPr lang="ru-RU" sz="2400" dirty="0" err="1" smtClean="0">
                <a:solidFill>
                  <a:srgbClr val="000066"/>
                </a:solidFill>
              </a:rPr>
              <a:t>Социомониторинг</a:t>
            </a:r>
            <a:r>
              <a:rPr lang="ru-RU" sz="2400" dirty="0" smtClean="0">
                <a:solidFill>
                  <a:srgbClr val="000066"/>
                </a:solidFill>
              </a:rPr>
              <a:t> Сервис».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sz="2400" b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652463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 Основные задачи проекта</a:t>
            </a:r>
            <a:endParaRPr lang="ru-RU" sz="2800" b="1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A79D7A-3E72-4A3C-BEAE-2F72102596B6}" type="slidenum">
              <a:rPr lang="ru-RU" altLang="en-US"/>
              <a:pPr/>
              <a:t>16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4540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000066"/>
                </a:solidFill>
                <a:latin typeface="+mn-lt"/>
              </a:rPr>
              <a:t>Сеть авторских проектов</a:t>
            </a:r>
            <a:endParaRPr lang="ru-RU" sz="4000" b="1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" name="Блок-схема: задержка 3"/>
          <p:cNvSpPr/>
          <p:nvPr/>
        </p:nvSpPr>
        <p:spPr>
          <a:xfrm>
            <a:off x="900113" y="1844675"/>
            <a:ext cx="2592387" cy="3600450"/>
          </a:xfrm>
          <a:prstGeom prst="flowChartDelay">
            <a:avLst/>
          </a:prstGeom>
          <a:solidFill>
            <a:srgbClr val="FFFF99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«Проектирование образовательной ситуации на индивидуальном, групповом, институциональном уровнях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 условиях сетевого взаимодействия»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143250" y="1000125"/>
            <a:ext cx="4032250" cy="1223963"/>
          </a:xfrm>
          <a:prstGeom prst="line">
            <a:avLst/>
          </a:prstGeom>
          <a:ln w="76200">
            <a:solidFill>
              <a:srgbClr val="FFA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571875" y="2571750"/>
            <a:ext cx="4572000" cy="422275"/>
          </a:xfrm>
          <a:prstGeom prst="line">
            <a:avLst/>
          </a:prstGeom>
          <a:ln w="76200">
            <a:solidFill>
              <a:srgbClr val="CC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1875" y="3857625"/>
            <a:ext cx="4572000" cy="857250"/>
          </a:xfrm>
          <a:prstGeom prst="line">
            <a:avLst/>
          </a:prstGeom>
          <a:ln w="76200">
            <a:solidFill>
              <a:srgbClr val="99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Номер слайда 3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9B2C78-554E-413C-A1A3-3500F800C2E8}" type="slidenum">
              <a:rPr lang="ru-RU" altLang="en-US"/>
              <a:pPr/>
              <a:t>17</a:t>
            </a:fld>
            <a:endParaRPr lang="ru-RU" altLang="en-US"/>
          </a:p>
        </p:txBody>
      </p:sp>
      <p:sp>
        <p:nvSpPr>
          <p:cNvPr id="34" name="Заголовок 1"/>
          <p:cNvSpPr txBox="1">
            <a:spLocks/>
          </p:cNvSpPr>
          <p:nvPr/>
        </p:nvSpPr>
        <p:spPr bwMode="auto">
          <a:xfrm rot="20619801">
            <a:off x="3030538" y="998538"/>
            <a:ext cx="4117975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ru-RU" sz="1400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ИДЕЯ СОПРОВОЖДЕНИЯ ВОСПИТАННИКА</a:t>
            </a:r>
          </a:p>
          <a:p>
            <a:pPr algn="ctr" eaLnBrk="1" hangingPunct="1">
              <a:defRPr/>
            </a:pPr>
            <a:r>
              <a:rPr lang="ru-RU" sz="1400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 </a:t>
            </a:r>
          </a:p>
          <a:p>
            <a:pPr algn="ctr" eaLnBrk="1" hangingPunct="1">
              <a:defRPr/>
            </a:pPr>
            <a:r>
              <a:rPr lang="ru-RU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МДОУ №№ 12, 207, СШ №№ 11, 56</a:t>
            </a:r>
          </a:p>
        </p:txBody>
      </p:sp>
      <p:sp>
        <p:nvSpPr>
          <p:cNvPr id="35" name="Заголовок 1"/>
          <p:cNvSpPr txBox="1">
            <a:spLocks noGrp="1"/>
          </p:cNvSpPr>
          <p:nvPr>
            <p:ph idx="1"/>
          </p:nvPr>
        </p:nvSpPr>
        <p:spPr>
          <a:xfrm rot="629005">
            <a:off x="3567113" y="3922713"/>
            <a:ext cx="4905375" cy="744537"/>
          </a:xfrm>
        </p:spPr>
        <p:txBody>
          <a:bodyPr anchor="ctr"/>
          <a:lstStyle/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ru-RU" sz="1400" b="1" dirty="0" smtClean="0">
                <a:solidFill>
                  <a:srgbClr val="000066"/>
                </a:solidFill>
                <a:ea typeface="+mj-ea"/>
                <a:cs typeface="+mj-cs"/>
              </a:rPr>
              <a:t>ПРОЕКТИРОВАНИЕ  СТРАТЕГИИ ВОСПИТАНИЯ</a:t>
            </a: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endParaRPr lang="ru-RU" sz="1800" b="1" dirty="0" smtClean="0">
              <a:solidFill>
                <a:srgbClr val="000066"/>
              </a:solidFill>
              <a:ea typeface="+mj-ea"/>
              <a:cs typeface="+mj-cs"/>
            </a:endParaRPr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/>
            </a:pPr>
            <a:r>
              <a:rPr lang="ru-RU" sz="1800" b="1" dirty="0" smtClean="0">
                <a:solidFill>
                  <a:srgbClr val="000066"/>
                </a:solidFill>
                <a:ea typeface="+mj-ea"/>
                <a:cs typeface="+mj-cs"/>
              </a:rPr>
              <a:t>МДОУ № 91, </a:t>
            </a:r>
            <a:r>
              <a:rPr lang="ru-RU" sz="1800" b="1" dirty="0" err="1" smtClean="0">
                <a:solidFill>
                  <a:srgbClr val="000066"/>
                </a:solidFill>
                <a:ea typeface="+mj-ea"/>
                <a:cs typeface="+mj-cs"/>
              </a:rPr>
              <a:t>Нач.шк</a:t>
            </a:r>
            <a:r>
              <a:rPr lang="ru-RU" sz="1800" b="1" dirty="0" smtClean="0">
                <a:solidFill>
                  <a:srgbClr val="000066"/>
                </a:solidFill>
                <a:ea typeface="+mj-ea"/>
                <a:cs typeface="+mj-cs"/>
              </a:rPr>
              <a:t>/</a:t>
            </a:r>
            <a:r>
              <a:rPr lang="ru-RU" sz="1800" b="1" dirty="0" err="1" smtClean="0">
                <a:solidFill>
                  <a:srgbClr val="000066"/>
                </a:solidFill>
                <a:ea typeface="+mj-ea"/>
                <a:cs typeface="+mj-cs"/>
              </a:rPr>
              <a:t>дс</a:t>
            </a:r>
            <a:r>
              <a:rPr lang="ru-RU" sz="1800" b="1" dirty="0" smtClean="0">
                <a:solidFill>
                  <a:srgbClr val="000066"/>
                </a:solidFill>
                <a:ea typeface="+mj-ea"/>
                <a:cs typeface="+mj-cs"/>
              </a:rPr>
              <a:t> № 115, СШ 68</a:t>
            </a:r>
            <a:endParaRPr lang="ru-RU" sz="1800" b="1" dirty="0">
              <a:solidFill>
                <a:srgbClr val="000066"/>
              </a:solidFill>
              <a:ea typeface="+mj-ea"/>
              <a:cs typeface="+mj-cs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500438" y="4643438"/>
            <a:ext cx="4357687" cy="1214437"/>
          </a:xfrm>
          <a:prstGeom prst="line">
            <a:avLst/>
          </a:prstGeom>
          <a:ln w="7620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Заголовок 1"/>
          <p:cNvSpPr txBox="1">
            <a:spLocks/>
          </p:cNvSpPr>
          <p:nvPr/>
        </p:nvSpPr>
        <p:spPr bwMode="auto">
          <a:xfrm rot="21247036">
            <a:off x="3846513" y="2373313"/>
            <a:ext cx="4171950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ru-RU" sz="1400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   ОБРАЗОВАТЕЛЬНЫЕ ТЕХНОЛОГИИ  </a:t>
            </a:r>
          </a:p>
          <a:p>
            <a:pPr eaLnBrk="1" hangingPunct="1">
              <a:defRPr/>
            </a:pPr>
            <a:r>
              <a:rPr lang="ru-RU" sz="1400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                                       </a:t>
            </a:r>
          </a:p>
          <a:p>
            <a:pPr eaLnBrk="1" hangingPunct="1">
              <a:defRPr/>
            </a:pPr>
            <a:r>
              <a:rPr lang="ru-RU" sz="1400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                    </a:t>
            </a:r>
            <a:r>
              <a:rPr lang="ru-RU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МДОУ №№ 26, 57</a:t>
            </a:r>
          </a:p>
        </p:txBody>
      </p:sp>
      <p:sp>
        <p:nvSpPr>
          <p:cNvPr id="46" name="Заголовок 1"/>
          <p:cNvSpPr txBox="1">
            <a:spLocks/>
          </p:cNvSpPr>
          <p:nvPr/>
        </p:nvSpPr>
        <p:spPr bwMode="auto">
          <a:xfrm rot="910164">
            <a:off x="3376613" y="5089525"/>
            <a:ext cx="47482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ru-RU" sz="1400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КОМПЕТЕНТНОСТЬ ПЕДАГОГА </a:t>
            </a:r>
          </a:p>
          <a:p>
            <a:pPr algn="ctr" eaLnBrk="1" hangingPunct="1">
              <a:defRPr/>
            </a:pPr>
            <a:endParaRPr lang="ru-RU" sz="1400" b="1" kern="0" dirty="0">
              <a:solidFill>
                <a:srgbClr val="000066"/>
              </a:solidFill>
              <a:latin typeface="+mn-lt"/>
              <a:ea typeface="+mj-ea"/>
              <a:cs typeface="+mj-cs"/>
            </a:endParaRPr>
          </a:p>
          <a:p>
            <a:pPr algn="ctr" eaLnBrk="1" hangingPunct="1">
              <a:defRPr/>
            </a:pPr>
            <a:r>
              <a:rPr lang="ru-RU" sz="1400" b="1" kern="0" dirty="0">
                <a:solidFill>
                  <a:srgbClr val="000066"/>
                </a:solidFill>
                <a:latin typeface="+mn-lt"/>
                <a:ea typeface="+mj-ea"/>
                <a:cs typeface="+mj-cs"/>
              </a:rPr>
              <a:t>МДОУ №№ 110, 182, 233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95536" y="1152860"/>
          <a:ext cx="8352928" cy="5228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401638" y="333375"/>
            <a:ext cx="83470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результаты, продукты и эффекты инновационного проекта</a:t>
            </a:r>
            <a:endParaRPr lang="ru-RU" altLang="ru-RU" sz="3200">
              <a:solidFill>
                <a:srgbClr val="000066"/>
              </a:solidFill>
            </a:endParaRP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70CEDB-4398-421F-8D59-BE9B5985D7E6}" type="slidenum">
              <a:rPr lang="ru-RU" altLang="en-US"/>
              <a:pPr/>
              <a:t>18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78867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b="1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Результаты на институциональном уровне</a:t>
            </a:r>
            <a:endParaRPr lang="ru-RU" sz="2800" dirty="0" smtClean="0">
              <a:solidFill>
                <a:srgbClr val="000066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>
          <a:xfrm>
            <a:off x="684213" y="1071563"/>
            <a:ext cx="7848600" cy="5237162"/>
          </a:xfrm>
        </p:spPr>
        <p:txBody>
          <a:bodyPr/>
          <a:lstStyle/>
          <a:p>
            <a:r>
              <a:rPr lang="ru-RU" altLang="ru-RU" sz="2600" smtClean="0">
                <a:solidFill>
                  <a:srgbClr val="000066"/>
                </a:solidFill>
              </a:rPr>
              <a:t>достижение командами целевых показателей авторских проектов,</a:t>
            </a:r>
          </a:p>
          <a:p>
            <a:r>
              <a:rPr lang="ru-RU" altLang="ru-RU" sz="2600" b="1" smtClean="0">
                <a:solidFill>
                  <a:srgbClr val="000066"/>
                </a:solidFill>
              </a:rPr>
              <a:t>успешные практики проектирования </a:t>
            </a:r>
            <a:r>
              <a:rPr lang="ru-RU" altLang="ru-RU" sz="2600" smtClean="0">
                <a:solidFill>
                  <a:srgbClr val="000066"/>
                </a:solidFill>
              </a:rPr>
              <a:t>образовательной ситуации на индивидуальном, групповом и институциональном уровне (в решении конкретных задач в  условиях  учреждений),</a:t>
            </a:r>
          </a:p>
          <a:p>
            <a:r>
              <a:rPr lang="ru-RU" altLang="ru-RU" sz="2600" smtClean="0">
                <a:solidFill>
                  <a:srgbClr val="000066"/>
                </a:solidFill>
              </a:rPr>
              <a:t>развитие проектировочной компетентности на новом уровне, </a:t>
            </a:r>
          </a:p>
          <a:p>
            <a:r>
              <a:rPr lang="ru-RU" altLang="ru-RU" sz="2600" b="1" smtClean="0">
                <a:solidFill>
                  <a:srgbClr val="000066"/>
                </a:solidFill>
              </a:rPr>
              <a:t>освоение механизма сетевого взаимодействия </a:t>
            </a:r>
            <a:r>
              <a:rPr lang="ru-RU" altLang="ru-RU" sz="2600" smtClean="0">
                <a:solidFill>
                  <a:srgbClr val="000066"/>
                </a:solidFill>
              </a:rPr>
              <a:t>и применение его в образовательном учреждении (например, в управлении проектными командами), 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5F0581-162E-4AB7-9BFB-A2A077D0ED4B}" type="slidenum">
              <a:rPr lang="ru-RU" altLang="en-US"/>
              <a:pPr/>
              <a:t>19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700213"/>
            <a:ext cx="8366125" cy="252095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«Проектирование образовательной ситуации на индивидуальном, групповом,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институциональном уровнях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в условиях сетевого взаимодействия»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9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Прямоугольник 1"/>
          <p:cNvSpPr>
            <a:spLocks noChangeArrowheads="1"/>
          </p:cNvSpPr>
          <p:nvPr/>
        </p:nvSpPr>
        <p:spPr bwMode="auto">
          <a:xfrm>
            <a:off x="827088" y="6021388"/>
            <a:ext cx="741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Ярославль, 2018</a:t>
            </a:r>
          </a:p>
        </p:txBody>
      </p:sp>
      <p:sp>
        <p:nvSpPr>
          <p:cNvPr id="3076" name="Прямоугольник 2"/>
          <p:cNvSpPr>
            <a:spLocks noChangeArrowheads="1"/>
          </p:cNvSpPr>
          <p:nvPr/>
        </p:nvSpPr>
        <p:spPr bwMode="auto">
          <a:xfrm>
            <a:off x="900113" y="549275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СЕТЕВОЙ ПРОЕКТ</a:t>
            </a:r>
            <a:endParaRPr lang="ru-RU" altLang="ru-RU" sz="2400">
              <a:solidFill>
                <a:srgbClr val="00006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0113" y="4797425"/>
            <a:ext cx="727233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2000" b="1" dirty="0">
                <a:solidFill>
                  <a:srgbClr val="000066"/>
                </a:solidFill>
                <a:latin typeface="+mn-lt"/>
              </a:rPr>
              <a:t>Сроки реализации проекта</a:t>
            </a:r>
            <a:endParaRPr lang="ru-RU" altLang="ru-RU" sz="2000" dirty="0">
              <a:solidFill>
                <a:srgbClr val="000066"/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ru-RU" altLang="ru-RU" sz="2000" dirty="0">
                <a:solidFill>
                  <a:srgbClr val="000066"/>
                </a:solidFill>
                <a:latin typeface="+mn-lt"/>
              </a:rPr>
              <a:t>март 2018 - май 2019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611188" y="908050"/>
            <a:ext cx="7993062" cy="5473700"/>
          </a:xfrm>
        </p:spPr>
        <p:txBody>
          <a:bodyPr/>
          <a:lstStyle/>
          <a:p>
            <a:endParaRPr lang="ru-RU" altLang="ru-RU" sz="2800" smtClean="0"/>
          </a:p>
          <a:p>
            <a:r>
              <a:rPr lang="ru-RU" altLang="ru-RU" sz="2800" b="1" smtClean="0">
                <a:solidFill>
                  <a:srgbClr val="000066"/>
                </a:solidFill>
              </a:rPr>
              <a:t>включенность</a:t>
            </a:r>
            <a:r>
              <a:rPr lang="ru-RU" altLang="ru-RU" sz="2800" smtClean="0">
                <a:solidFill>
                  <a:srgbClr val="000066"/>
                </a:solidFill>
              </a:rPr>
              <a:t> членов сообщества в исследовательскую деятельность (ИД), </a:t>
            </a:r>
          </a:p>
          <a:p>
            <a:r>
              <a:rPr lang="ru-RU" altLang="ru-RU" sz="2800" b="1" smtClean="0">
                <a:solidFill>
                  <a:srgbClr val="000066"/>
                </a:solidFill>
              </a:rPr>
              <a:t>устойчивость горизонтальных связей</a:t>
            </a:r>
            <a:r>
              <a:rPr lang="ru-RU" altLang="ru-RU" sz="2800" smtClean="0">
                <a:solidFill>
                  <a:srgbClr val="000066"/>
                </a:solidFill>
              </a:rPr>
              <a:t>, способов коммуникации в сообществе, обмен продуктами,</a:t>
            </a:r>
          </a:p>
          <a:p>
            <a:r>
              <a:rPr lang="ru-RU" altLang="ru-RU" sz="2800" smtClean="0">
                <a:solidFill>
                  <a:srgbClr val="000066"/>
                </a:solidFill>
              </a:rPr>
              <a:t>наличие механизма накопления, хранения, использования информационных ресурсов проекта,</a:t>
            </a:r>
          </a:p>
          <a:p>
            <a:r>
              <a:rPr lang="ru-RU" altLang="ru-RU" sz="2800" smtClean="0">
                <a:solidFill>
                  <a:srgbClr val="000066"/>
                </a:solidFill>
              </a:rPr>
              <a:t>новые  механизмы управления сетью учреждений.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</a:pPr>
            <a:endParaRPr lang="ru-RU" altLang="ru-RU" sz="1800" smtClean="0">
              <a:solidFill>
                <a:srgbClr val="000066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78867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b="1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Результаты на уровне сетевого сообщества</a:t>
            </a:r>
            <a:endParaRPr lang="ru-RU" sz="2800" dirty="0" smtClean="0">
              <a:solidFill>
                <a:srgbClr val="000066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EF8D5A-7441-40F4-B601-7684EA380F3D}" type="slidenum">
              <a:rPr lang="ru-RU" altLang="en-US"/>
              <a:pPr/>
              <a:t>20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611188" y="908050"/>
            <a:ext cx="7993062" cy="5473700"/>
          </a:xfrm>
        </p:spPr>
        <p:txBody>
          <a:bodyPr/>
          <a:lstStyle/>
          <a:p>
            <a:r>
              <a:rPr lang="ru-RU" altLang="ru-RU" sz="2600" smtClean="0">
                <a:solidFill>
                  <a:srgbClr val="000066"/>
                </a:solidFill>
              </a:rPr>
              <a:t>развитие </a:t>
            </a:r>
            <a:r>
              <a:rPr lang="ru-RU" altLang="ru-RU" sz="2600" b="1" smtClean="0">
                <a:solidFill>
                  <a:srgbClr val="000066"/>
                </a:solidFill>
              </a:rPr>
              <a:t>вариативной системы повышения уровня профессиональной компетентности на базе сетевого сообщества,</a:t>
            </a:r>
          </a:p>
          <a:p>
            <a:r>
              <a:rPr lang="ru-RU" altLang="ru-RU" sz="2600" b="1" smtClean="0">
                <a:solidFill>
                  <a:srgbClr val="000066"/>
                </a:solidFill>
              </a:rPr>
              <a:t>образцы успешных практик проектиров</a:t>
            </a:r>
            <a:r>
              <a:rPr lang="ru-RU" altLang="ru-RU" sz="2600" smtClean="0">
                <a:solidFill>
                  <a:srgbClr val="000066"/>
                </a:solidFill>
              </a:rPr>
              <a:t>ания образовательной ситуации на индивидуальном, групповом и институциональном уровне (в решении конкретных задач в  условиях  учреждений),</a:t>
            </a:r>
          </a:p>
          <a:p>
            <a:r>
              <a:rPr lang="ru-RU" altLang="ru-RU" sz="2600" smtClean="0">
                <a:solidFill>
                  <a:srgbClr val="000066"/>
                </a:solidFill>
              </a:rPr>
              <a:t>развитие проектировочной компетентности кадров на новом уровне, </a:t>
            </a:r>
          </a:p>
          <a:p>
            <a:r>
              <a:rPr lang="ru-RU" altLang="ru-RU" sz="2600" b="1" smtClean="0">
                <a:solidFill>
                  <a:srgbClr val="000066"/>
                </a:solidFill>
              </a:rPr>
              <a:t>освоение механизма сетевого взаимодействия </a:t>
            </a:r>
            <a:r>
              <a:rPr lang="ru-RU" altLang="ru-RU" sz="2600" smtClean="0">
                <a:solidFill>
                  <a:srgbClr val="000066"/>
                </a:solidFill>
              </a:rPr>
              <a:t>и применение его в образовательных учреждениях и в управлении сетевым взаимодействием на различных уровнях.</a:t>
            </a:r>
          </a:p>
          <a:p>
            <a:endParaRPr lang="ru-RU" altLang="ru-RU" sz="2800" smtClean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78867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b="1" dirty="0" smtClean="0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Результаты на уровне МСО</a:t>
            </a:r>
            <a:endParaRPr lang="ru-RU" sz="2800" dirty="0" smtClean="0">
              <a:solidFill>
                <a:srgbClr val="000066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CC1375-0740-4C86-AB70-EB24D5ECA720}" type="slidenum">
              <a:rPr lang="ru-RU" altLang="en-US"/>
              <a:pPr/>
              <a:t>21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357188" y="1214438"/>
            <a:ext cx="8215312" cy="4878387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solidFill>
                  <a:srgbClr val="000066"/>
                </a:solidFill>
              </a:rPr>
              <a:t>Аннотационный сборник проектов МИП </a:t>
            </a:r>
          </a:p>
          <a:p>
            <a:pPr>
              <a:defRPr/>
            </a:pPr>
            <a:r>
              <a:rPr lang="ru-RU" sz="1800" dirty="0" smtClean="0">
                <a:solidFill>
                  <a:srgbClr val="000066"/>
                </a:solidFill>
              </a:rPr>
              <a:t>Материалы </a:t>
            </a:r>
            <a:r>
              <a:rPr lang="ru-RU" sz="1800" b="1" dirty="0" smtClean="0">
                <a:solidFill>
                  <a:srgbClr val="000066"/>
                </a:solidFill>
              </a:rPr>
              <a:t>«Из опыта организации сетевого взаимодействия ОО</a:t>
            </a:r>
            <a:r>
              <a:rPr lang="ru-RU" sz="1800" dirty="0" smtClean="0">
                <a:solidFill>
                  <a:srgbClr val="000066"/>
                </a:solidFill>
              </a:rPr>
              <a:t>»:</a:t>
            </a:r>
          </a:p>
          <a:p>
            <a:pPr>
              <a:buFontTx/>
              <a:buNone/>
              <a:defRPr/>
            </a:pPr>
            <a:r>
              <a:rPr lang="ru-RU" sz="1800" dirty="0" smtClean="0">
                <a:solidFill>
                  <a:srgbClr val="000066"/>
                </a:solidFill>
              </a:rPr>
              <a:t>       - описание обновленной модели  сетевого взаимодействия (</a:t>
            </a:r>
            <a:r>
              <a:rPr lang="ru-RU" sz="1800" b="1" dirty="0" smtClean="0">
                <a:solidFill>
                  <a:srgbClr val="000066"/>
                </a:solidFill>
              </a:rPr>
              <a:t>новые элементы)</a:t>
            </a:r>
          </a:p>
          <a:p>
            <a:pPr>
              <a:buFontTx/>
              <a:buNone/>
              <a:defRPr/>
            </a:pPr>
            <a:r>
              <a:rPr lang="ru-RU" sz="1800" dirty="0" smtClean="0">
                <a:solidFill>
                  <a:srgbClr val="000066"/>
                </a:solidFill>
              </a:rPr>
              <a:t>       - </a:t>
            </a:r>
            <a:r>
              <a:rPr lang="ru-RU" sz="1800" b="1" dirty="0" smtClean="0">
                <a:solidFill>
                  <a:srgbClr val="000066"/>
                </a:solidFill>
              </a:rPr>
              <a:t>новые управленческие матрицы </a:t>
            </a:r>
            <a:r>
              <a:rPr lang="ru-RU" sz="1800" dirty="0" smtClean="0">
                <a:solidFill>
                  <a:srgbClr val="000066"/>
                </a:solidFill>
              </a:rPr>
              <a:t>(инструменты по управлению сетевым взаимодействием)</a:t>
            </a:r>
          </a:p>
          <a:p>
            <a:pPr>
              <a:defRPr/>
            </a:pPr>
            <a:r>
              <a:rPr lang="ru-RU" sz="1800" dirty="0" smtClean="0">
                <a:solidFill>
                  <a:srgbClr val="000066"/>
                </a:solidFill>
              </a:rPr>
              <a:t>Публикация «Проектирование образовательной ситуации на индивидуальном, групповом, институциональном уровне»</a:t>
            </a:r>
          </a:p>
          <a:p>
            <a:pPr>
              <a:defRPr/>
            </a:pPr>
            <a:r>
              <a:rPr lang="ru-RU" sz="1800" dirty="0" smtClean="0">
                <a:solidFill>
                  <a:srgbClr val="000066"/>
                </a:solidFill>
              </a:rPr>
              <a:t> Дайджесты по материалам ключевых мероприятий проекта</a:t>
            </a:r>
          </a:p>
          <a:p>
            <a:pPr>
              <a:defRPr/>
            </a:pPr>
            <a:r>
              <a:rPr lang="ru-RU" sz="1800" b="1" dirty="0" smtClean="0">
                <a:solidFill>
                  <a:srgbClr val="000066"/>
                </a:solidFill>
              </a:rPr>
              <a:t>Описание успешных практик проектирования   образовательной ситуации на индивидуальном, групповом и институциональном уровнях </a:t>
            </a:r>
          </a:p>
          <a:p>
            <a:pPr>
              <a:defRPr/>
            </a:pPr>
            <a:r>
              <a:rPr lang="ru-RU" sz="1800" dirty="0" smtClean="0">
                <a:solidFill>
                  <a:srgbClr val="000066"/>
                </a:solidFill>
              </a:rPr>
              <a:t>Кейс индивидуальных образовательных ситуаций (исследовательский кейс)</a:t>
            </a:r>
          </a:p>
          <a:p>
            <a:pPr>
              <a:defRPr/>
            </a:pPr>
            <a:r>
              <a:rPr lang="ru-RU" sz="1800" b="1" dirty="0" smtClean="0">
                <a:solidFill>
                  <a:srgbClr val="000066"/>
                </a:solidFill>
              </a:rPr>
              <a:t>Образцы обновленных моделей сопровождения воспитанников в МДОУ и школе (с целью обеспечения преемственности на основе применения метода «</a:t>
            </a:r>
            <a:r>
              <a:rPr lang="ru-RU" sz="1800" b="1" dirty="0" err="1" smtClean="0">
                <a:solidFill>
                  <a:srgbClr val="000066"/>
                </a:solidFill>
              </a:rPr>
              <a:t>Социомониторинг</a:t>
            </a:r>
            <a:r>
              <a:rPr lang="ru-RU" sz="1800" b="1" dirty="0" smtClean="0">
                <a:solidFill>
                  <a:srgbClr val="000066"/>
                </a:solidFill>
              </a:rPr>
              <a:t> Сервис»)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dirty="0" smtClean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7886700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600" b="1" dirty="0" smtClean="0">
                <a:solidFill>
                  <a:srgbClr val="000066"/>
                </a:solidFill>
                <a:latin typeface="+mn-lt"/>
              </a:rPr>
              <a:t>Основные продукты для муниципальной системы образования</a:t>
            </a:r>
            <a:endParaRPr lang="ru-RU" altLang="ru-RU" sz="2600" dirty="0" smtClean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2A0571-C730-470E-A37D-47787955F0B2}" type="slidenum">
              <a:rPr lang="ru-RU" altLang="en-US"/>
              <a:pPr/>
              <a:t>22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357188" y="1196975"/>
            <a:ext cx="8286750" cy="50673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sz="2200" smtClean="0">
                <a:solidFill>
                  <a:srgbClr val="000066"/>
                </a:solidFill>
              </a:rPr>
              <a:t>    </a:t>
            </a:r>
            <a:r>
              <a:rPr lang="ru-RU" altLang="ru-RU" sz="2400" b="1" smtClean="0">
                <a:solidFill>
                  <a:srgbClr val="000066"/>
                </a:solidFill>
              </a:rPr>
              <a:t>Другие механизмы: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b="1" smtClean="0">
                <a:solidFill>
                  <a:srgbClr val="000066"/>
                </a:solidFill>
              </a:rPr>
              <a:t>Деятельность Сетевого проектно-методического Совета (далее СПМС).</a:t>
            </a:r>
            <a:r>
              <a:rPr lang="ru-RU" altLang="ru-RU" sz="2200" smtClean="0">
                <a:solidFill>
                  <a:srgbClr val="000066"/>
                </a:solidFill>
              </a:rPr>
              <a:t> Совет (СПМС) запускает проектную деятельность команд (по темам единичных авторских проектов), сопровождает ее и отслеживает результаты  деятельности в режиме мониторинга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b="1" smtClean="0">
                <a:solidFill>
                  <a:srgbClr val="000066"/>
                </a:solidFill>
              </a:rPr>
              <a:t>Работа проектных команд </a:t>
            </a:r>
            <a:r>
              <a:rPr lang="ru-RU" altLang="ru-RU" sz="2200" smtClean="0">
                <a:solidFill>
                  <a:srgbClr val="000066"/>
                </a:solidFill>
              </a:rPr>
              <a:t>на принципах кооперирования и совместного проектирования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</a:rPr>
              <a:t>Включение мероприятий календарного плана проекта  в  годовой план, циклограмму деятельности образовательных организаций  сети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</a:rPr>
              <a:t>Формирование единого сетевого пространства информационного обеспечения проекта.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</a:rPr>
              <a:t>План взаимодействия СПМС  с проектными командами</a:t>
            </a:r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559675" cy="720725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altLang="ru-RU" sz="3000" b="1" dirty="0" smtClean="0">
                <a:solidFill>
                  <a:srgbClr val="000066"/>
                </a:solidFill>
                <a:latin typeface="+mn-lt"/>
              </a:rPr>
              <a:t>Основной механизм реализации проекта – сетевое взаимодействие</a:t>
            </a:r>
            <a:endParaRPr lang="ru-RU" sz="3000" b="1" dirty="0" smtClean="0">
              <a:solidFill>
                <a:srgbClr val="000066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03BC64-209B-4328-A76A-B482CEF27F42}" type="slidenum">
              <a:rPr lang="ru-RU" altLang="en-US"/>
              <a:pPr/>
              <a:t>23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900113" y="1052513"/>
            <a:ext cx="7559675" cy="51022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sz="2800" b="1" smtClean="0">
                <a:solidFill>
                  <a:srgbClr val="000066"/>
                </a:solidFill>
              </a:rPr>
              <a:t>   Другие механизмы </a:t>
            </a:r>
            <a:r>
              <a:rPr lang="ru-RU" altLang="ru-RU" sz="2800" smtClean="0">
                <a:solidFill>
                  <a:srgbClr val="000066"/>
                </a:solidFill>
              </a:rPr>
              <a:t>(продолжение)</a:t>
            </a:r>
            <a:r>
              <a:rPr lang="ru-RU" altLang="ru-RU" sz="2800" b="1" smtClean="0">
                <a:solidFill>
                  <a:srgbClr val="000066"/>
                </a:solidFill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800" smtClean="0">
                <a:solidFill>
                  <a:srgbClr val="000066"/>
                </a:solidFill>
              </a:rPr>
              <a:t>Механизмы поддержки мотивации руководителей МДОУ к инновационному развитию в сфере социально-педагогического проектирования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800" smtClean="0">
                <a:solidFill>
                  <a:srgbClr val="000066"/>
                </a:solidFill>
              </a:rPr>
              <a:t>Информирование родительской и педагогической общественности о промежуточных и итоговых результатах  на открытых мероприятиях, в публичном отчете, в публикациях, на сайтах ОО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ru-RU" altLang="ru-RU" smtClean="0"/>
          </a:p>
        </p:txBody>
      </p:sp>
      <p:sp>
        <p:nvSpPr>
          <p:cNvPr id="25603" name="Номер слайда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F76D46-4DD8-44FE-9CF6-4D3D1B8A54EF}" type="slidenum">
              <a:rPr lang="ru-RU" altLang="en-US"/>
              <a:pPr/>
              <a:t>24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593725" y="1125538"/>
            <a:ext cx="7956550" cy="5256212"/>
          </a:xfrm>
        </p:spPr>
        <p:txBody>
          <a:bodyPr/>
          <a:lstStyle/>
          <a:p>
            <a:r>
              <a:rPr lang="ru-RU" altLang="ru-RU" sz="2000" b="1" smtClean="0">
                <a:solidFill>
                  <a:srgbClr val="000066"/>
                </a:solidFill>
              </a:rPr>
              <a:t>Положительная динамика в состоянии ИОС </a:t>
            </a:r>
            <a:r>
              <a:rPr lang="ru-RU" altLang="ru-RU" sz="2000" smtClean="0">
                <a:solidFill>
                  <a:srgbClr val="000066"/>
                </a:solidFill>
              </a:rPr>
              <a:t>на индивидуальном, </a:t>
            </a:r>
          </a:p>
          <a:p>
            <a:r>
              <a:rPr lang="ru-RU" altLang="ru-RU" sz="2000" smtClean="0">
                <a:solidFill>
                  <a:srgbClr val="000066"/>
                </a:solidFill>
              </a:rPr>
              <a:t>  групповом и институциональном уровнях </a:t>
            </a:r>
          </a:p>
          <a:p>
            <a:r>
              <a:rPr lang="ru-RU" altLang="ru-RU" sz="2000" b="1" smtClean="0">
                <a:solidFill>
                  <a:srgbClr val="000066"/>
                </a:solidFill>
              </a:rPr>
              <a:t>Освоение практики проектирования образовательной </a:t>
            </a:r>
          </a:p>
          <a:p>
            <a:r>
              <a:rPr lang="ru-RU" altLang="ru-RU" sz="2000" b="1" smtClean="0">
                <a:solidFill>
                  <a:srgbClr val="000066"/>
                </a:solidFill>
              </a:rPr>
              <a:t>ситуации на различных уровнях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000" b="1" smtClean="0">
                <a:solidFill>
                  <a:srgbClr val="000066"/>
                </a:solidFill>
              </a:rPr>
              <a:t>Степень достижения командами целевых показателей авторских проектов команд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000" smtClean="0">
                <a:solidFill>
                  <a:srgbClr val="000066"/>
                </a:solidFill>
              </a:rPr>
              <a:t>Наличие и реализация </a:t>
            </a:r>
            <a:r>
              <a:rPr lang="ru-RU" altLang="ru-RU" sz="2000" b="1" smtClean="0">
                <a:solidFill>
                  <a:srgbClr val="000066"/>
                </a:solidFill>
              </a:rPr>
              <a:t>исследовательских программ</a:t>
            </a:r>
            <a:r>
              <a:rPr lang="ru-RU" altLang="ru-RU" sz="2000" smtClean="0">
                <a:solidFill>
                  <a:srgbClr val="000066"/>
                </a:solidFill>
              </a:rPr>
              <a:t>, описание опыта исследования ситуаций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000" smtClean="0">
                <a:solidFill>
                  <a:srgbClr val="000066"/>
                </a:solidFill>
              </a:rPr>
              <a:t>Изменение подходов в сфере управления конфликтами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000" b="1" smtClean="0">
                <a:solidFill>
                  <a:srgbClr val="000066"/>
                </a:solidFill>
              </a:rPr>
              <a:t>Наличие реальных изменений в управляющих системах на разных уровнях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000" smtClean="0">
                <a:solidFill>
                  <a:srgbClr val="000066"/>
                </a:solidFill>
              </a:rPr>
              <a:t>Активизация деятельности сообщества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ru-RU" altLang="ru-RU" sz="2000" smtClean="0">
                <a:solidFill>
                  <a:srgbClr val="000066"/>
                </a:solidFill>
              </a:rPr>
              <a:t>Позитивное мнение родительской общественности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ru-RU" altLang="ru-RU" sz="2000" smtClean="0">
              <a:solidFill>
                <a:srgbClr val="000066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ru-RU" altLang="ru-RU" sz="1400" smtClean="0">
              <a:solidFill>
                <a:srgbClr val="000066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7921625" cy="7207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rgbClr val="000066"/>
                </a:solidFill>
                <a:latin typeface="+mn-lt"/>
              </a:rPr>
              <a:t>Интегральные показатели оценки успешности реализации проекта</a:t>
            </a:r>
            <a:endParaRPr lang="ru-RU" sz="30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662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51FCC9-E544-496E-B251-B652DDE6B77C}" type="slidenum">
              <a:rPr lang="ru-RU" altLang="en-US"/>
              <a:pPr/>
              <a:t>25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593725" y="1125538"/>
            <a:ext cx="7956550" cy="5256212"/>
          </a:xfrm>
        </p:spPr>
        <p:txBody>
          <a:bodyPr/>
          <a:lstStyle/>
          <a:p>
            <a:r>
              <a:rPr lang="ru-RU" altLang="ru-RU" sz="2400" smtClean="0">
                <a:solidFill>
                  <a:srgbClr val="000066"/>
                </a:solidFill>
              </a:rPr>
              <a:t>Команда проекта </a:t>
            </a:r>
            <a:r>
              <a:rPr lang="ru-RU" altLang="ru-RU" sz="2400" b="1" smtClean="0">
                <a:solidFill>
                  <a:srgbClr val="000066"/>
                </a:solidFill>
              </a:rPr>
              <a:t>планирует семинары для разных целевых групп М</a:t>
            </a:r>
            <a:r>
              <a:rPr lang="ru-RU" altLang="ru-RU" sz="2400" smtClean="0">
                <a:solidFill>
                  <a:srgbClr val="000066"/>
                </a:solidFill>
              </a:rPr>
              <a:t>СО (в предыдущем году проведено 16 семинаров по предложению Департамента образования мэрии города Ярославля для руководителей, старших воспитателей, педагогов). </a:t>
            </a:r>
          </a:p>
          <a:p>
            <a:r>
              <a:rPr lang="ru-RU" altLang="ru-RU" sz="2400" smtClean="0">
                <a:solidFill>
                  <a:srgbClr val="000066"/>
                </a:solidFill>
              </a:rPr>
              <a:t>В течение года </a:t>
            </a:r>
            <a:r>
              <a:rPr lang="ru-RU" altLang="ru-RU" sz="2400" b="1" smtClean="0">
                <a:solidFill>
                  <a:srgbClr val="000066"/>
                </a:solidFill>
              </a:rPr>
              <a:t>к проекту могу присоединяться партнеры </a:t>
            </a:r>
            <a:r>
              <a:rPr lang="ru-RU" altLang="ru-RU" sz="2400" smtClean="0">
                <a:solidFill>
                  <a:srgbClr val="000066"/>
                </a:solidFill>
              </a:rPr>
              <a:t>(команда имела такую положительную практику в 2017-2018 учебном году</a:t>
            </a:r>
            <a:r>
              <a:rPr lang="ru-RU" altLang="ru-RU" sz="2400" b="1" smtClean="0">
                <a:solidFill>
                  <a:srgbClr val="000066"/>
                </a:solidFill>
              </a:rPr>
              <a:t>).</a:t>
            </a:r>
            <a:endParaRPr lang="ru-RU" altLang="ru-RU" sz="2400" smtClean="0">
              <a:solidFill>
                <a:srgbClr val="000066"/>
              </a:solidFill>
            </a:endParaRPr>
          </a:p>
          <a:p>
            <a:r>
              <a:rPr lang="ru-RU" altLang="ru-RU" sz="2400" b="1" smtClean="0">
                <a:solidFill>
                  <a:srgbClr val="000066"/>
                </a:solidFill>
              </a:rPr>
              <a:t>Презентация опыта на сайтах </a:t>
            </a:r>
            <a:r>
              <a:rPr lang="ru-RU" altLang="ru-RU" sz="2400" smtClean="0">
                <a:solidFill>
                  <a:srgbClr val="000066"/>
                </a:solidFill>
              </a:rPr>
              <a:t>организаций, участников проекта.</a:t>
            </a:r>
          </a:p>
          <a:p>
            <a:r>
              <a:rPr lang="ru-RU" altLang="ru-RU" sz="2400" b="1" smtClean="0">
                <a:solidFill>
                  <a:srgbClr val="000066"/>
                </a:solidFill>
              </a:rPr>
              <a:t>Публикации</a:t>
            </a:r>
            <a:r>
              <a:rPr lang="ru-RU" altLang="ru-RU" sz="2400" smtClean="0">
                <a:solidFill>
                  <a:srgbClr val="000066"/>
                </a:solidFill>
              </a:rPr>
              <a:t> по итогам реализации проекта.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ru-RU" altLang="ru-RU" sz="2400" smtClean="0">
              <a:solidFill>
                <a:srgbClr val="000066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ru-RU" altLang="ru-RU" sz="1400" smtClean="0">
              <a:solidFill>
                <a:srgbClr val="000066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7921625" cy="7207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rgbClr val="000066"/>
                </a:solidFill>
                <a:latin typeface="+mn-lt"/>
              </a:rPr>
              <a:t>Предложения по продвижению опыта</a:t>
            </a:r>
            <a:endParaRPr lang="ru-RU" sz="30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765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5F9E5C-D316-4C70-8B68-BD993D9BDA50}" type="slidenum">
              <a:rPr lang="ru-RU" altLang="en-US"/>
              <a:pPr/>
              <a:t>26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29813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6000" b="1" smtClean="0">
                <a:solidFill>
                  <a:srgbClr val="000066"/>
                </a:solidFill>
              </a:rPr>
              <a:t>СПАСИБО!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 b="1" smtClean="0">
              <a:solidFill>
                <a:srgbClr val="000066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6000" b="1" smtClean="0">
                <a:solidFill>
                  <a:srgbClr val="000066"/>
                </a:solidFill>
              </a:rPr>
              <a:t>УДАЧИ ВСЕМ В РАБОТЕ!</a:t>
            </a: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248793-B164-41D2-87B5-D23BCE7AC257}" type="slidenum">
              <a:rPr lang="ru-RU" altLang="en-US"/>
              <a:pPr/>
              <a:t>27</a:t>
            </a:fld>
            <a:endParaRPr lang="ru-RU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ъект 2"/>
          <p:cNvSpPr>
            <a:spLocks noGrp="1"/>
          </p:cNvSpPr>
          <p:nvPr>
            <p:ph idx="1"/>
          </p:nvPr>
        </p:nvSpPr>
        <p:spPr>
          <a:xfrm>
            <a:off x="468313" y="908050"/>
            <a:ext cx="8367712" cy="5761038"/>
          </a:xfrm>
        </p:spPr>
        <p:txBody>
          <a:bodyPr/>
          <a:lstStyle/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образовательное учреждение дополнительного профессионального образования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«Городской центр развития образования»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«Детский сад № 12», заведующий Н.Г. Зарубина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«Детский сад № 26», заведующий Н.Г. Уткина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«Детский сад № 57», заведующий И.В. Соловьева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«Детский сад № 91», заведующий Е.Л. Скибицкая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«Детский сад № 110», заведующий</a:t>
            </a:r>
            <a:r>
              <a:rPr lang="ru-RU" altLang="ru-RU" sz="2200" b="1" smtClean="0">
                <a:solidFill>
                  <a:srgbClr val="000066"/>
                </a:solidFill>
              </a:rPr>
              <a:t>  Л.Б. Берук </a:t>
            </a:r>
            <a:endParaRPr lang="ru-RU" altLang="ru-RU" sz="2200" b="1" smtClean="0">
              <a:solidFill>
                <a:srgbClr val="000066"/>
              </a:solidFill>
              <a:cs typeface="Times New Roman" panose="02020603050405020304" pitchFamily="18" charset="0"/>
            </a:endParaRP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«Детский сад № 182», заведующий О.А. Горшкова</a:t>
            </a:r>
            <a:endParaRPr lang="ru-RU" altLang="ru-RU" sz="2200" smtClean="0">
              <a:solidFill>
                <a:srgbClr val="000066"/>
              </a:solidFill>
              <a:cs typeface="Times New Roman" panose="02020603050405020304" pitchFamily="18" charset="0"/>
            </a:endParaRPr>
          </a:p>
        </p:txBody>
      </p:sp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395288" y="260350"/>
            <a:ext cx="84963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сетевого проекта</a:t>
            </a:r>
            <a:endParaRPr lang="ru-RU" altLang="ru-RU" sz="3200">
              <a:solidFill>
                <a:srgbClr val="000066"/>
              </a:solidFill>
            </a:endParaRPr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446AA2-3966-4659-ABF6-01F32DD0FE02}" type="slidenum">
              <a:rPr lang="ru-RU" altLang="en-US"/>
              <a:pPr/>
              <a:t>3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468313" y="908050"/>
            <a:ext cx="8367712" cy="5761038"/>
          </a:xfrm>
        </p:spPr>
        <p:txBody>
          <a:bodyPr/>
          <a:lstStyle/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endParaRPr lang="ru-RU" altLang="ru-RU" sz="2200" smtClean="0">
              <a:solidFill>
                <a:srgbClr val="000066"/>
              </a:solidFill>
              <a:cs typeface="Times New Roman" panose="02020603050405020304" pitchFamily="18" charset="0"/>
            </a:endParaRP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«Детский сад № 207», заведующий  Н.А. Майорова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дошкольное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«Детский сад № 233», заведующий С.В. Зарубина</a:t>
            </a:r>
            <a:endParaRPr lang="ru-RU" altLang="ru-RU" sz="2200" smtClean="0">
              <a:solidFill>
                <a:srgbClr val="000066"/>
              </a:solidFill>
              <a:cs typeface="Times New Roman" panose="02020603050405020304" pitchFamily="18" charset="0"/>
            </a:endParaRP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«Начальная школа - детский сад № 115», директор Н.Н. Зеленцова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«Средняя школа № 11», директор Н.Е. Контров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«Средняя школа № 56», директор Т.Н. Озерова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r>
              <a:rPr lang="ru-RU" altLang="ru-RU" sz="2200" smtClean="0">
                <a:solidFill>
                  <a:srgbClr val="000066"/>
                </a:solidFill>
                <a:cs typeface="Times New Roman" panose="02020603050405020304" pitchFamily="18" charset="0"/>
              </a:rPr>
              <a:t>Муниципальное образовательное учреждение </a:t>
            </a:r>
            <a:r>
              <a:rPr lang="ru-RU" altLang="ru-RU" sz="22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«Средняя школа № 68», директор М.А. Голубева</a:t>
            </a:r>
          </a:p>
          <a:p>
            <a:pPr marL="363538" indent="-363538" algn="just" eaLnBrk="1" hangingPunct="1">
              <a:buFont typeface="Wingdings" panose="05000000000000000000" pitchFamily="2" charset="2"/>
              <a:buChar char="Ø"/>
            </a:pPr>
            <a:endParaRPr lang="ru-RU" altLang="ru-RU" sz="2200" b="1" smtClean="0">
              <a:solidFill>
                <a:srgbClr val="00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395288" y="260350"/>
            <a:ext cx="84963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сетевого проекта</a:t>
            </a:r>
            <a:endParaRPr lang="ru-RU" altLang="ru-RU" sz="3200">
              <a:solidFill>
                <a:srgbClr val="000066"/>
              </a:solidFill>
            </a:endParaRP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662822-6D72-43C5-A903-8DE5DA87C5E7}" type="slidenum">
              <a:rPr lang="ru-RU" altLang="en-US"/>
              <a:pPr/>
              <a:t>4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93713" y="439738"/>
            <a:ext cx="8154987" cy="1293812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проекта:</a:t>
            </a:r>
            <a:r>
              <a:rPr lang="ru-RU" altLang="ru-RU" sz="320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О.В. Бушная, директор МОУ «ГЦРО»</a:t>
            </a:r>
            <a:br>
              <a:rPr lang="ru-RU" altLang="ru-RU" sz="320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320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493713" y="1484313"/>
            <a:ext cx="8110537" cy="5157787"/>
          </a:xfrm>
        </p:spPr>
        <p:txBody>
          <a:bodyPr/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800" b="1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Научный консультант проекта:</a:t>
            </a:r>
            <a:endParaRPr lang="ru-RU" altLang="ru-RU" sz="2800" dirty="0" smtClean="0">
              <a:solidFill>
                <a:srgbClr val="000066"/>
              </a:solidFill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800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Л.В. </a:t>
            </a:r>
            <a:r>
              <a:rPr lang="ru-RU" altLang="ru-RU" sz="2800" dirty="0" err="1" smtClean="0">
                <a:solidFill>
                  <a:srgbClr val="000066"/>
                </a:solidFill>
                <a:cs typeface="Times New Roman" panose="02020603050405020304" pitchFamily="18" charset="0"/>
              </a:rPr>
              <a:t>Байбородова</a:t>
            </a:r>
            <a:r>
              <a:rPr lang="ru-RU" altLang="ru-RU" sz="2800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, директор Института педагогики и психологии, заведующий кафедрой педагогических технологий, профессор, доктор педагогических наук, заслуженный работник Высшей школы РФ, действительный член Российской академии естественных наук.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sz="2000" dirty="0" smtClean="0">
              <a:solidFill>
                <a:srgbClr val="000066"/>
              </a:solidFill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800" b="1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Консультанты проекта:</a:t>
            </a:r>
            <a:endParaRPr lang="ru-RU" altLang="ru-RU" sz="2800" dirty="0" smtClean="0">
              <a:solidFill>
                <a:srgbClr val="000066"/>
              </a:solidFill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800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Л.В. Богомолова, методист МОУ «ГЦРО»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800" dirty="0" smtClean="0">
                <a:solidFill>
                  <a:srgbClr val="000066"/>
                </a:solidFill>
                <a:cs typeface="Times New Roman" panose="02020603050405020304" pitchFamily="18" charset="0"/>
              </a:rPr>
              <a:t>О.Е. Хабарова, методист МОУ «ГЦРО»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alt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altLang="ru-RU" dirty="0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F41454-6554-43BA-BF4F-2D513BA6CF19}" type="slidenum">
              <a:rPr lang="ru-RU" altLang="en-US"/>
              <a:pPr/>
              <a:t>5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24863" cy="4333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322263" y="908050"/>
            <a:ext cx="8570912" cy="5356225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smtClean="0">
                <a:solidFill>
                  <a:srgbClr val="000066"/>
                </a:solidFill>
              </a:rPr>
              <a:t>	С 2018 года Постановлением Правительства Российской Федерации от 26 декабря 2017 года №1642  </a:t>
            </a:r>
            <a:r>
              <a:rPr lang="ru-RU" altLang="ru-RU" sz="2800" b="1" smtClean="0">
                <a:solidFill>
                  <a:srgbClr val="000066"/>
                </a:solidFill>
              </a:rPr>
              <a:t>Государственная программа РФ «Развитие образования» на 2018-2025 гг. переведена на проектное управление.</a:t>
            </a:r>
            <a:r>
              <a:rPr lang="ru-RU" altLang="ru-RU" sz="2800" smtClean="0">
                <a:solidFill>
                  <a:srgbClr val="000066"/>
                </a:solidFill>
              </a:rPr>
              <a:t> 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smtClean="0">
                <a:solidFill>
                  <a:srgbClr val="000066"/>
                </a:solidFill>
              </a:rPr>
              <a:t>	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ru-RU" altLang="ru-RU" sz="2800" smtClean="0">
                <a:solidFill>
                  <a:srgbClr val="000066"/>
                </a:solidFill>
              </a:rPr>
              <a:t>	Правительство РФ связывает выполнение Государственной программы  и других документов в сфере образования </a:t>
            </a:r>
            <a:r>
              <a:rPr lang="ru-RU" altLang="ru-RU" sz="2800" b="1" smtClean="0">
                <a:solidFill>
                  <a:srgbClr val="000066"/>
                </a:solidFill>
              </a:rPr>
              <a:t>с применением проектно-целевого метода</a:t>
            </a:r>
            <a:r>
              <a:rPr lang="ru-RU" altLang="ru-RU" sz="2800" smtClean="0">
                <a:solidFill>
                  <a:srgbClr val="000066"/>
                </a:solidFill>
              </a:rPr>
              <a:t>. Одной из основных целей объявлено качество образования. </a:t>
            </a:r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1C3762-D443-4C37-AEA1-1E96CF592094}" type="slidenum">
              <a:rPr lang="ru-RU" altLang="en-US"/>
              <a:pPr/>
              <a:t>6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24863" cy="4333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322263" y="908050"/>
            <a:ext cx="8570912" cy="5356225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ru-RU" altLang="ru-RU" sz="2400" smtClean="0">
                <a:solidFill>
                  <a:srgbClr val="000066"/>
                </a:solidFill>
                <a:cs typeface="Times New Roman" panose="02020603050405020304" pitchFamily="18" charset="0"/>
              </a:rPr>
              <a:t>«</a:t>
            </a:r>
            <a:r>
              <a:rPr lang="ru-RU" altLang="ru-RU" sz="2600" smtClean="0">
                <a:solidFill>
                  <a:srgbClr val="000066"/>
                </a:solidFill>
                <a:cs typeface="Times New Roman" panose="02020603050405020304" pitchFamily="18" charset="0"/>
              </a:rPr>
              <a:t>Государственная политика в сфере образования направлена на  </a:t>
            </a:r>
            <a:r>
              <a:rPr lang="ru-RU" altLang="ru-RU" sz="26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создание условий развития ребенка</a:t>
            </a:r>
            <a:r>
              <a:rPr lang="ru-RU" altLang="ru-RU" sz="2600" smtClean="0">
                <a:solidFill>
                  <a:srgbClr val="000066"/>
                </a:solidFill>
                <a:cs typeface="Times New Roman" panose="02020603050405020304" pitchFamily="18" charset="0"/>
              </a:rPr>
              <a:t>, открывающих возможности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сверстниками, а также создание развивающей образовательной среды, которая представляет собой </a:t>
            </a:r>
            <a:r>
              <a:rPr lang="ru-RU" altLang="ru-RU" sz="2600" b="1" smtClean="0">
                <a:solidFill>
                  <a:srgbClr val="000066"/>
                </a:solidFill>
                <a:cs typeface="Times New Roman" panose="02020603050405020304" pitchFamily="18" charset="0"/>
              </a:rPr>
              <a:t>систему условий социализации и индивидуализации детей»</a:t>
            </a:r>
          </a:p>
          <a:p>
            <a:pPr marL="0" indent="0" algn="r" eaLnBrk="1" hangingPunct="1">
              <a:spcBef>
                <a:spcPct val="0"/>
              </a:spcBef>
              <a:buFontTx/>
              <a:buNone/>
            </a:pPr>
            <a:r>
              <a:rPr lang="ru-RU" altLang="ru-RU" sz="2000" i="1" smtClean="0">
                <a:solidFill>
                  <a:srgbClr val="000066"/>
                </a:solidFill>
                <a:cs typeface="Times New Roman" panose="02020603050405020304" pitchFamily="18" charset="0"/>
              </a:rPr>
              <a:t>(Федеральный государственный</a:t>
            </a:r>
          </a:p>
          <a:p>
            <a:pPr marL="0" indent="0" algn="r" eaLnBrk="1" hangingPunct="1">
              <a:spcBef>
                <a:spcPct val="0"/>
              </a:spcBef>
              <a:buFontTx/>
              <a:buNone/>
            </a:pPr>
            <a:r>
              <a:rPr lang="ru-RU" altLang="ru-RU" sz="2000" i="1" smtClean="0">
                <a:solidFill>
                  <a:srgbClr val="000066"/>
                </a:solidFill>
                <a:cs typeface="Times New Roman" panose="02020603050405020304" pitchFamily="18" charset="0"/>
              </a:rPr>
              <a:t> образовательный  стандарт  дошкольного образования</a:t>
            </a:r>
            <a:r>
              <a:rPr lang="ru-RU" altLang="ru-RU" sz="2000" i="1" smtClean="0">
                <a:solidFill>
                  <a:srgbClr val="002060"/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ru-RU" altLang="ru-RU" sz="2000" smtClean="0">
              <a:solidFill>
                <a:srgbClr val="002060"/>
              </a:solidFill>
            </a:endParaRPr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61BC8-EA4F-4656-BD0C-F209F96CC834}" type="slidenum">
              <a:rPr lang="ru-RU" altLang="en-US"/>
              <a:pPr/>
              <a:t>7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5847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altLang="ru-RU" sz="2400" b="1" smtClean="0">
                <a:solidFill>
                  <a:srgbClr val="000066"/>
                </a:solidFill>
              </a:rPr>
              <a:t>     	</a:t>
            </a:r>
            <a:r>
              <a:rPr lang="ru-RU" altLang="ru-RU" sz="2800" b="1" smtClean="0">
                <a:solidFill>
                  <a:srgbClr val="000066"/>
                </a:solidFill>
              </a:rPr>
              <a:t>В предыдущем проекте (МИП 2017-2018) был сделан акцент на развитии компетенций в сфере описания, изучения и комплексного анализа ситуации с помощью метода «Социомониторинг Сервис». В новом проекте сформированные компетенции выступают основанием в деятельности проектирования образовательной ситуации  на индивидуальном, групповом, институциональном уровнях.</a:t>
            </a:r>
          </a:p>
          <a:p>
            <a:pPr algn="ctr" eaLnBrk="1" hangingPunct="1">
              <a:buFontTx/>
              <a:buNone/>
            </a:pPr>
            <a:endParaRPr lang="ru-RU" altLang="ru-RU" sz="1400" smtClean="0">
              <a:solidFill>
                <a:srgbClr val="000066"/>
              </a:solidFill>
            </a:endParaRPr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DBD9B3-59D8-4022-8E83-DEEA8DE98F71}" type="slidenum">
              <a:rPr lang="ru-RU" altLang="en-US"/>
              <a:pPr/>
              <a:t>8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827088" y="1628775"/>
            <a:ext cx="7561262" cy="3816350"/>
          </a:xfrm>
        </p:spPr>
        <p:txBody>
          <a:bodyPr>
            <a:normAutofit fontScale="70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sz="28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4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... фокус конкретной индивидуальной образовательной ситуации, </a:t>
            </a:r>
            <a:r>
              <a:rPr lang="ru-RU" altLang="ru-RU" sz="4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 которой оказался ребенок со всеми своими особенностями (как одаренный, так и ребенок с ОВЗ)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altLang="ru-RU" sz="5100" dirty="0" smtClean="0">
              <a:solidFill>
                <a:srgbClr val="002060"/>
              </a:solidFill>
            </a:endParaRPr>
          </a:p>
        </p:txBody>
      </p:sp>
      <p:sp>
        <p:nvSpPr>
          <p:cNvPr id="10243" name="Прямоугольник 1"/>
          <p:cNvSpPr>
            <a:spLocks noChangeArrowheads="1"/>
          </p:cNvSpPr>
          <p:nvPr/>
        </p:nvSpPr>
        <p:spPr bwMode="auto">
          <a:xfrm>
            <a:off x="468313" y="333375"/>
            <a:ext cx="828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разработки  сетевого проекта</a:t>
            </a:r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CD06D6-77E1-458E-B743-914E03F19ABC}" type="slidenum">
              <a:rPr lang="ru-RU" altLang="en-US"/>
              <a:pPr/>
              <a:t>9</a:t>
            </a:fld>
            <a:endParaRPr lang="ru-RU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dtekhnologii_v_dou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808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pedtekhnologii_v_dou</Template>
  <TotalTime>2123</TotalTime>
  <Words>1301</Words>
  <Application>Microsoft Office PowerPoint</Application>
  <PresentationFormat>Экран (4:3)</PresentationFormat>
  <Paragraphs>180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Calibri</vt:lpstr>
      <vt:lpstr>Wingdings</vt:lpstr>
      <vt:lpstr>pedtekhnologii_v_dou</vt:lpstr>
      <vt:lpstr>Презентация PowerPoint</vt:lpstr>
      <vt:lpstr>  «Проектирование образовательной ситуации на индивидуальном, групповом,  институциональном уровнях в условиях сетевого взаимодействия»  </vt:lpstr>
      <vt:lpstr>Презентация PowerPoint</vt:lpstr>
      <vt:lpstr>Презентация PowerPoint</vt:lpstr>
      <vt:lpstr>Руководитель проекта: О.В. Бушная, директор МОУ «ГЦРО» </vt:lpstr>
      <vt:lpstr>Актуальность</vt:lpstr>
      <vt:lpstr>Актуальность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Основные задачи проекта</vt:lpstr>
      <vt:lpstr>Сеть авторских проектов</vt:lpstr>
      <vt:lpstr>Презентация PowerPoint</vt:lpstr>
      <vt:lpstr>Результаты на институциональном уровне</vt:lpstr>
      <vt:lpstr>Результаты на уровне сетевого сообщества</vt:lpstr>
      <vt:lpstr>Результаты на уровне МСО</vt:lpstr>
      <vt:lpstr>Основные продукты для муниципальной системы образования</vt:lpstr>
      <vt:lpstr>Основной механизм реализации проекта – сетевое взаимодействие</vt:lpstr>
      <vt:lpstr>Презентация PowerPoint</vt:lpstr>
      <vt:lpstr>Интегральные показатели оценки успешности реализации проекта</vt:lpstr>
      <vt:lpstr>Предложения по продвижению опыта</vt:lpstr>
      <vt:lpstr>Презентация PowerPoint</vt:lpstr>
    </vt:vector>
  </TitlesOfParts>
  <Company>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 - деятельностный подход в обучении математике.</dc:title>
  <dc:creator>Школа</dc:creator>
  <cp:lastModifiedBy>Иван</cp:lastModifiedBy>
  <cp:revision>305</cp:revision>
  <dcterms:created xsi:type="dcterms:W3CDTF">2011-02-03T08:58:18Z</dcterms:created>
  <dcterms:modified xsi:type="dcterms:W3CDTF">2018-12-24T11:11:47Z</dcterms:modified>
</cp:coreProperties>
</file>