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48" r:id="rId2"/>
    <p:sldMasterId id="2147483762" r:id="rId3"/>
    <p:sldMasterId id="2147483798" r:id="rId4"/>
  </p:sldMasterIdLst>
  <p:notesMasterIdLst>
    <p:notesMasterId r:id="rId61"/>
  </p:notesMasterIdLst>
  <p:sldIdLst>
    <p:sldId id="417" r:id="rId5"/>
    <p:sldId id="260" r:id="rId6"/>
    <p:sldId id="429" r:id="rId7"/>
    <p:sldId id="432" r:id="rId8"/>
    <p:sldId id="433" r:id="rId9"/>
    <p:sldId id="434" r:id="rId10"/>
    <p:sldId id="435" r:id="rId11"/>
    <p:sldId id="436" r:id="rId12"/>
    <p:sldId id="437" r:id="rId13"/>
    <p:sldId id="338" r:id="rId14"/>
    <p:sldId id="393" r:id="rId15"/>
    <p:sldId id="394" r:id="rId16"/>
    <p:sldId id="395" r:id="rId17"/>
    <p:sldId id="348" r:id="rId18"/>
    <p:sldId id="397" r:id="rId19"/>
    <p:sldId id="398" r:id="rId20"/>
    <p:sldId id="399" r:id="rId21"/>
    <p:sldId id="353" r:id="rId22"/>
    <p:sldId id="276" r:id="rId23"/>
    <p:sldId id="285" r:id="rId24"/>
    <p:sldId id="286" r:id="rId25"/>
    <p:sldId id="401" r:id="rId26"/>
    <p:sldId id="440" r:id="rId27"/>
    <p:sldId id="402" r:id="rId28"/>
    <p:sldId id="287" r:id="rId29"/>
    <p:sldId id="404" r:id="rId30"/>
    <p:sldId id="288" r:id="rId31"/>
    <p:sldId id="289" r:id="rId32"/>
    <p:sldId id="441" r:id="rId33"/>
    <p:sldId id="438" r:id="rId34"/>
    <p:sldId id="405" r:id="rId35"/>
    <p:sldId id="418" r:id="rId36"/>
    <p:sldId id="290" r:id="rId37"/>
    <p:sldId id="291" r:id="rId38"/>
    <p:sldId id="292" r:id="rId39"/>
    <p:sldId id="442" r:id="rId40"/>
    <p:sldId id="443" r:id="rId41"/>
    <p:sldId id="293" r:id="rId42"/>
    <p:sldId id="444" r:id="rId43"/>
    <p:sldId id="294" r:id="rId44"/>
    <p:sldId id="295" r:id="rId45"/>
    <p:sldId id="445" r:id="rId46"/>
    <p:sldId id="408" r:id="rId47"/>
    <p:sldId id="409" r:id="rId48"/>
    <p:sldId id="356" r:id="rId49"/>
    <p:sldId id="410" r:id="rId50"/>
    <p:sldId id="385" r:id="rId51"/>
    <p:sldId id="383" r:id="rId52"/>
    <p:sldId id="414" r:id="rId53"/>
    <p:sldId id="381" r:id="rId54"/>
    <p:sldId id="411" r:id="rId55"/>
    <p:sldId id="419" r:id="rId56"/>
    <p:sldId id="416" r:id="rId57"/>
    <p:sldId id="439" r:id="rId58"/>
    <p:sldId id="412" r:id="rId59"/>
    <p:sldId id="329" r:id="rId60"/>
  </p:sldIdLst>
  <p:sldSz cx="9144000" cy="6858000" type="screen4x3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00"/>
    <a:srgbClr val="FFD757"/>
    <a:srgbClr val="87136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3" autoAdjust="0"/>
    <p:restoredTop sz="84000" autoAdjust="0"/>
  </p:normalViewPr>
  <p:slideViewPr>
    <p:cSldViewPr>
      <p:cViewPr varScale="1">
        <p:scale>
          <a:sx n="61" d="100"/>
          <a:sy n="61" d="100"/>
        </p:scale>
        <p:origin x="-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45064-DA28-4378-AFB0-0468F394986B}" type="doc">
      <dgm:prSet loTypeId="urn:microsoft.com/office/officeart/2005/8/layout/default#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CD158B-D421-4086-9069-FF00EAE31C5F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Спонтанные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26D15806-550A-40C8-9408-4300B6D7C3EA}" type="parTrans" cxnId="{E29680B4-CF11-4D70-9000-454C3F925F7A}">
      <dgm:prSet/>
      <dgm:spPr/>
      <dgm:t>
        <a:bodyPr/>
        <a:lstStyle/>
        <a:p>
          <a:endParaRPr lang="ru-RU"/>
        </a:p>
      </dgm:t>
    </dgm:pt>
    <dgm:pt modelId="{ABA26A56-D194-42A7-B0DA-94552E689C37}" type="sibTrans" cxnId="{E29680B4-CF11-4D70-9000-454C3F925F7A}">
      <dgm:prSet/>
      <dgm:spPr/>
      <dgm:t>
        <a:bodyPr/>
        <a:lstStyle/>
        <a:p>
          <a:endParaRPr lang="ru-RU"/>
        </a:p>
      </dgm:t>
    </dgm:pt>
    <dgm:pt modelId="{770526B2-7AD4-4BB6-9927-03708EAD9288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Планируемые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10FA5D89-0F5E-40EC-8EBF-BB08F8F94923}" type="parTrans" cxnId="{0C99553F-A7EE-4B55-ABF0-444F4AAA9AB2}">
      <dgm:prSet/>
      <dgm:spPr/>
      <dgm:t>
        <a:bodyPr/>
        <a:lstStyle/>
        <a:p>
          <a:endParaRPr lang="ru-RU"/>
        </a:p>
      </dgm:t>
    </dgm:pt>
    <dgm:pt modelId="{AFD1E622-F61D-4179-9ED7-CA3745B2264D}" type="sibTrans" cxnId="{0C99553F-A7EE-4B55-ABF0-444F4AAA9AB2}">
      <dgm:prSet/>
      <dgm:spPr/>
      <dgm:t>
        <a:bodyPr/>
        <a:lstStyle/>
        <a:p>
          <a:endParaRPr lang="ru-RU"/>
        </a:p>
      </dgm:t>
    </dgm:pt>
    <dgm:pt modelId="{664717E9-FB8F-4387-8CA6-073AFEB1F0A6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Разорванные</a:t>
          </a:r>
        </a:p>
        <a:p>
          <a:r>
            <a:rPr lang="ru-RU" sz="1400" b="1" kern="1200" dirty="0" smtClean="0"/>
            <a:t>(неделя, месяц)</a:t>
          </a:r>
          <a:endParaRPr lang="ru-RU" sz="1400" b="1" kern="1200" dirty="0"/>
        </a:p>
      </dgm:t>
    </dgm:pt>
    <dgm:pt modelId="{9083003E-F611-4494-AD63-D2DD4A09D197}" type="parTrans" cxnId="{8A419F64-A6AD-4EBE-8E14-FC8DFE3C3DD3}">
      <dgm:prSet/>
      <dgm:spPr/>
      <dgm:t>
        <a:bodyPr/>
        <a:lstStyle/>
        <a:p>
          <a:endParaRPr lang="ru-RU"/>
        </a:p>
      </dgm:t>
    </dgm:pt>
    <dgm:pt modelId="{216641BE-07C6-47A9-8AFC-DA258D6E0B6C}" type="sibTrans" cxnId="{8A419F64-A6AD-4EBE-8E14-FC8DFE3C3DD3}">
      <dgm:prSet/>
      <dgm:spPr/>
      <dgm:t>
        <a:bodyPr/>
        <a:lstStyle/>
        <a:p>
          <a:endParaRPr lang="ru-RU"/>
        </a:p>
      </dgm:t>
    </dgm:pt>
    <dgm:pt modelId="{60D7FF33-0F71-4AF9-B62B-A4D5D52AFF80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Рефлексивная</a:t>
          </a:r>
        </a:p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самоорганизация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D77D28B2-0960-4313-8623-BC7206CA00F2}" type="parTrans" cxnId="{123AFE34-D16E-4BED-BC66-385808A5E973}">
      <dgm:prSet/>
      <dgm:spPr/>
      <dgm:t>
        <a:bodyPr/>
        <a:lstStyle/>
        <a:p>
          <a:endParaRPr lang="ru-RU"/>
        </a:p>
      </dgm:t>
    </dgm:pt>
    <dgm:pt modelId="{CBC8A323-CB42-4A8C-88B7-68C7F40634D0}" type="sibTrans" cxnId="{123AFE34-D16E-4BED-BC66-385808A5E973}">
      <dgm:prSet/>
      <dgm:spPr/>
      <dgm:t>
        <a:bodyPr/>
        <a:lstStyle/>
        <a:p>
          <a:endParaRPr lang="ru-RU"/>
        </a:p>
      </dgm:t>
    </dgm:pt>
    <dgm:pt modelId="{A4C5C083-736B-447C-88FC-4345B6294E1E}">
      <dgm:prSet phldrT="[Текст]" custT="1"/>
      <dgm:spPr/>
      <dgm:t>
        <a:bodyPr/>
        <a:lstStyle/>
        <a:p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Длительные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gm:t>
    </dgm:pt>
    <dgm:pt modelId="{6804E174-1D67-4240-86B1-D38AB0725A05}" type="sibTrans" cxnId="{71195087-3B3B-4A5E-A7E8-C6A099721EC9}">
      <dgm:prSet/>
      <dgm:spPr/>
      <dgm:t>
        <a:bodyPr/>
        <a:lstStyle/>
        <a:p>
          <a:endParaRPr lang="ru-RU"/>
        </a:p>
      </dgm:t>
    </dgm:pt>
    <dgm:pt modelId="{66A18F09-8740-4A51-BD39-4997320B606E}" type="parTrans" cxnId="{71195087-3B3B-4A5E-A7E8-C6A099721EC9}">
      <dgm:prSet/>
      <dgm:spPr/>
      <dgm:t>
        <a:bodyPr/>
        <a:lstStyle/>
        <a:p>
          <a:endParaRPr lang="ru-RU"/>
        </a:p>
      </dgm:t>
    </dgm:pt>
    <dgm:pt modelId="{D6C4EDDD-41D2-418C-A427-8CC7142E9AF2}" type="pres">
      <dgm:prSet presAssocID="{E7D45064-DA28-4378-AFB0-0468F39498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5C2A51-0FFD-4014-AA1A-4DE014EB4D7B}" type="pres">
      <dgm:prSet presAssocID="{D9CD158B-D421-4086-9069-FF00EAE31C5F}" presName="node" presStyleLbl="node1" presStyleIdx="0" presStyleCnt="5" custLinFactNeighborX="593" custLinFactNeighborY="-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560EA0-E1C7-49C0-B8F3-C9AAE78E3A6B}" type="pres">
      <dgm:prSet presAssocID="{ABA26A56-D194-42A7-B0DA-94552E689C37}" presName="sibTrans" presStyleCnt="0"/>
      <dgm:spPr/>
      <dgm:t>
        <a:bodyPr/>
        <a:lstStyle/>
        <a:p>
          <a:endParaRPr lang="ru-RU"/>
        </a:p>
      </dgm:t>
    </dgm:pt>
    <dgm:pt modelId="{B80A5C9D-7C43-4C17-A1CC-997557F61094}" type="pres">
      <dgm:prSet presAssocID="{770526B2-7AD4-4BB6-9927-03708EAD9288}" presName="node" presStyleLbl="node1" presStyleIdx="1" presStyleCnt="5" custLinFactNeighborX="-172" custLinFactNeighborY="-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598E9-01B2-4AE7-B020-81281047B1D7}" type="pres">
      <dgm:prSet presAssocID="{AFD1E622-F61D-4179-9ED7-CA3745B2264D}" presName="sibTrans" presStyleCnt="0"/>
      <dgm:spPr/>
      <dgm:t>
        <a:bodyPr/>
        <a:lstStyle/>
        <a:p>
          <a:endParaRPr lang="ru-RU"/>
        </a:p>
      </dgm:t>
    </dgm:pt>
    <dgm:pt modelId="{FC60DB19-30BC-4E7B-B523-3B8752217531}" type="pres">
      <dgm:prSet presAssocID="{664717E9-FB8F-4387-8CA6-073AFEB1F0A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0674D-CD00-4500-B382-E8BA959C2B38}" type="pres">
      <dgm:prSet presAssocID="{216641BE-07C6-47A9-8AFC-DA258D6E0B6C}" presName="sibTrans" presStyleCnt="0"/>
      <dgm:spPr/>
      <dgm:t>
        <a:bodyPr/>
        <a:lstStyle/>
        <a:p>
          <a:endParaRPr lang="ru-RU"/>
        </a:p>
      </dgm:t>
    </dgm:pt>
    <dgm:pt modelId="{0F02205E-46A8-46FD-90E3-CC2BD565B94A}" type="pres">
      <dgm:prSet presAssocID="{A4C5C083-736B-447C-88FC-4345B6294E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83E58-8AC3-473D-BC31-5DC873C30005}" type="pres">
      <dgm:prSet presAssocID="{6804E174-1D67-4240-86B1-D38AB0725A05}" presName="sibTrans" presStyleCnt="0"/>
      <dgm:spPr/>
      <dgm:t>
        <a:bodyPr/>
        <a:lstStyle/>
        <a:p>
          <a:endParaRPr lang="ru-RU"/>
        </a:p>
      </dgm:t>
    </dgm:pt>
    <dgm:pt modelId="{65CBF8F6-1B8E-4C68-BB07-5F7B07042EB0}" type="pres">
      <dgm:prSet presAssocID="{60D7FF33-0F71-4AF9-B62B-A4D5D52AFF80}" presName="node" presStyleLbl="node1" presStyleIdx="4" presStyleCnt="5" custScaleX="118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A89EE6-B8B8-416D-AD93-8ACB6303BBF4}" type="presOf" srcId="{A4C5C083-736B-447C-88FC-4345B6294E1E}" destId="{0F02205E-46A8-46FD-90E3-CC2BD565B94A}" srcOrd="0" destOrd="0" presId="urn:microsoft.com/office/officeart/2005/8/layout/default#1"/>
    <dgm:cxn modelId="{E29680B4-CF11-4D70-9000-454C3F925F7A}" srcId="{E7D45064-DA28-4378-AFB0-0468F394986B}" destId="{D9CD158B-D421-4086-9069-FF00EAE31C5F}" srcOrd="0" destOrd="0" parTransId="{26D15806-550A-40C8-9408-4300B6D7C3EA}" sibTransId="{ABA26A56-D194-42A7-B0DA-94552E689C37}"/>
    <dgm:cxn modelId="{6377EF71-7342-4F78-8B95-34A586A7BBEC}" type="presOf" srcId="{770526B2-7AD4-4BB6-9927-03708EAD9288}" destId="{B80A5C9D-7C43-4C17-A1CC-997557F61094}" srcOrd="0" destOrd="0" presId="urn:microsoft.com/office/officeart/2005/8/layout/default#1"/>
    <dgm:cxn modelId="{8A419F64-A6AD-4EBE-8E14-FC8DFE3C3DD3}" srcId="{E7D45064-DA28-4378-AFB0-0468F394986B}" destId="{664717E9-FB8F-4387-8CA6-073AFEB1F0A6}" srcOrd="2" destOrd="0" parTransId="{9083003E-F611-4494-AD63-D2DD4A09D197}" sibTransId="{216641BE-07C6-47A9-8AFC-DA258D6E0B6C}"/>
    <dgm:cxn modelId="{FE04F2C1-9F0C-4355-B7F0-E46569C2B369}" type="presOf" srcId="{664717E9-FB8F-4387-8CA6-073AFEB1F0A6}" destId="{FC60DB19-30BC-4E7B-B523-3B8752217531}" srcOrd="0" destOrd="0" presId="urn:microsoft.com/office/officeart/2005/8/layout/default#1"/>
    <dgm:cxn modelId="{3B073A91-A0F4-489E-AB8A-557005C3A0FB}" type="presOf" srcId="{60D7FF33-0F71-4AF9-B62B-A4D5D52AFF80}" destId="{65CBF8F6-1B8E-4C68-BB07-5F7B07042EB0}" srcOrd="0" destOrd="0" presId="urn:microsoft.com/office/officeart/2005/8/layout/default#1"/>
    <dgm:cxn modelId="{123AFE34-D16E-4BED-BC66-385808A5E973}" srcId="{E7D45064-DA28-4378-AFB0-0468F394986B}" destId="{60D7FF33-0F71-4AF9-B62B-A4D5D52AFF80}" srcOrd="4" destOrd="0" parTransId="{D77D28B2-0960-4313-8623-BC7206CA00F2}" sibTransId="{CBC8A323-CB42-4A8C-88B7-68C7F40634D0}"/>
    <dgm:cxn modelId="{92F67100-D827-479D-B3B1-1E94CA44EE97}" type="presOf" srcId="{D9CD158B-D421-4086-9069-FF00EAE31C5F}" destId="{E65C2A51-0FFD-4014-AA1A-4DE014EB4D7B}" srcOrd="0" destOrd="0" presId="urn:microsoft.com/office/officeart/2005/8/layout/default#1"/>
    <dgm:cxn modelId="{0C99553F-A7EE-4B55-ABF0-444F4AAA9AB2}" srcId="{E7D45064-DA28-4378-AFB0-0468F394986B}" destId="{770526B2-7AD4-4BB6-9927-03708EAD9288}" srcOrd="1" destOrd="0" parTransId="{10FA5D89-0F5E-40EC-8EBF-BB08F8F94923}" sibTransId="{AFD1E622-F61D-4179-9ED7-CA3745B2264D}"/>
    <dgm:cxn modelId="{EF419604-9909-46A8-9671-2398F4AC99C5}" type="presOf" srcId="{E7D45064-DA28-4378-AFB0-0468F394986B}" destId="{D6C4EDDD-41D2-418C-A427-8CC7142E9AF2}" srcOrd="0" destOrd="0" presId="urn:microsoft.com/office/officeart/2005/8/layout/default#1"/>
    <dgm:cxn modelId="{71195087-3B3B-4A5E-A7E8-C6A099721EC9}" srcId="{E7D45064-DA28-4378-AFB0-0468F394986B}" destId="{A4C5C083-736B-447C-88FC-4345B6294E1E}" srcOrd="3" destOrd="0" parTransId="{66A18F09-8740-4A51-BD39-4997320B606E}" sibTransId="{6804E174-1D67-4240-86B1-D38AB0725A05}"/>
    <dgm:cxn modelId="{2A59A483-0A8C-4C38-AF87-0AE6EE93961B}" type="presParOf" srcId="{D6C4EDDD-41D2-418C-A427-8CC7142E9AF2}" destId="{E65C2A51-0FFD-4014-AA1A-4DE014EB4D7B}" srcOrd="0" destOrd="0" presId="urn:microsoft.com/office/officeart/2005/8/layout/default#1"/>
    <dgm:cxn modelId="{1E3EB4C0-8018-4E8B-840A-66304603258F}" type="presParOf" srcId="{D6C4EDDD-41D2-418C-A427-8CC7142E9AF2}" destId="{76560EA0-E1C7-49C0-B8F3-C9AAE78E3A6B}" srcOrd="1" destOrd="0" presId="urn:microsoft.com/office/officeart/2005/8/layout/default#1"/>
    <dgm:cxn modelId="{E739DBFD-59A2-4F03-8F70-841E4A36D3B1}" type="presParOf" srcId="{D6C4EDDD-41D2-418C-A427-8CC7142E9AF2}" destId="{B80A5C9D-7C43-4C17-A1CC-997557F61094}" srcOrd="2" destOrd="0" presId="urn:microsoft.com/office/officeart/2005/8/layout/default#1"/>
    <dgm:cxn modelId="{EE51B64D-3FF9-46C0-A29F-DD7797A86EB2}" type="presParOf" srcId="{D6C4EDDD-41D2-418C-A427-8CC7142E9AF2}" destId="{F2B598E9-01B2-4AE7-B020-81281047B1D7}" srcOrd="3" destOrd="0" presId="urn:microsoft.com/office/officeart/2005/8/layout/default#1"/>
    <dgm:cxn modelId="{FD3F3BA3-C4E4-4853-9696-1683D8D2FB28}" type="presParOf" srcId="{D6C4EDDD-41D2-418C-A427-8CC7142E9AF2}" destId="{FC60DB19-30BC-4E7B-B523-3B8752217531}" srcOrd="4" destOrd="0" presId="urn:microsoft.com/office/officeart/2005/8/layout/default#1"/>
    <dgm:cxn modelId="{632971B1-E431-4EC2-9FC2-6EA60D9414B3}" type="presParOf" srcId="{D6C4EDDD-41D2-418C-A427-8CC7142E9AF2}" destId="{A310674D-CD00-4500-B382-E8BA959C2B38}" srcOrd="5" destOrd="0" presId="urn:microsoft.com/office/officeart/2005/8/layout/default#1"/>
    <dgm:cxn modelId="{88114606-65CE-4374-B82D-E28461AC5AD7}" type="presParOf" srcId="{D6C4EDDD-41D2-418C-A427-8CC7142E9AF2}" destId="{0F02205E-46A8-46FD-90E3-CC2BD565B94A}" srcOrd="6" destOrd="0" presId="urn:microsoft.com/office/officeart/2005/8/layout/default#1"/>
    <dgm:cxn modelId="{48E4BEF6-1524-44D8-8F55-18B87D4C6529}" type="presParOf" srcId="{D6C4EDDD-41D2-418C-A427-8CC7142E9AF2}" destId="{CCF83E58-8AC3-473D-BC31-5DC873C30005}" srcOrd="7" destOrd="0" presId="urn:microsoft.com/office/officeart/2005/8/layout/default#1"/>
    <dgm:cxn modelId="{0355965A-9586-410B-9101-41FCAE0CCF8D}" type="presParOf" srcId="{D6C4EDDD-41D2-418C-A427-8CC7142E9AF2}" destId="{65CBF8F6-1B8E-4C68-BB07-5F7B07042EB0}" srcOrd="8" destOrd="0" presId="urn:microsoft.com/office/officeart/2005/8/layout/default#1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C2A51-0FFD-4014-AA1A-4DE014EB4D7B}">
      <dsp:nvSpPr>
        <dsp:cNvPr id="0" name=""/>
        <dsp:cNvSpPr/>
      </dsp:nvSpPr>
      <dsp:spPr>
        <a:xfrm>
          <a:off x="1460177" y="0"/>
          <a:ext cx="2877507" cy="17265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Спонтанные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1460177" y="0"/>
        <a:ext cx="2877507" cy="1726504"/>
      </dsp:txXfrm>
    </dsp:sp>
    <dsp:sp modelId="{B80A5C9D-7C43-4C17-A1CC-997557F61094}">
      <dsp:nvSpPr>
        <dsp:cNvPr id="0" name=""/>
        <dsp:cNvSpPr/>
      </dsp:nvSpPr>
      <dsp:spPr>
        <a:xfrm>
          <a:off x="4603422" y="0"/>
          <a:ext cx="2877507" cy="17265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Планируемые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4603422" y="0"/>
        <a:ext cx="2877507" cy="1726504"/>
      </dsp:txXfrm>
    </dsp:sp>
    <dsp:sp modelId="{FC60DB19-30BC-4E7B-B523-3B8752217531}">
      <dsp:nvSpPr>
        <dsp:cNvPr id="0" name=""/>
        <dsp:cNvSpPr/>
      </dsp:nvSpPr>
      <dsp:spPr>
        <a:xfrm>
          <a:off x="1443113" y="2017067"/>
          <a:ext cx="2877507" cy="17265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Разорванные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(неделя, месяц)</a:t>
          </a:r>
          <a:endParaRPr lang="ru-RU" sz="1400" b="1" kern="1200" dirty="0"/>
        </a:p>
      </dsp:txBody>
      <dsp:txXfrm>
        <a:off x="1443113" y="2017067"/>
        <a:ext cx="2877507" cy="1726504"/>
      </dsp:txXfrm>
    </dsp:sp>
    <dsp:sp modelId="{0F02205E-46A8-46FD-90E3-CC2BD565B94A}">
      <dsp:nvSpPr>
        <dsp:cNvPr id="0" name=""/>
        <dsp:cNvSpPr/>
      </dsp:nvSpPr>
      <dsp:spPr>
        <a:xfrm>
          <a:off x="4608371" y="2017067"/>
          <a:ext cx="2877507" cy="17265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Длительные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4608371" y="2017067"/>
        <a:ext cx="2877507" cy="1726504"/>
      </dsp:txXfrm>
    </dsp:sp>
    <dsp:sp modelId="{65CBF8F6-1B8E-4C68-BB07-5F7B07042EB0}">
      <dsp:nvSpPr>
        <dsp:cNvPr id="0" name=""/>
        <dsp:cNvSpPr/>
      </dsp:nvSpPr>
      <dsp:spPr>
        <a:xfrm>
          <a:off x="2753947" y="4031322"/>
          <a:ext cx="3421097" cy="17265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Рефлексивная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  <a:ea typeface="+mj-ea"/>
              <a:cs typeface="+mj-cs"/>
            </a:rPr>
            <a:t>самоорганизация</a:t>
          </a:r>
          <a:endParaRPr lang="ru-RU" sz="2800" b="1" kern="1200" dirty="0">
            <a:latin typeface="Calibri" pitchFamily="34" charset="0"/>
            <a:ea typeface="+mj-ea"/>
            <a:cs typeface="+mj-cs"/>
          </a:endParaRPr>
        </a:p>
      </dsp:txBody>
      <dsp:txXfrm>
        <a:off x="2753947" y="4031322"/>
        <a:ext cx="3421097" cy="1726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AE90B-BAC6-4642-81AC-03153FF0AA71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689515"/>
            <a:ext cx="544068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377316"/>
            <a:ext cx="2947035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00FD6-CB37-4093-A26C-61F0830142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56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0FD6-CB37-4093-A26C-61F083014223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4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00FD6-CB37-4093-A26C-61F08301422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33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DA35861-C094-41B9-AD3B-45690E81930A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49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26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6324" name="Номер слайда 3"/>
          <p:cNvSpPr txBox="1">
            <a:spLocks noGrp="1"/>
          </p:cNvSpPr>
          <p:nvPr/>
        </p:nvSpPr>
        <p:spPr bwMode="auto">
          <a:xfrm>
            <a:off x="3852241" y="9377316"/>
            <a:ext cx="2947035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2363741-CEE7-473B-B75B-4CB87454AA00}" type="slidenum">
              <a:rPr lang="ru-RU" altLang="ru-RU" sz="1200">
                <a:solidFill>
                  <a:srgbClr val="000000"/>
                </a:solidFill>
              </a:rPr>
              <a:pPr algn="r" eaLnBrk="1" hangingPunct="1"/>
              <a:t>50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3ADF0-068F-4FE0-92BB-ADB36F87D3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49300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641" y="4688581"/>
            <a:ext cx="5440958" cy="44423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197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45347E-3EAA-4948-9A79-99B50DCD8B8C}" type="slidenum">
              <a:rPr lang="en-US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49300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641" y="4688581"/>
            <a:ext cx="5440958" cy="44423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2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F9C6D-EB14-43FF-9DE4-F2DED58CEA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3450" y="749300"/>
            <a:ext cx="4933950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641" y="4688581"/>
            <a:ext cx="5440958" cy="44423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4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5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6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FAD5F5-DC64-46A7-9913-E1BEC6703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9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103067-9D7A-471E-964C-8F48E8481B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40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B1F891-EC9C-4460-976E-EBD29B570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7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AA1930-C5A4-4D1D-9A17-45C98BA0A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22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47D8F9-A55C-4222-9B76-ABCFBB644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205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009A95-9258-4DBF-8B7E-9E94A9DF9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19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79440B-D9C6-4A68-BA35-D14848043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405AA8-1E58-4FC7-9922-03F1493F2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26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31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25C7EB4-49C6-4F68-869C-60F1CC113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712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0EC21C-A052-419E-9D15-5CE9C894F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47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E75D89-B678-4459-981B-232321B28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97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1A1A50-FB21-4B52-A5C6-38767BD3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908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BBB1CF-3A77-4D4F-931A-1BB4768C9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575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515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8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30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52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2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5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31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30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0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14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167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80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409297F-B2E0-4AF9-9AA7-F20F17CDC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88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C4B1D6-F07B-43AA-8628-986755971E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9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D51558D-28C8-4659-A979-A77BC07501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8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825" y="2459038"/>
            <a:ext cx="3321050" cy="705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275" y="2459038"/>
            <a:ext cx="3322638" cy="705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960A59B-8408-4DB4-A73B-284F269D7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81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48F8A6-5D50-4FF0-AF4A-4E4707B89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75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70DEC0A-F89D-476C-AF3B-BA028B221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845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818FA7-62FA-4995-B07B-637A9BFB97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71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0847A8-E8CA-400D-A22A-357F6DF30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96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22BDCF-B657-4D70-A156-6124FD32F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71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0429111-151B-4754-8D71-44C375302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75288" y="427038"/>
            <a:ext cx="1698625" cy="90884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7825" y="427038"/>
            <a:ext cx="4945063" cy="9088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11/8/17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B5984F6-E42C-4073-86D2-0DB0C6BA9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27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5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0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2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4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1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65149E-AEEF-4EE7-A28B-724F7CD4DC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8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93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7825" y="427038"/>
            <a:ext cx="6796088" cy="170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59038"/>
            <a:ext cx="6796088" cy="705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0"/>
            <a:r>
              <a:rPr lang="en-GB" smtClean="0"/>
              <a:t>Seventh Outline LevelText</a:t>
            </a:r>
          </a:p>
          <a:p>
            <a:pPr lvl="0"/>
            <a:r>
              <a:rPr lang="en-GB" smtClean="0"/>
              <a:t>Second level</a:t>
            </a:r>
          </a:p>
          <a:p>
            <a:pPr lvl="0"/>
            <a:r>
              <a:rPr lang="en-GB" smtClean="0"/>
              <a:t>Third level</a:t>
            </a:r>
          </a:p>
          <a:p>
            <a:pPr lvl="0"/>
            <a:r>
              <a:rPr lang="en-GB" smtClean="0"/>
              <a:t>Fourth level</a:t>
            </a:r>
          </a:p>
          <a:p>
            <a:pPr lvl="0"/>
            <a:r>
              <a:rPr lang="en-GB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825" y="9945688"/>
            <a:ext cx="1735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8B8B8B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mtClean="0"/>
              <a:t>11/8/17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68575" y="9945688"/>
            <a:ext cx="2416175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438775" y="9945688"/>
            <a:ext cx="17351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  <a:defRPr sz="1400">
                <a:solidFill>
                  <a:srgbClr val="8B8B8B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 defTabSz="4572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DA4BEA33-5D96-4459-9D07-6CD6A803253F}" type="slidenum">
              <a:rPr lang="en-US" smtClean="0"/>
              <a:pPr defTabSz="45720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91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 ftr="0"/>
  <p:txStyles>
    <p:titleStyle>
      <a:lvl1pPr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57200" rtl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102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102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102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102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102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281155"/>
            <a:ext cx="65230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433556"/>
            <a:ext cx="1146175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1156"/>
            <a:ext cx="914400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6858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3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«Современные образовательные технологии в детском саду: новые возможности организации образовательного  процесса с дошкольниками  в соответствии с ФГОС ДО»  </a:t>
            </a: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None/>
            </a:pPr>
            <a:endParaRPr lang="ru-RU" sz="21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Начальная школа-детский сад № 115</a:t>
            </a:r>
          </a:p>
          <a:p>
            <a:pPr marL="0" lvl="0" indent="0" algn="ctr" defTabSz="685800">
              <a:lnSpc>
                <a:spcPct val="90000"/>
              </a:lnSpc>
              <a:spcBef>
                <a:spcPts val="75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2018-2019 учебный 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5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987824" y="4293096"/>
            <a:ext cx="5700873" cy="175979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По заключению государственной СЭС РФ 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программа  «Школа 2000...»признана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err="1" smtClean="0">
                <a:solidFill>
                  <a:srgbClr val="002060"/>
                </a:solidFill>
                <a:latin typeface="+mn-lt"/>
              </a:rPr>
              <a:t>здоровьесберегающей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Отмечена Премией Президента РФ в области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 образования за 2002 год</a:t>
            </a:r>
          </a:p>
        </p:txBody>
      </p:sp>
      <p:pic>
        <p:nvPicPr>
          <p:cNvPr id="160771" name="Picture 3" descr="San_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82348"/>
            <a:ext cx="2789237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2" name="Picture 4" descr="center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6176"/>
            <a:ext cx="1641315" cy="136815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5" name="Picture 7" descr="00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9329" y="886409"/>
            <a:ext cx="1635125" cy="1981200"/>
          </a:xfrm>
          <a:noFill/>
        </p:spPr>
      </p:pic>
      <p:sp>
        <p:nvSpPr>
          <p:cNvPr id="3" name="AutoShape 2" descr="http://&amp;rcy;&amp;zhcy;&amp;iecy;&amp;vcy;&amp;scy;&amp;kcy;&amp;acy;&amp;yacy;&amp;iecy;&amp;pcy;&amp;acy;&amp;rcy;&amp;khcy;&amp;icy;&amp;yacy;.&amp;rcy;&amp;fcy;/files/2016/04/b14179f02661eeee9ab3668c287c3c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554099" cy="28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9590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pPr lvl="0" algn="l"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ru-RU" altLang="ru-RU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Технология</a:t>
            </a:r>
            <a:r>
              <a:rPr lang="ru-RU" altLang="ru-RU" sz="2800" b="1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400" kern="12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(от греч.: </a:t>
            </a:r>
            <a:r>
              <a:rPr lang="ru-RU" altLang="ru-RU" sz="2400" kern="1200" dirty="0" err="1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techne</a:t>
            </a:r>
            <a:r>
              <a:rPr lang="ru-RU" altLang="ru-RU" sz="2400" kern="12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искусство, </a:t>
            </a:r>
            <a:r>
              <a:rPr lang="ru-RU" altLang="ru-RU" sz="2400" kern="1200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мастерство; </a:t>
            </a:r>
            <a:r>
              <a:rPr lang="ru-RU" altLang="ru-RU" sz="2400" kern="1200" dirty="0" err="1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logos</a:t>
            </a:r>
            <a:r>
              <a:rPr lang="ru-RU" altLang="ru-RU" sz="2400" kern="12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слово, учение)</a:t>
            </a:r>
            <a:r>
              <a:rPr lang="ru-RU" altLang="ru-RU" sz="2400" b="1" kern="12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это научное описание способа производства, то есть </a:t>
            </a:r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совокупность тех </a:t>
            </a:r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процессов, которые обеспечивают получение</a:t>
            </a:r>
            <a:r>
              <a:rPr lang="ru-RU" alt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altLang="ru-RU" sz="2400" b="1" kern="1200" dirty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определенного производственного </a:t>
            </a:r>
            <a:r>
              <a:rPr lang="ru-RU" altLang="ru-RU" sz="24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результата</a:t>
            </a:r>
            <a:r>
              <a:rPr lang="ru-RU" altLang="ru-RU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altLang="ru-RU" sz="24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altLang="ru-RU" sz="24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</a:t>
            </a:r>
            <a:r>
              <a:rPr lang="ru-RU" altLang="ru-RU" sz="2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Словарь </a:t>
            </a:r>
            <a:r>
              <a:rPr lang="ru-RU" altLang="ru-RU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С.И. Ожегова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304256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400" b="1" kern="1200" dirty="0">
                <a:solidFill>
                  <a:srgbClr val="002060"/>
                </a:solidFill>
              </a:rPr>
              <a:t>Педагогическая технология </a:t>
            </a:r>
            <a:r>
              <a:rPr lang="ru-RU" altLang="ru-RU" sz="2000" b="1" kern="1200" dirty="0">
                <a:solidFill>
                  <a:srgbClr val="002060"/>
                </a:solidFill>
              </a:rPr>
              <a:t>– научное описание способа достижения педагогического результата, то есть</a:t>
            </a:r>
          </a:p>
          <a:p>
            <a:pPr marL="444500" lv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ru-RU" sz="2000" b="1" kern="1200" dirty="0">
                <a:solidFill>
                  <a:srgbClr val="002060"/>
                </a:solidFill>
              </a:rPr>
              <a:t> совокупности тех правил, </a:t>
            </a:r>
          </a:p>
          <a:p>
            <a:pPr marL="444500" lv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ru-RU" sz="2000" b="1" kern="1200" dirty="0">
                <a:solidFill>
                  <a:srgbClr val="002060"/>
                </a:solidFill>
              </a:rPr>
              <a:t>педагогических приемов и </a:t>
            </a:r>
          </a:p>
          <a:p>
            <a:pPr marL="444500" lv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altLang="ru-RU" sz="2000" b="1" kern="1200" dirty="0">
                <a:solidFill>
                  <a:srgbClr val="002060"/>
                </a:solidFill>
              </a:rPr>
              <a:t>способов организации взаимодействия с детьми, </a:t>
            </a:r>
          </a:p>
          <a:p>
            <a:pPr marL="44450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 kern="1200" dirty="0" smtClean="0">
                <a:solidFill>
                  <a:srgbClr val="002060"/>
                </a:solidFill>
              </a:rPr>
              <a:t>  которые </a:t>
            </a:r>
            <a:r>
              <a:rPr lang="ru-RU" altLang="ru-RU" sz="2000" b="1" kern="1200" dirty="0">
                <a:solidFill>
                  <a:srgbClr val="002060"/>
                </a:solidFill>
              </a:rPr>
              <a:t>обеспечивают достижение поставленной </a:t>
            </a:r>
            <a:endParaRPr lang="ru-RU" altLang="ru-RU" sz="2000" b="1" kern="1200" dirty="0" smtClean="0">
              <a:solidFill>
                <a:srgbClr val="002060"/>
              </a:solidFill>
            </a:endParaRPr>
          </a:p>
          <a:p>
            <a:pPr marL="44450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000" b="1" kern="1200" dirty="0">
                <a:solidFill>
                  <a:srgbClr val="002060"/>
                </a:solidFill>
              </a:rPr>
              <a:t> </a:t>
            </a:r>
            <a:r>
              <a:rPr lang="ru-RU" altLang="ru-RU" sz="2000" b="1" kern="1200" dirty="0" smtClean="0">
                <a:solidFill>
                  <a:srgbClr val="002060"/>
                </a:solidFill>
              </a:rPr>
              <a:t> педагогом </a:t>
            </a:r>
            <a:r>
              <a:rPr lang="ru-RU" altLang="ru-RU" sz="2000" b="1" kern="1200" dirty="0">
                <a:solidFill>
                  <a:srgbClr val="002060"/>
                </a:solidFill>
              </a:rPr>
              <a:t>цели.</a:t>
            </a:r>
          </a:p>
          <a:p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512168" cy="218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99" y="350837"/>
            <a:ext cx="7488833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60"/>
          </a:xfrm>
        </p:spPr>
        <p:txBody>
          <a:bodyPr/>
          <a:lstStyle/>
          <a:p>
            <a:pPr marL="0" indent="0" algn="ctr">
              <a:buNone/>
            </a:pPr>
            <a:endParaRPr lang="ru-RU" altLang="ru-RU" b="1" i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altLang="ru-RU" b="1" i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altLang="ru-RU" b="1" i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чем состоит </a:t>
            </a:r>
            <a:r>
              <a:rPr lang="ru-RU" altLang="ru-RU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«механизм» </a:t>
            </a:r>
            <a:r>
              <a:rPr lang="ru-RU" altLang="ru-RU" b="1" i="1" dirty="0" err="1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самоизменения</a:t>
            </a:r>
            <a:r>
              <a:rPr lang="ru-RU" altLang="ru-RU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и какую роль в процессе его формирования играет дошкольная ступень?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4869160"/>
            <a:ext cx="1440160" cy="134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03232" cy="1944216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  <a:t>Потребность</a:t>
            </a:r>
            <a:b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</a:br>
            <a: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  <a:t> </a:t>
            </a:r>
            <a:r>
              <a:rPr lang="ru-RU" altLang="ru-RU" sz="2800" b="1" kern="1200" dirty="0" smtClean="0">
                <a:solidFill>
                  <a:srgbClr val="FFC000"/>
                </a:solidFill>
                <a:ea typeface="+mn-ea"/>
                <a:cs typeface="+mn-cs"/>
              </a:rPr>
              <a:t>в </a:t>
            </a:r>
            <a:r>
              <a:rPr lang="ru-RU" altLang="ru-RU" sz="2800" b="1" kern="1200" dirty="0" err="1" smtClean="0">
                <a:solidFill>
                  <a:srgbClr val="FFC000"/>
                </a:solidFill>
                <a:ea typeface="+mn-ea"/>
                <a:cs typeface="+mn-cs"/>
              </a:rPr>
              <a:t>самоизменении</a:t>
            </a:r>
            <a:r>
              <a:rPr lang="ru-RU" altLang="ru-RU" sz="2800" b="1" kern="1200" dirty="0" smtClean="0">
                <a:solidFill>
                  <a:srgbClr val="FFC000"/>
                </a:solidFill>
                <a:ea typeface="+mn-ea"/>
                <a:cs typeface="+mn-cs"/>
              </a:rPr>
              <a:t> и саморазвитии </a:t>
            </a:r>
            <a: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  <a:t>возникает в ситуации </a:t>
            </a:r>
            <a:r>
              <a:rPr lang="ru-RU" altLang="ru-RU" sz="2800" b="1" i="1" kern="1200" dirty="0" smtClean="0">
                <a:solidFill>
                  <a:schemeClr val="bg1"/>
                </a:solidFill>
                <a:ea typeface="+mn-ea"/>
                <a:cs typeface="+mn-cs"/>
              </a:rPr>
              <a:t>затруднения</a:t>
            </a:r>
            <a: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  <a:t> – иначе зачем человеку что-то менять, тем более в себе самом?</a:t>
            </a:r>
            <a:br>
              <a:rPr lang="ru-RU" altLang="ru-RU" sz="2800" b="1" kern="1200" dirty="0" smtClean="0">
                <a:solidFill>
                  <a:schemeClr val="bg1"/>
                </a:solidFill>
                <a:ea typeface="+mn-ea"/>
                <a:cs typeface="+mn-cs"/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2400" b="1" i="1" kern="1200" dirty="0">
                <a:solidFill>
                  <a:srgbClr val="031597"/>
                </a:solidFill>
              </a:rPr>
              <a:t>«В затруднении содержится возможность»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altLang="ru-RU" sz="2400" b="1" i="1" kern="1200" dirty="0">
              <a:solidFill>
                <a:srgbClr val="031597"/>
              </a:solidFill>
            </a:endParaRPr>
          </a:p>
          <a:p>
            <a:pPr marL="0" lvl="0" indent="0" algn="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2400" kern="1200" dirty="0">
                <a:solidFill>
                  <a:srgbClr val="031597"/>
                </a:solidFill>
              </a:rPr>
              <a:t>А. Эйнштейн</a:t>
            </a:r>
          </a:p>
          <a:p>
            <a:endParaRPr lang="ru-RU" dirty="0"/>
          </a:p>
        </p:txBody>
      </p:sp>
      <p:pic>
        <p:nvPicPr>
          <p:cNvPr id="5" name="Picture 16" descr="http://cs625217.vk.me/v625217570/4222a/uJVrqVQ-X6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888"/>
            <a:ext cx="3816424" cy="230425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Что вы понимаете под термином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затруднение</a:t>
            </a:r>
            <a:r>
              <a:rPr lang="ru-RU" sz="3600" b="1" i="1" dirty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«Затруднение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помеха, препятствие в достижении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цели»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Психологический словар</a:t>
            </a:r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ь</a:t>
            </a:r>
            <a:endParaRPr lang="ru-RU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8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лучше: </a:t>
            </a:r>
            <a:endParaRPr lang="ru-RU" b="1" i="1" dirty="0" smtClean="0">
              <a:solidFill>
                <a:srgbClr val="FFC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оградить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детей от проблем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или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научить их справляться с возникающими трудностями?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</a:t>
            </a:r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ичностно-значимое 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</a:t>
            </a:r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ребенка затруднение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4708525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понимание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причины своих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затруднений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выбор оптимальных способов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их преодоления 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конструктивное отношение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неудачам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перевод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проблемы 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задачи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приобретение опыта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успешного преодоления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трудностей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положительной самооценки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99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«Ситуация</a:t>
            </a:r>
            <a:r>
              <a:rPr lang="ru-RU" sz="4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943097"/>
              </p:ext>
            </p:extLst>
          </p:nvPr>
        </p:nvGraphicFramePr>
        <p:xfrm>
          <a:off x="107504" y="980728"/>
          <a:ext cx="892899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88"/>
            <a:ext cx="8534400" cy="1055687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Образовательная ситуация </a:t>
            </a:r>
            <a:b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«Открытие нового знания»</a:t>
            </a:r>
          </a:p>
        </p:txBody>
      </p:sp>
      <p:sp>
        <p:nvSpPr>
          <p:cNvPr id="15363" name="Text Box 38"/>
          <p:cNvSpPr txBox="1">
            <a:spLocks noChangeArrowheads="1"/>
          </p:cNvSpPr>
          <p:nvPr/>
        </p:nvSpPr>
        <p:spPr bwMode="auto">
          <a:xfrm>
            <a:off x="500063" y="2143125"/>
            <a:ext cx="8351837" cy="394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+mn-lt"/>
                <a:cs typeface="+mn-cs"/>
              </a:rPr>
              <a:t>1. </a:t>
            </a:r>
            <a:r>
              <a:rPr lang="ru-RU" sz="2800" b="1" dirty="0" smtClean="0">
                <a:solidFill>
                  <a:srgbClr val="002060"/>
                </a:solidFill>
              </a:rPr>
              <a:t>Введение в игровую ситуацию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2.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Актуализация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3. Затруднение в игровой ситуации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4.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Открытие детьми нового знания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5. Введение в систему знаний и повторение </a:t>
            </a:r>
          </a:p>
          <a:p>
            <a:pPr eaLnBrk="1" fontAlgn="base" hangingPunct="1">
              <a:spcBef>
                <a:spcPct val="0"/>
              </a:spcBef>
              <a:spcAft>
                <a:spcPct val="2000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6.</a:t>
            </a: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Осмысление (итог)</a:t>
            </a:r>
          </a:p>
        </p:txBody>
      </p:sp>
    </p:spTree>
    <p:extLst>
      <p:ext uri="{BB962C8B-B14F-4D97-AF65-F5344CB8AC3E}">
        <p14:creationId xmlns:p14="http://schemas.microsoft.com/office/powerpoint/2010/main" val="2758483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532765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4000" b="1" dirty="0" smtClean="0">
              <a:solidFill>
                <a:srgbClr val="C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«Реализация ФГОС – средствами технологии «Ситуация» 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деятельностного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метода Л.Г. </a:t>
            </a:r>
            <a:r>
              <a:rPr lang="ru-RU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Петерсон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Образовательная ситуация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«Открытие нового знания» </a:t>
            </a: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>
              <a:solidFill>
                <a:srgbClr val="C00000"/>
              </a:solidFill>
            </a:endParaRPr>
          </a:p>
          <a:p>
            <a:pPr marL="0" indent="0" algn="ctr">
              <a:buNone/>
              <a:defRPr/>
            </a:pPr>
            <a:endParaRPr lang="ru-RU" sz="2000" b="1" dirty="0" smtClean="0"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</a:br>
            <a:endParaRPr lang="ru-RU" sz="20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ноября </a:t>
            </a:r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graphicFrame>
        <p:nvGraphicFramePr>
          <p:cNvPr id="4301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63479"/>
              </p:ext>
            </p:extLst>
          </p:nvPr>
        </p:nvGraphicFramePr>
        <p:xfrm>
          <a:off x="251520" y="188640"/>
          <a:ext cx="108012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CorelDRAW" r:id="rId3" imgW="792480" imgH="1438656" progId="CorelDraw.Graphic.12">
                  <p:embed/>
                </p:oleObj>
              </mc:Choice>
              <mc:Fallback>
                <p:oleObj name="CorelDRAW" r:id="rId3" imgW="792480" imgH="1438656" progId="CorelDraw.Graphic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8640"/>
                        <a:ext cx="1080120" cy="1438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1979711" y="393700"/>
            <a:ext cx="5904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Начальная школа - детский сад №115</a:t>
            </a:r>
          </a:p>
        </p:txBody>
      </p:sp>
    </p:spTree>
    <p:extLst>
      <p:ext uri="{BB962C8B-B14F-4D97-AF65-F5344CB8AC3E}">
        <p14:creationId xmlns:p14="http://schemas.microsoft.com/office/powerpoint/2010/main" val="70770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6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560399"/>
              </p:ext>
            </p:extLst>
          </p:nvPr>
        </p:nvGraphicFramePr>
        <p:xfrm>
          <a:off x="107504" y="0"/>
          <a:ext cx="8928992" cy="7073205"/>
        </p:xfrm>
        <a:graphic>
          <a:graphicData uri="http://schemas.openxmlformats.org/drawingml/2006/table">
            <a:tbl>
              <a:tblPr/>
              <a:tblGrid>
                <a:gridCol w="40430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859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192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 Введение в ситуацию</a:t>
                      </a:r>
                    </a:p>
                  </a:txBody>
                  <a:tcPr marL="90000" marR="90000" marT="46798" marB="4679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9441"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1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интересной мотивации к деятельности (постановка детской цели)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Требования: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интересная и увлекательная ситуация, включающая детей в игровую деятельность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обращение к личному жизненному опыту детей, который подходит  по содержанию к детской цели всего занятия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условий для возникновения у воспитанников внутренней потребности включения (хочу-могу-надо) в деятельность</a:t>
                      </a:r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(ребёнок должен захотеть принять участие в игровой ситуации, в этой игре у ребёнка не должно возникать затруднения).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9" marB="45719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43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520759"/>
            <a:ext cx="196179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71110" y="97159"/>
            <a:ext cx="9144000" cy="6264697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900" b="1" i="1" dirty="0" smtClean="0">
                <a:solidFill>
                  <a:srgbClr val="FFC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 потребности мотивации у ребенка (надо – хочу - могу).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атмосферу  доверия (расположение детей, зрительный    контакт,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эмоциональная </a:t>
            </a:r>
            <a:r>
              <a:rPr lang="ru-RU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сопричстность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педагога и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т.д.)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Организовать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побуждающий  или подводящий диалог    (грамотно, логично)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ребёнке  ощущение в том, что он  сам принял решение включиться в    деятельность (в этом мастерство педагога)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понять голосом, взглядом, позой, что педагог  верит в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них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проблемную ситуацию, побуждающую детей к  мотивации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Сохранить 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взятую «сюжетную»  линию не забыть, не «бросить» по ходу занятия. </a:t>
            </a:r>
          </a:p>
          <a:p>
            <a:pPr>
              <a:lnSpc>
                <a:spcPct val="80000"/>
              </a:lnSpc>
            </a:pPr>
            <a:endParaRPr lang="ru-RU" sz="3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 rot="10800000" flipV="1">
            <a:off x="185147" y="6049194"/>
            <a:ext cx="8784976" cy="46166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Маркеры ТДМ: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«НАДО?», «ХОТИТЕ ?», «СМОЖЕТЕ?»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«Самым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характерным для волевого действия является свободный выбор цели, своего поведения, определяемый не внешними обстоятельствами, а мотивированный самим ребенком.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marL="0" indent="0" algn="r"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Л.С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Выготский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8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НАДО - ХОЧУ - МОГУ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256584"/>
          </a:xfrm>
        </p:spPr>
        <p:txBody>
          <a:bodyPr>
            <a:normAutofit/>
          </a:bodyPr>
          <a:lstStyle/>
          <a:p>
            <a:pPr lvl="0" algn="just">
              <a:spcBef>
                <a:spcPts val="0"/>
              </a:spcBef>
              <a:buFontTx/>
              <a:buChar char="-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же делать?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</a:t>
            </a:r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Надо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помочь Элли и </a:t>
            </a:r>
            <a:r>
              <a:rPr lang="ru-RU" sz="24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Тотошке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найти яблоки )</a:t>
            </a:r>
            <a:endParaRPr lang="ru-RU" sz="24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Как вы думаете у вас есть возможность помочь Элле и </a:t>
            </a:r>
            <a:r>
              <a:rPr lang="ru-RU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Тотошке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отыскать яблоки ?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(Да) (Мы уже много раз выручали тех, попал в беду</a:t>
            </a:r>
            <a:r>
              <a:rPr 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  <a:endParaRPr lang="ru-RU" sz="2400" b="1" i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Почему вы так уверены, что 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сможете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помочь?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(Мы </a:t>
            </a:r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сможем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помочь, потому что нас целая команда) (Друг всегда поможет в беде) ( (Мы умеем  бегать.), (Мы умеем лазать.) и т.д.</a:t>
            </a:r>
          </a:p>
          <a:p>
            <a:pPr lvl="0" algn="just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Какое же вы примете решение?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хотим</a:t>
            </a:r>
            <a:r>
              <a:rPr lang="ru-RU" sz="2400" b="1" i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отправимся  искать яблоки, чтобы помочь </a:t>
            </a:r>
            <a:r>
              <a:rPr lang="ru-RU" sz="24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Элии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и </a:t>
            </a:r>
            <a:r>
              <a:rPr lang="ru-RU" sz="2400" b="1" i="1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Тотошке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хотите</a:t>
            </a:r>
            <a:r>
              <a:rPr lang="ru-RU" sz="24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отправиться на помощь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ru-RU" sz="2400" b="1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(Да, </a:t>
            </a:r>
            <a:r>
              <a:rPr lang="ru-RU" sz="2400" b="1" i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хотим</a:t>
            </a:r>
            <a:r>
              <a:rPr lang="ru-RU" sz="2400" b="1" i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246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создаются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для возникновения у детей внутренней потребности (мотивации) включения в деятельность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</a:t>
            </a:r>
          </a:p>
          <a:p>
            <a:pPr marL="711200" lvl="0" indent="280988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«надо» – формирование детской цели – </a:t>
            </a:r>
            <a:endParaRPr lang="en-US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1200" lv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помочь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- либо, найти что-либо,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11200" lvl="0" indent="0">
              <a:buNone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узнать 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что-то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новое для себя…).  </a:t>
            </a:r>
          </a:p>
          <a:p>
            <a:pPr marL="711200" lvl="0" indent="280988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«хочу» – мне интересно</a:t>
            </a:r>
          </a:p>
          <a:p>
            <a:pPr marL="711200" lvl="0" indent="280988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«могу»- я многое уже знаю и умею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5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1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15619"/>
              </p:ext>
            </p:extLst>
          </p:nvPr>
        </p:nvGraphicFramePr>
        <p:xfrm>
          <a:off x="107504" y="0"/>
          <a:ext cx="8928992" cy="6741368"/>
        </p:xfrm>
        <a:graphic>
          <a:graphicData uri="http://schemas.openxmlformats.org/drawingml/2006/table">
            <a:tbl>
              <a:tblPr/>
              <a:tblGrid>
                <a:gridCol w="3480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84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541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2. Актуализация знаний и умений</a:t>
                      </a:r>
                    </a:p>
                  </a:txBody>
                  <a:tcPr marL="90000" marR="90000" marT="46796" marB="4679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35949"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8713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выделение важных знаний и умений  у детей, необходимых для открытия нового знания, т.е. важных для настоящего момента</a:t>
                      </a:r>
                    </a:p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5125" marR="0" lvl="0" indent="-2778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sz="32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 </a:t>
                      </a: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актуализация изученных способов действий и знаний, достаточных для построения нового знания</a:t>
                      </a: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1" lang="ru-R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544512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1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тренировка соответствующих мыслительных операций </a:t>
                      </a:r>
                    </a:p>
                  </a:txBody>
                  <a:tcPr marT="45716" marB="4571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74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21088"/>
            <a:ext cx="259228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</a:t>
            </a:r>
            <a:r>
              <a:rPr lang="ru-RU" sz="3200" b="1" dirty="0" smtClean="0">
                <a:solidFill>
                  <a:srgbClr val="FFC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редпосылки  </a:t>
            </a:r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учебной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Формируются такие </a:t>
            </a:r>
            <a:r>
              <a:rPr lang="ru-RU" sz="3600" b="1" u="sng" dirty="0">
                <a:solidFill>
                  <a:schemeClr val="bg1"/>
                </a:solidFill>
              </a:rPr>
              <a:t> предпосылки</a:t>
            </a:r>
            <a:r>
              <a:rPr lang="ru-RU" sz="3600" b="1" dirty="0">
                <a:solidFill>
                  <a:schemeClr val="bg1"/>
                </a:solidFill>
              </a:rPr>
              <a:t> учебной деятельности как </a:t>
            </a:r>
            <a:r>
              <a:rPr lang="ru-RU" sz="3600" b="1" dirty="0" smtClean="0">
                <a:solidFill>
                  <a:schemeClr val="bg1"/>
                </a:solidFill>
              </a:rPr>
              <a:t>воспитание </a:t>
            </a:r>
            <a:r>
              <a:rPr lang="ru-RU" sz="3600" b="1" dirty="0">
                <a:solidFill>
                  <a:schemeClr val="bg1"/>
                </a:solidFill>
              </a:rPr>
              <a:t>познавательных интересов и потребностей.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Создаются условия</a:t>
            </a:r>
            <a:r>
              <a:rPr lang="ru-RU" sz="3600" dirty="0">
                <a:solidFill>
                  <a:srgbClr val="002060"/>
                </a:solidFill>
              </a:rPr>
              <a:t>, при которых возникает и развивается интерес к учению.</a:t>
            </a:r>
          </a:p>
          <a:p>
            <a:pPr marL="0" indent="0">
              <a:buNone/>
            </a:pPr>
            <a:endParaRPr lang="ru-RU" sz="3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2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52400"/>
            <a:ext cx="8579296" cy="5973763"/>
          </a:xfrm>
          <a:noFill/>
          <a:ln w="19050">
            <a:noFill/>
          </a:ln>
        </p:spPr>
        <p:txBody>
          <a:bodyPr/>
          <a:lstStyle/>
          <a:p>
            <a:pPr algn="ctr">
              <a:lnSpc>
                <a:spcPct val="60000"/>
              </a:lnSpc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 indent="10160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Активное повторение: дидактическая игра,  словесная игра, подвижная игра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Активная беседа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Использование наглядности.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ru-RU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57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48447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/>
              <a:tblGrid>
                <a:gridCol w="39722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17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09157">
                <a:tc gridSpan="2">
                  <a:txBody>
                    <a:bodyPr/>
                    <a:lstStyle/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3"/>
                        <a:tabLst/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Затруднение в ситуации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пробное действие</a:t>
                      </a: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выявление места и причины затруднения )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884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анализа детьми возникшей ситуации, подведение их к выявлению места и причины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моделирование  проблемной ситуации затруднения в индивидуальной деятельности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создание  ситуации для пробного действия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0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самостоятельная фиксация затруднения в речи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выявление и фиксирование в речи причины и места  затруднения</a:t>
                      </a: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4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000" y="4699155"/>
            <a:ext cx="2661840" cy="199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79512" y="260648"/>
            <a:ext cx="8964488" cy="659735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lvl="0" algn="just" eaLnBrk="1" fontAlgn="auto" hangingPunct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Перед вами </a:t>
            </a:r>
            <a:r>
              <a:rPr lang="ru-RU" sz="18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препятствие. </a:t>
            </a: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Попробуйте перепрыгнуть </a:t>
            </a:r>
            <a:r>
              <a:rPr lang="ru-RU" sz="18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его.</a:t>
            </a:r>
            <a:endParaRPr lang="ru-RU" sz="18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смогли перепрыгнуть через препятствие?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(Да.) (Нет, у меня не получилось.) ( Я не перепрыгнула через препятствие.)</a:t>
            </a: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всех получилось </a:t>
            </a:r>
            <a:r>
              <a:rPr lang="ru-RU" sz="1800" b="1" u="sng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</a:t>
            </a: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перепрыгнуть через препятствие?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(Нет, у меня не получилось.) (</a:t>
            </a:r>
            <a:r>
              <a:rPr lang="ru-RU" sz="1800" b="1" i="1" u="sng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Мы не смогли правильно перепрыгнуть через препятствие.) </a:t>
            </a:r>
            <a:r>
              <a:rPr lang="ru-RU" sz="1800" b="1" i="1" u="sng" kern="12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b="1" u="sng" kern="12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МЕСТО ЗАТРУДНЕНИЯ</a:t>
            </a:r>
            <a:endParaRPr lang="ru-RU" sz="1800" b="1" kern="1200" dirty="0">
              <a:solidFill>
                <a:srgbClr val="C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  <a:r>
              <a:rPr lang="ru-RU" sz="1800" b="1" kern="12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всех получилось правильно перепрыгнуть в высоту через препятствие?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(Не знаем как.) (Не умеем прыгать так высоко.) (Сил в ногах не хватило.) (Не умеем прыгать в высоту.)  </a:t>
            </a:r>
            <a:endParaRPr lang="ru-RU" sz="18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 чем же вы столкнулись?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(С  затруднением.), (С трудностью.)</a:t>
            </a:r>
            <a:endParaRPr lang="ru-RU" sz="18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чём заключается трудность?  </a:t>
            </a:r>
            <a:r>
              <a:rPr lang="ru-RU" sz="1800" b="1" i="1" u="sng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(Мы не умеем </a:t>
            </a:r>
            <a:r>
              <a:rPr lang="ru-RU" sz="1800" b="1" i="1" u="sng" kern="12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правильно  </a:t>
            </a:r>
            <a:r>
              <a:rPr lang="ru-RU" sz="1800" b="1" i="1" u="sng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прыгать в высоту через препятствие</a:t>
            </a:r>
            <a:r>
              <a:rPr lang="ru-RU" sz="1800" b="1" i="1" u="sng" kern="12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1800" b="1" u="sng" kern="12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ПРИЧИНА</a:t>
            </a:r>
            <a:r>
              <a:rPr lang="ru-RU" sz="1800" b="1" u="sng" kern="1200" dirty="0" smtClean="0">
                <a:solidFill>
                  <a:srgbClr val="C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u="sng" kern="12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ЗАТРУДНЕНИЯ</a:t>
            </a:r>
            <a:r>
              <a:rPr lang="ru-RU" sz="1800" b="1" u="sng" kern="1200" dirty="0" smtClean="0">
                <a:solidFill>
                  <a:srgbClr val="C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kern="1200" dirty="0" smtClean="0">
                <a:solidFill>
                  <a:srgbClr val="C00000"/>
                </a:solidFill>
                <a:highlight>
                  <a:srgbClr val="FFFF00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800" b="1" kern="12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Что же вам надо узнать?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b="1" i="1" u="sng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Как правильно прыгать в высоту через препятствие) </a:t>
            </a:r>
            <a:r>
              <a:rPr lang="ru-RU" sz="1800" b="1" i="1" u="sng" kern="12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u="sng" kern="12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НОВОЕ ЗНАНИЕ     УЧЕБНАЯ ЗАДАЧА</a:t>
            </a:r>
            <a:endParaRPr lang="ru-RU" sz="1800" b="1" kern="12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 правильно поняла –вы хотите узнать правило прыжка в высоту через препятствие?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(Да)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034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C000"/>
                </a:solidFill>
              </a:rPr>
              <a:t>Целевые ориентиры дошкольного образования</a:t>
            </a:r>
            <a:r>
              <a:rPr lang="ru-RU" sz="3200" b="1" dirty="0">
                <a:solidFill>
                  <a:srgbClr val="FF0066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-возможные достижения ребенка. </a:t>
            </a:r>
            <a:br>
              <a:rPr lang="ru-RU" sz="3200" b="1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Это </a:t>
            </a:r>
            <a:r>
              <a:rPr lang="ru-RU" b="1" dirty="0">
                <a:solidFill>
                  <a:schemeClr val="bg1"/>
                </a:solidFill>
              </a:rPr>
              <a:t>ориентир для педагогов и родителей, обозначающий направленность </a:t>
            </a:r>
            <a:r>
              <a:rPr lang="ru-RU" b="1" dirty="0" smtClean="0">
                <a:solidFill>
                  <a:schemeClr val="bg1"/>
                </a:solidFill>
              </a:rPr>
              <a:t>воспитательной </a:t>
            </a:r>
            <a:r>
              <a:rPr lang="ru-RU" b="1" dirty="0">
                <a:solidFill>
                  <a:schemeClr val="bg1"/>
                </a:solidFill>
              </a:rPr>
              <a:t>деятельности </a:t>
            </a:r>
            <a:r>
              <a:rPr lang="ru-RU" b="1" dirty="0" smtClean="0">
                <a:solidFill>
                  <a:schemeClr val="bg1"/>
                </a:solidFill>
              </a:rPr>
              <a:t>взрослых.</a:t>
            </a:r>
          </a:p>
          <a:p>
            <a:r>
              <a:rPr lang="ru-RU" b="1" dirty="0">
                <a:solidFill>
                  <a:schemeClr val="bg1"/>
                </a:solidFill>
              </a:rPr>
              <a:t>Целевые ориентиры дошкольного образования </a:t>
            </a: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b="1" dirty="0" smtClean="0">
                <a:solidFill>
                  <a:srgbClr val="002060"/>
                </a:solidFill>
              </a:rPr>
              <a:t>предполагают </a:t>
            </a:r>
            <a:r>
              <a:rPr lang="ru-RU" b="1" dirty="0">
                <a:solidFill>
                  <a:srgbClr val="002060"/>
                </a:solidFill>
              </a:rPr>
              <a:t>формирование у детей дошкольного возраста </a:t>
            </a:r>
            <a:r>
              <a:rPr lang="ru-RU" b="1" u="sng" dirty="0">
                <a:solidFill>
                  <a:srgbClr val="002060"/>
                </a:solidFill>
              </a:rPr>
              <a:t>предпосылок к учебной деятельности</a:t>
            </a:r>
            <a:r>
              <a:rPr lang="ru-RU" dirty="0" smtClean="0">
                <a:solidFill>
                  <a:srgbClr val="002060"/>
                </a:solidFill>
              </a:rPr>
              <a:t>.)</a:t>
            </a:r>
            <a:endParaRPr lang="ru-RU" dirty="0">
              <a:solidFill>
                <a:srgbClr val="002060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771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C000"/>
                </a:solidFill>
              </a:rPr>
              <a:t>Требования к этапу </a:t>
            </a:r>
            <a:r>
              <a:rPr lang="ru-RU" dirty="0">
                <a:solidFill>
                  <a:srgbClr val="FF0066"/>
                </a:solidFill>
              </a:rPr>
              <a:t/>
            </a:r>
            <a:br>
              <a:rPr lang="ru-RU" dirty="0">
                <a:solidFill>
                  <a:srgbClr val="FF0066"/>
                </a:solidFill>
              </a:rPr>
            </a:b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моделирование  проблемной ситуации в индивидуальной  деятельности, затруднение должно быть личностным;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 создание ситуации для «пробного действия»,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самостоятельная фиксация затруднения в речи,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«Вы смогли выполнить?»,  </a:t>
            </a:r>
            <a:r>
              <a:rPr lang="ru-RU" sz="2400" b="1" i="1" dirty="0">
                <a:solidFill>
                  <a:srgbClr val="002060"/>
                </a:solidFill>
              </a:rPr>
              <a:t>-  «Нет, не смогли»,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«Так что же у вас возникло?»</a:t>
            </a:r>
            <a:r>
              <a:rPr lang="ru-RU" sz="2400" b="1" i="1" dirty="0">
                <a:solidFill>
                  <a:srgbClr val="002060"/>
                </a:solidFill>
              </a:rPr>
              <a:t> - «У меня возникло затруднение»,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«Что у вас не получилось?»-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«Что вы не смогли выполнить?»-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выявление и фиксирование в речи места и причины затруднения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«Почему у вас не получилось?» -</a:t>
            </a: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45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89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Зафиксировать затруднение - это значит </a:t>
            </a:r>
            <a:br>
              <a:rPr lang="ru-RU" sz="3200" b="1" dirty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понять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признать, </a:t>
            </a:r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данный момент не получается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называется </a:t>
            </a:r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конкретное действие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которое не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получилось,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 не может выполнить  ребёнок  – это </a:t>
            </a:r>
            <a:r>
              <a:rPr lang="ru-RU" b="1" u="sng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место затруднения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-где (в чем) возникло затруднение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опрос «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Почему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смогли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?», «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Почему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вас не получилось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?» – это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причина </a:t>
            </a:r>
            <a:r>
              <a:rPr lang="ru-RU" b="1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затруднения</a:t>
            </a:r>
          </a:p>
          <a:p>
            <a:pPr lvl="0" algn="just">
              <a:lnSpc>
                <a:spcPct val="150000"/>
              </a:lnSpc>
              <a:buFont typeface="Times New Roman" panose="02020603050405020304" pitchFamily="18" charset="0"/>
              <a:buChar char="•"/>
            </a:pPr>
            <a:endParaRPr lang="ru-RU" b="1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И ПРИЧИНА ЗАТРУДНЕНИЯ </a:t>
            </a:r>
          </a:p>
          <a:p>
            <a:pPr marL="0" lv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фиксируются в речи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0063" y="428625"/>
            <a:ext cx="6143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kumimoji="0" lang="ru-RU" altLang="ru-RU">
                <a:solidFill>
                  <a:srgbClr val="333399"/>
                </a:solidFill>
                <a:latin typeface="Times New Roman" pitchFamily="18" charset="0"/>
              </a:rPr>
              <a:t>  </a:t>
            </a:r>
            <a:endParaRPr kumimoji="0" lang="ru-RU" altLang="ru-RU">
              <a:solidFill>
                <a:srgbClr val="009999"/>
              </a:solidFill>
              <a:latin typeface="Times New Roman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95288" y="368300"/>
            <a:ext cx="8280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b="1" dirty="0" smtClean="0">
                <a:solidFill>
                  <a:srgbClr val="FFC000"/>
                </a:solidFill>
              </a:rPr>
              <a:t>Развитие </a:t>
            </a:r>
            <a:r>
              <a:rPr kumimoji="0" lang="ru-RU" altLang="ru-RU" b="1" dirty="0">
                <a:solidFill>
                  <a:srgbClr val="FFC000"/>
                </a:solidFill>
              </a:rPr>
              <a:t>этапа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b="1" dirty="0">
                <a:solidFill>
                  <a:srgbClr val="FFC000"/>
                </a:solidFill>
              </a:rPr>
              <a:t>«Затруднение в ситуации</a:t>
            </a:r>
            <a:r>
              <a:rPr kumimoji="0" lang="ru-RU" altLang="ru-RU" b="1" dirty="0" smtClean="0">
                <a:solidFill>
                  <a:srgbClr val="FFC000"/>
                </a:solidFill>
              </a:rPr>
              <a:t>»</a:t>
            </a:r>
            <a:endParaRPr kumimoji="0" lang="ru-RU" altLang="ru-RU" b="1" dirty="0">
              <a:solidFill>
                <a:srgbClr val="FFC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35312" y="1557338"/>
            <a:ext cx="5811576" cy="717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9A"/>
                </a:solidFill>
                <a:cs typeface="Arial" charset="0"/>
              </a:rPr>
              <a:t>Не могу …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149349" y="2315745"/>
            <a:ext cx="5697539" cy="1425576"/>
            <a:chOff x="1692404" y="2707641"/>
            <a:chExt cx="6291854" cy="185884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692404" y="3575947"/>
              <a:ext cx="6291854" cy="99053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9A"/>
                  </a:solidFill>
                  <a:cs typeface="Arial" charset="0"/>
                </a:rPr>
                <a:t>Потому что не знаю (не умею)… </a:t>
              </a:r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2493915" y="2707641"/>
              <a:ext cx="485668" cy="86671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1035312" y="3775601"/>
            <a:ext cx="5739608" cy="1259562"/>
            <a:chOff x="2123959" y="4664573"/>
            <a:chExt cx="7096843" cy="181158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23959" y="5485421"/>
              <a:ext cx="7096843" cy="9907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dirty="0">
                  <a:solidFill>
                    <a:srgbClr val="00009A"/>
                  </a:solidFill>
                  <a:cs typeface="Arial" charset="0"/>
                </a:rPr>
                <a:t>Значит, мне надо узнать (научиться)…</a:t>
              </a:r>
            </a:p>
          </p:txBody>
        </p:sp>
        <p:sp>
          <p:nvSpPr>
            <p:cNvPr id="18" name="Стрелка вниз 17"/>
            <p:cNvSpPr/>
            <p:nvPr/>
          </p:nvSpPr>
          <p:spPr>
            <a:xfrm>
              <a:off x="4295393" y="4664573"/>
              <a:ext cx="484128" cy="82084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0062" y="5589240"/>
            <a:ext cx="817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«Не знать – не страшно, страшно никогда – не узнать»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Китайская мудрость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28600"/>
            <a:ext cx="8784976" cy="6629400"/>
          </a:xfrm>
          <a:noFill/>
          <a:ln w="19050">
            <a:noFill/>
          </a:ln>
        </p:spPr>
        <p:txBody>
          <a:bodyPr>
            <a:normAutofit fontScale="55000" lnSpcReduction="20000"/>
          </a:bodyPr>
          <a:lstStyle/>
          <a:p>
            <a:pPr algn="ctr" eaLnBrk="1" hangingPunct="1">
              <a:buFontTx/>
              <a:buNone/>
            </a:pPr>
            <a:r>
              <a:rPr lang="ru-RU" sz="5800" b="1" dirty="0" smtClean="0">
                <a:solidFill>
                  <a:srgbClr val="FFC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</a:t>
            </a:r>
          </a:p>
          <a:p>
            <a:pPr algn="ctr" eaLnBrk="1" hangingPunct="1">
              <a:buFontTx/>
              <a:buNone/>
            </a:pPr>
            <a:endParaRPr lang="ru-RU" dirty="0" smtClean="0">
              <a:solidFill>
                <a:srgbClr val="0000FF"/>
              </a:solidFill>
            </a:endParaRPr>
          </a:p>
          <a:p>
            <a:pPr lvl="0"/>
            <a:r>
              <a:rPr lang="ru-RU" sz="2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Побуждающий 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подводящий  диалог с целью  фиксации затруднения.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Моделируется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в рамках сюжета, в которой дети сталкиваются с затруднением.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Пробное действие» в виде затруднение в форме пробного действия должно быть личностно значимым для каждого (в индивидуальной деятельности).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Дать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 высказаться, выстроить гипотезу, обосновать свой выбор, своё 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для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самостоятельного выявления и фиксации в речи причины и места  затруднения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Держать паузу (или дистанцию). </a:t>
            </a:r>
          </a:p>
          <a:p>
            <a:pPr algn="ctr">
              <a:buNone/>
              <a:defRPr/>
            </a:pPr>
            <a:r>
              <a:rPr lang="ru-RU" sz="5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Маркеры ТДМ:</a:t>
            </a: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«СМОГЛИ?», 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«ПОЧЕМУ НЕ СМОГЛИ?»,</a:t>
            </a:r>
          </a:p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 У ВАС ЗАТРУДНЕНИЕ?»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«ЗАТРУДНЕНИЯ БОЯТЬСЯ НЕ НАДО…»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«ЗНАЧИТ,  ЧТО  НАМ (в младшем возрасте) </a:t>
            </a:r>
          </a:p>
          <a:p>
            <a:pPr>
              <a:buFont typeface="Arial" pitchFamily="34" charset="0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ВАМ  (в старшем возрасте) НАДО УЗНАТЬ»</a:t>
            </a:r>
            <a:endParaRPr lang="ru-RU" sz="4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НУЖНО СДЕЛАТЬ, ЕСЛИ ЧЕГО-ТО НЕ ЗНАЕШЬ, НО ОЧЕНЬ ХОЧЕШЬ УЗНАТЬ?»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3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581839"/>
              </p:ext>
            </p:extLst>
          </p:nvPr>
        </p:nvGraphicFramePr>
        <p:xfrm>
          <a:off x="179388" y="115888"/>
          <a:ext cx="8785225" cy="6700275"/>
        </p:xfrm>
        <a:graphic>
          <a:graphicData uri="http://schemas.openxmlformats.org/drawingml/2006/table">
            <a:tbl>
              <a:tblPr/>
              <a:tblGrid>
                <a:gridCol w="4011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3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649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4. Открытие нового знания</a:t>
                      </a:r>
                    </a:p>
                  </a:txBody>
                  <a:tcPr marL="90000" marR="90000" marT="46806" marB="46806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37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b="1" i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первичного опыта успешного преодоления трудностей через выявление и устранение их причин</a:t>
                      </a:r>
                      <a:r>
                        <a:rPr lang="ru-RU" sz="2000" b="1" kern="12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(организация подводящего или побуждающего диалога  с детьми, направленного на открытие нового знания)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900" b="1" kern="1200" dirty="0" smtClean="0">
                        <a:solidFill>
                          <a:srgbClr val="7030A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  <a:endParaRPr lang="ru-RU" sz="2400" b="1" i="1" kern="12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выбор способа преодоления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выдвижение и обоснование своего предполагаемого выхода из затруднения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важно зафиксировать «новое знание» в речи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ситуации успеха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000" b="1" kern="1200" dirty="0" smtClean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5249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  <a:noFill/>
          <a:ln w="19050">
            <a:noFill/>
          </a:ln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5800" b="1" dirty="0" smtClean="0">
                <a:solidFill>
                  <a:srgbClr val="FFC000"/>
                </a:solidFill>
                <a:latin typeface="+mj-lt"/>
                <a:ea typeface="Times New Roman"/>
                <a:cs typeface="+mj-cs"/>
              </a:rPr>
              <a:t>Приёмы 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представлений у детей об источниках получения информации (сам, спрошу у кого-то, книга, познавательные фильмы, Интернет…)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Подводящий или побуждающий диалог  с целью открытия нового знания.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(четко, логично и грамотно выстраивать диалог</a:t>
            </a:r>
            <a:r>
              <a:rPr lang="ru-RU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9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ситуацию, в которой ребенок сам открывает новое.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детям в умении формулировать вопросы. 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Предоставить детям возможности говорить, что они думают. Все предложенные варианты ответов детей оценивать разумно.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 </a:t>
            </a:r>
            <a:r>
              <a:rPr lang="ru-RU" sz="29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гиперопеки</a:t>
            </a: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детей, воспитатель должен «взять себя в руки» на время занятия, не  торопиться.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ситуацию причастности каждого ребенка к полученному результату, ситуацию успеха ( эмоциональное активное участие детей в дидактических и ролевых играх).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быть фиксация в речи нового понятия или алгоритма.</a:t>
            </a:r>
          </a:p>
          <a:p>
            <a:pPr>
              <a:lnSpc>
                <a:spcPct val="90000"/>
              </a:lnSpc>
            </a:pPr>
            <a:r>
              <a:rPr lang="ru-RU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акцентирует знаками, схемами, символами, картинками, игрушками новое знание.</a:t>
            </a:r>
          </a:p>
          <a:p>
            <a:pPr>
              <a:buNone/>
              <a:defRPr/>
            </a:pPr>
            <a:r>
              <a:rPr lang="ru-RU" sz="5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Маркеры :</a:t>
            </a:r>
            <a:r>
              <a:rPr lang="ru-RU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НУЖНО СДЕЛАТЬ, ЕСЛИ ЧЕГО-ТО НЕ ЗНАЕШЬ, НО ОЧЕНЬ ХОЧЕШЬ УЗНАТЬ?»</a:t>
            </a:r>
          </a:p>
          <a:p>
            <a:pPr>
              <a:buNone/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преодоления затруднения: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«ПРИДУМАЮ САМ», 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«СПРОШУ У ТОГО, КТО ЗНАЕТ» (младший  возраст)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«ПРИДУМАЮ САМ, А ПОТОМ ПРОВЕРЮ СЕБЯ ПО ОБРАЗЦУ» (старший возраст)</a:t>
            </a:r>
          </a:p>
          <a:p>
            <a:pPr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 ПРАВИЛЬНО ВАС ПОНЯЛА, ВЫ ХОТИТЕ СПРОСИТЬ, узнать… « и дать правильную формулировку вопроса</a:t>
            </a:r>
          </a:p>
          <a:p>
            <a:pPr>
              <a:buNone/>
              <a:defRPr/>
            </a:pPr>
            <a:r>
              <a:rPr lang="ru-RU" sz="2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- фиксация нового понятия или способа действия.</a:t>
            </a:r>
          </a:p>
          <a:p>
            <a:pPr lvl="0">
              <a:buNone/>
            </a:pPr>
            <a:endParaRPr lang="ru-RU" sz="1900" b="1" dirty="0" smtClean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565859"/>
          </a:xfrm>
        </p:spPr>
        <p:txBody>
          <a:bodyPr/>
          <a:lstStyle/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30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Где вы сможете сейчас знать, как правильно прыгать в высоту через препятствие?</a:t>
            </a:r>
            <a:r>
              <a:rPr lang="ru-RU" sz="3000" b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(Спросить у взрослых.) (Спросить  у того кто знает</a:t>
            </a:r>
            <a:r>
              <a:rPr lang="ru-RU" sz="3000" b="1" i="1" kern="12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 marL="0" lvl="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tabLst>
                <a:tab pos="3848735" algn="l"/>
              </a:tabLst>
            </a:pPr>
            <a:r>
              <a:rPr lang="ru-RU" sz="3000" b="1" i="1" kern="12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 Спросить у Вас.)</a:t>
            </a:r>
            <a:endParaRPr lang="ru-RU" sz="22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3848735" algn="l"/>
              </a:tabLst>
            </a:pPr>
            <a:r>
              <a:rPr lang="ru-RU" sz="30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0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если попробовать догадаться самим</a:t>
            </a:r>
            <a:r>
              <a:rPr lang="ru-RU" sz="30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lvl="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tabLst>
                <a:tab pos="3848735" algn="l"/>
              </a:tabLst>
            </a:pPr>
            <a:r>
              <a:rPr lang="ru-RU" sz="30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000" b="1" i="1" kern="12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0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Можно самим) (Попробовать)</a:t>
            </a:r>
            <a:endParaRPr lang="ru-RU" sz="22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3000" b="1" kern="120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 предлагаю составить правило прыжка вместе, вы согласны?</a:t>
            </a:r>
            <a:r>
              <a:rPr lang="ru-RU" sz="30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(Да, согласны.).</a:t>
            </a:r>
            <a:endParaRPr lang="ru-RU" sz="22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1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Шаги выхода из затруднения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92485"/>
            <a:ext cx="8229600" cy="5865515"/>
          </a:xfrm>
        </p:spPr>
        <p:txBody>
          <a:bodyPr/>
          <a:lstStyle/>
          <a:p>
            <a:pPr lvl="0" algn="just" eaLnBrk="1" fontAlgn="auto" hangingPunct="1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Я предлагаю составить правило прыжка вместе, вы согласны</a:t>
            </a:r>
            <a:r>
              <a:rPr lang="ru-RU" sz="1800" b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marL="0" lvl="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tabLst>
                <a:tab pos="3848735" algn="l"/>
              </a:tabLst>
            </a:pPr>
            <a:r>
              <a:rPr lang="ru-RU" sz="1800" b="1" i="1" kern="12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b="1" i="1" kern="1200" dirty="0" smtClean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1800" b="1" i="1" kern="1200" dirty="0" smtClean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 Да, согласны.).</a:t>
            </a:r>
            <a:endParaRPr lang="ru-RU" sz="18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Посмотрите на карточки – подсказки, которые помогут составить правило прыжка в высоту через препятствие по плану.</a:t>
            </a:r>
            <a:endParaRPr lang="ru-RU" sz="18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tabLst>
                <a:tab pos="3848735" algn="l"/>
              </a:tabLst>
            </a:pPr>
            <a:r>
              <a:rPr lang="ru-RU" sz="1800" b="1" kern="1200" dirty="0" smtClean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ru-RU" sz="1800" b="1" kern="120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Педагог показывает на карточки, которые стоят беспорядочно на мольберте. Рядом находиться таблица с пунктами плана.  </a:t>
            </a:r>
            <a:endParaRPr lang="ru-RU" sz="18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Что надо сделать в первую очередь?</a:t>
            </a:r>
            <a:r>
              <a:rPr lang="ru-RU" sz="1800" b="1" i="1" kern="12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(Встать в исходное положение.) </a:t>
            </a:r>
            <a:endParaRPr lang="ru-RU" sz="18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 eaLnBrk="1" fontAlgn="auto" hangingPunct="1">
              <a:lnSpc>
                <a:spcPct val="150000"/>
              </a:lnSpc>
              <a:spcAft>
                <a:spcPts val="0"/>
              </a:spcAft>
              <a:buNone/>
              <a:tabLst>
                <a:tab pos="3848735" algn="l"/>
              </a:tabLst>
            </a:pPr>
            <a:r>
              <a:rPr lang="ru-RU" sz="1800" b="1" kern="120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Девочки выбирают карточки и расставляют их по порядку.</a:t>
            </a:r>
          </a:p>
          <a:p>
            <a:pPr lvl="0" algn="just" eaLnBrk="1" fontAlgn="auto" hangingPunct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Девочки! Смотрите, что у нас получилось?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(Мы составили правило прыжка в высоту через препятствие.)</a:t>
            </a:r>
            <a:endParaRPr lang="ru-RU" sz="18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1" fontAlgn="auto" hangingPunct="1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1200" dirty="0">
                <a:solidFill>
                  <a:prstClr val="black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Я могу быть уверена, что зная правило выполнения прыжка, вы сможете сами выполнить это упражнение? </a:t>
            </a:r>
            <a:r>
              <a:rPr lang="ru-RU" sz="1800" b="1" i="1" kern="1200" dirty="0">
                <a:solidFill>
                  <a:srgbClr val="0070C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(Да!!)</a:t>
            </a:r>
            <a:endParaRPr lang="ru-RU" sz="1800" b="1" kern="12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833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5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158272"/>
              </p:ext>
            </p:extLst>
          </p:nvPr>
        </p:nvGraphicFramePr>
        <p:xfrm>
          <a:off x="323528" y="1"/>
          <a:ext cx="8486775" cy="6924184"/>
        </p:xfrm>
        <a:graphic>
          <a:graphicData uri="http://schemas.openxmlformats.org/drawingml/2006/table">
            <a:tbl>
              <a:tblPr/>
              <a:tblGrid>
                <a:gridCol w="3422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64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8563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ru-RU" sz="2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Включение нового знания в систему знаний и умений ребёнка  и повторение</a:t>
                      </a:r>
                    </a:p>
                  </a:txBody>
                  <a:tcPr marL="90006" marR="90006" marT="46804" marB="46804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5573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0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формирование умения детей самостоятельно применять  усвоенные знания и способы действия для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решения новых задач (проблем)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(закрепление нового знания в играх и упражнениях)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6" marR="91446"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создание ситуаций для  выполнения самостоятельного задания на новое знание или новый способ действия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соответствие используемых игр и упражнений, в которых тренируется  новое знание, придерживаясь   общей сюжетной линии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учёт индивидуальных особенностей каждого ребёнка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соблюдение принципа мини-макса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организация ситуации успеха для каждого воспитанника, мотивирующая его к включению в дальнейшее освоение новых знаний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осуществление самопроверки  или взаимопроверки</a:t>
                      </a:r>
                      <a:endParaRPr lang="ru-RU" sz="1800" b="1" kern="12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6" marR="91446"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algn="just" eaLnBrk="0" fontAlgn="base" hangingPunct="0">
              <a:lnSpc>
                <a:spcPct val="115000"/>
              </a:lnSpc>
              <a:buNone/>
            </a:pPr>
            <a:r>
              <a:rPr lang="ru-RU" b="1" kern="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игра </a:t>
            </a:r>
            <a:r>
              <a:rPr lang="ru-RU" b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-Прежде чем, мы преодолеем наше препятствие и справимся с  затруднением, давайте попробуем на поляне еще раз, а заодно и посмотрим, кто прыгает всех выше.</a:t>
            </a:r>
            <a:endParaRPr lang="ru-RU" sz="2400" b="1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15000"/>
              </a:lnSpc>
              <a:buNone/>
            </a:pPr>
            <a:r>
              <a:rPr lang="ru-RU" b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 игра </a:t>
            </a:r>
            <a:r>
              <a:rPr lang="ru-RU" b="1" kern="0" dirty="0" smtClean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Зная </a:t>
            </a:r>
            <a:r>
              <a:rPr lang="ru-RU" b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правило прыжка в высоту, теперь нам будет не страшно перепрыгнуть через забор.</a:t>
            </a:r>
            <a:endParaRPr lang="ru-RU" sz="2400" b="1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b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Готовы? Занимаем исходное положение.</a:t>
            </a:r>
            <a:endParaRPr lang="ru-RU" sz="2400" b="1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lvl="0" indent="0" eaLnBrk="0" fontAlgn="base" hangingPunct="0">
              <a:lnSpc>
                <a:spcPct val="115000"/>
              </a:lnSpc>
              <a:buNone/>
            </a:pPr>
            <a:r>
              <a:rPr lang="ru-RU" b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Девочки перепрыгивают через забор и оказываются у волшебного дерева.</a:t>
            </a:r>
            <a:endParaRPr lang="ru-RU" sz="2400" b="1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5000"/>
              </a:lnSpc>
              <a:buFont typeface="Symbol" panose="05050102010706020507" pitchFamily="18" charset="2"/>
              <a:buChar char=""/>
            </a:pPr>
            <a:endParaRPr lang="ru-RU" sz="2400" b="1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891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Первой</a:t>
            </a:r>
            <a:r>
              <a:rPr lang="ru-RU" sz="3600" dirty="0">
                <a:solidFill>
                  <a:srgbClr val="FFC000"/>
                </a:solidFill>
              </a:rPr>
              <a:t> </a:t>
            </a:r>
            <a:r>
              <a:rPr lang="ru-RU" sz="3600" b="1" dirty="0">
                <a:solidFill>
                  <a:srgbClr val="FFC000"/>
                </a:solidFill>
              </a:rPr>
              <a:t>предпосылкой формирования учебной </a:t>
            </a:r>
            <a:r>
              <a:rPr lang="ru-RU" sz="3600" b="1" dirty="0" smtClean="0">
                <a:solidFill>
                  <a:srgbClr val="FFC000"/>
                </a:solidFill>
              </a:rPr>
              <a:t>деятельности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>
                <a:solidFill>
                  <a:schemeClr val="bg1"/>
                </a:solidFill>
              </a:rPr>
              <a:t>является </a:t>
            </a:r>
            <a:r>
              <a:rPr lang="ru-RU" b="1" dirty="0" smtClean="0">
                <a:solidFill>
                  <a:srgbClr val="FFC000"/>
                </a:solidFill>
              </a:rPr>
              <a:t>воспитание </a:t>
            </a:r>
            <a:r>
              <a:rPr lang="ru-RU" b="1" dirty="0">
                <a:solidFill>
                  <a:srgbClr val="FFC000"/>
                </a:solidFill>
              </a:rPr>
              <a:t>познавательных интересов и потребностей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состоянии интереса </a:t>
            </a:r>
            <a:r>
              <a:rPr lang="ru-RU" b="1" dirty="0" smtClean="0">
                <a:solidFill>
                  <a:schemeClr val="bg1"/>
                </a:solidFill>
              </a:rPr>
              <a:t>возникает подъем      всех </a:t>
            </a:r>
            <a:r>
              <a:rPr lang="ru-RU" b="1" dirty="0">
                <a:solidFill>
                  <a:schemeClr val="bg1"/>
                </a:solidFill>
              </a:rPr>
              <a:t>человеческих сил.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Особенно </a:t>
            </a:r>
            <a:r>
              <a:rPr lang="ru-RU" i="1" dirty="0">
                <a:solidFill>
                  <a:srgbClr val="002060"/>
                </a:solidFill>
              </a:rPr>
              <a:t>важно это учитывать при организации </a:t>
            </a:r>
            <a:r>
              <a:rPr lang="ru-RU" b="1" i="1" dirty="0">
                <a:solidFill>
                  <a:srgbClr val="002060"/>
                </a:solidFill>
              </a:rPr>
              <a:t>учебной деятельности детей</a:t>
            </a:r>
            <a:r>
              <a:rPr lang="ru-RU" i="1" dirty="0">
                <a:solidFill>
                  <a:srgbClr val="002060"/>
                </a:solidFill>
              </a:rPr>
              <a:t>. Если ребенок усваивает все то, что от него требуется, без интереса и увлечения, то знания его будут </a:t>
            </a:r>
            <a:r>
              <a:rPr lang="ru-RU" b="1" i="1" dirty="0">
                <a:solidFill>
                  <a:srgbClr val="002060"/>
                </a:solidFill>
              </a:rPr>
              <a:t>формальными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622205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6248400"/>
          </a:xfrm>
          <a:noFill/>
          <a:ln w="19050">
            <a:noFill/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ru-RU" sz="3600" b="1" dirty="0" smtClean="0">
                <a:solidFill>
                  <a:srgbClr val="FFC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Приёмы </a:t>
            </a:r>
          </a:p>
          <a:p>
            <a:pPr eaLnBrk="1" hangingPunct="1">
              <a:spcBef>
                <a:spcPct val="0"/>
              </a:spcBef>
            </a:pPr>
            <a:endParaRPr kumimoji="1" lang="ru-RU" sz="2000" dirty="0" smtClean="0"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задания на новый способ действия с проговариванием вслух алгоритма, свойства.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задания в группах или парах.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проверка по эталону, образцу.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Взаимопроверка в паре.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Взаимопомощь друзьям. 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Соблюдение принципа </a:t>
            </a:r>
            <a:r>
              <a:rPr lang="ru-RU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мини-макса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подготовительной группах возможна работа в учебной тетради.</a:t>
            </a:r>
          </a:p>
          <a:p>
            <a:pPr eaLnBrk="1" hangingPunct="1"/>
            <a:endParaRPr lang="ru-RU" sz="28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71930"/>
              </p:ext>
            </p:extLst>
          </p:nvPr>
        </p:nvGraphicFramePr>
        <p:xfrm>
          <a:off x="270783" y="0"/>
          <a:ext cx="8812212" cy="7630232"/>
        </p:xfrm>
        <a:graphic>
          <a:graphicData uri="http://schemas.openxmlformats.org/drawingml/2006/table">
            <a:tbl>
              <a:tblPr/>
              <a:tblGrid>
                <a:gridCol w="35285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3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84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6. Осмысление (итог), рефлексия</a:t>
                      </a:r>
                    </a:p>
                  </a:txBody>
                  <a:tcPr marL="90000" marR="90000" marT="46805" marB="46805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Цель: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формирование первичного опыта детей по фиксации достижения цели и выявления условий, которые позволили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её достичь (самооценка собственной  познавательной деятельности)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2400" b="1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1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1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Требования:</a:t>
                      </a:r>
                      <a:endParaRPr lang="ru-RU" sz="1800" b="1" kern="12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фиксирование детьми достижения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«детской цели»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определение условий, которые позволили  добиться этой цели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фиксация нового знания или способа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действий в речи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определение выполнения взрослой цели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планирование дальнейших действий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создание ситуации успеха в совместной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деятельности, удовлетворения от хорошо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сделанного дела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4" marB="45724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204664" y="6069459"/>
            <a:ext cx="8839200" cy="5847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3200" b="1" dirty="0">
                <a:solidFill>
                  <a:srgbClr val="C00000"/>
                </a:solidFill>
              </a:rPr>
              <a:t>Маркеры ТДМ: </a:t>
            </a:r>
            <a:r>
              <a:rPr lang="ru-RU" sz="2400" b="1" dirty="0">
                <a:solidFill>
                  <a:srgbClr val="002060"/>
                </a:solidFill>
              </a:rPr>
              <a:t>сведение «детской» и «взрослой» целей.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7017643"/>
          </a:xfrm>
        </p:spPr>
        <p:txBody>
          <a:bodyPr>
            <a:noAutofit/>
          </a:bodyPr>
          <a:lstStyle/>
          <a:p>
            <a:pPr lvl="0" algn="just" eaLnBrk="0" fontAlgn="base" hangingPunct="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b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Где вы  были?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(В Фиолетовой стране).</a:t>
            </a:r>
            <a:endParaRPr lang="ru-RU" sz="1800" b="1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5000"/>
              </a:lnSpc>
              <a:buFont typeface="Times New Roman" panose="02020603050405020304" pitchFamily="18" charset="0"/>
              <a:buChar char="−"/>
            </a:pPr>
            <a:r>
              <a:rPr lang="ru-RU" sz="1800" b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Зачем вы туда отправились?</a:t>
            </a:r>
            <a:r>
              <a:rPr lang="ru-RU" sz="1800" b="1" i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(Помочь Элли и </a:t>
            </a:r>
            <a:r>
              <a:rPr lang="ru-RU" sz="1800" b="1" i="1" kern="0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Тотошке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.).</a:t>
            </a:r>
            <a:r>
              <a:rPr lang="ru-RU" sz="1800" b="1" i="1" kern="0" dirty="0">
                <a:solidFill>
                  <a:srgbClr val="0000FF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(За волшебными яблоками.)</a:t>
            </a:r>
            <a:endParaRPr lang="ru-RU" sz="1800" b="1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b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Вы справились с поставленной задачей?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 </a:t>
            </a:r>
            <a:r>
              <a:rPr lang="ru-RU" sz="1800" b="1" i="1" kern="0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Да 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  <a:endParaRPr lang="ru-RU" sz="1800" b="1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b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 каким затруднением, вы встретились в пути?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(Надо было перепрыгнуть через забор, чтобы достать яблоки.) (Составить правило выполнения прыжка в высоту через препятствие) (Пройти препятствия на пути) (Не испугаться)</a:t>
            </a:r>
            <a:endParaRPr lang="ru-RU" sz="1800" b="1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b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Что вам в этом помогло? 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(Нам помогло правило выполнения прыжка в высоту через препятствие) (То, что мы команда) (Мы …)</a:t>
            </a:r>
            <a:endParaRPr lang="ru-RU" sz="1800" b="1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5000"/>
              </a:lnSpc>
              <a:buFont typeface="Symbol" panose="05050102010706020507" pitchFamily="18" charset="2"/>
              <a:buChar char=""/>
              <a:tabLst>
                <a:tab pos="3848735" algn="l"/>
              </a:tabLst>
            </a:pPr>
            <a:r>
              <a:rPr lang="ru-RU" sz="1800" b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Можете рассказать и показать своим подружкам, как правильно прыгать в высоту через препятствие?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(Да, сможем).</a:t>
            </a:r>
            <a:endParaRPr lang="ru-RU" sz="1800" b="1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b="1" kern="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Где пригодится вам умение прыгать в высоту?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(Пригодятся в разных играх, в жизни, </a:t>
            </a:r>
            <a:r>
              <a:rPr lang="ru-RU" sz="1800" b="1" i="1" kern="0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в походе, в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разных ситуациях.)</a:t>
            </a:r>
          </a:p>
          <a:p>
            <a:pPr lvl="0" algn="just" eaLnBrk="0" fontAlgn="base" hangingPunct="0">
              <a:lnSpc>
                <a:spcPct val="115000"/>
              </a:lnSpc>
              <a:buFont typeface="Symbol" panose="05050102010706020507" pitchFamily="18" charset="2"/>
              <a:buChar char=""/>
            </a:pPr>
            <a:r>
              <a:rPr lang="ru-RU" sz="1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Что вам  больше всего сегодня понравилось? </a:t>
            </a:r>
            <a:r>
              <a:rPr lang="ru-RU" sz="1800" b="1" i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(…..) </a:t>
            </a:r>
            <a:endParaRPr lang="ru-RU" sz="1800" b="1" kern="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15000"/>
              </a:lnSpc>
              <a:buFont typeface="Symbol" panose="05050102010706020507" pitchFamily="18" charset="2"/>
              <a:buChar char=""/>
            </a:pPr>
            <a:endParaRPr lang="ru-RU" sz="1800" kern="0" dirty="0">
              <a:solidFill>
                <a:srgbClr val="00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25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Приёмы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</a:pPr>
            <a:r>
              <a:rPr lang="ru-RU" sz="1800" b="1" dirty="0">
                <a:solidFill>
                  <a:prstClr val="white"/>
                </a:solidFill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Возвращение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в пространстве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место  первого этапа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(«якорение»).</a:t>
            </a: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Проговаривание воспитателем (в младшей и средней группе) или самими детьми (в старшей подготовительной группе) условий, которые позволили добиться этой цели.</a:t>
            </a:r>
          </a:p>
          <a:p>
            <a:pPr marL="0" lvl="0" indent="0">
              <a:spcBef>
                <a:spcPts val="0"/>
              </a:spcBef>
            </a:pP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Вопросы. Составление вопросов так, чтобы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проанализировать выполнение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«детской» и «взрослой» цели занятия.</a:t>
            </a:r>
          </a:p>
          <a:p>
            <a:pPr marL="0" lvl="0" indent="0">
              <a:spcBef>
                <a:spcPts val="0"/>
              </a:spcBef>
            </a:pP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Опорные знаки, картинки, символы, «узелки на память», помогут детям вспомнить всё, что было в ходе занятия.</a:t>
            </a:r>
          </a:p>
          <a:p>
            <a:pPr marL="0" lvl="0" indent="0">
              <a:spcBef>
                <a:spcPts val="0"/>
              </a:spcBef>
            </a:pP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Рассказ, письмо, сообщение. Логичнее новые знания сообщать тому, кто не был свидетелем происходящих событий.</a:t>
            </a:r>
          </a:p>
          <a:p>
            <a:pPr marL="0" lvl="0" indent="0">
              <a:spcBef>
                <a:spcPts val="0"/>
              </a:spcBef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«Точка» в занятии должна быть достаточно эмоциональной и позитивной.</a:t>
            </a:r>
          </a:p>
          <a:p>
            <a:pPr marL="0" lvl="0" indent="0">
              <a:spcBef>
                <a:spcPts val="0"/>
              </a:spcBef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Подтвердить успешность детей в выполнении заданий. Например, “Как Вы меня порадовали” и т.д. “Молодцы” (мальчиков), “Умницы” (девочек), </a:t>
            </a:r>
          </a:p>
          <a:p>
            <a:pPr marL="0" lvl="0" indent="0">
              <a:spcBef>
                <a:spcPts val="0"/>
              </a:spcBef>
            </a:pPr>
            <a:endParaRPr lang="ru-RU" altLang="ja-JP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05618"/>
            <a:ext cx="851763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Рефлексивная </a:t>
            </a:r>
            <a:r>
              <a:rPr lang="ru-RU" sz="3200" b="1" dirty="0" smtClean="0">
                <a:solidFill>
                  <a:srgbClr val="FFCC00"/>
                </a:solidFill>
              </a:rPr>
              <a:t>самоорганизация-</a:t>
            </a:r>
            <a:r>
              <a:rPr lang="ru-RU" sz="3200" b="1" dirty="0" smtClean="0">
                <a:solidFill>
                  <a:schemeClr val="bg1"/>
                </a:solidFill>
              </a:rPr>
              <a:t>наиболее короткий путь достижения результата</a:t>
            </a:r>
            <a:r>
              <a:rPr lang="ru-RU" sz="3600" b="1" dirty="0" smtClean="0">
                <a:solidFill>
                  <a:srgbClr val="FFC000"/>
                </a:solidFill>
              </a:rPr>
              <a:t>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869560" cy="4014307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Рефлексия</a:t>
            </a:r>
            <a:r>
              <a:rPr lang="ru-RU" sz="3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размышление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 своем  внутреннем состоянии, 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Самоанализ.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4144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9838" y="1826644"/>
            <a:ext cx="3388718" cy="49405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88836" y="3033108"/>
            <a:ext cx="3266222" cy="327621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96949" y="1377890"/>
            <a:ext cx="2238320" cy="2258360"/>
          </a:xfrm>
          <a:prstGeom prst="ellipse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563888" y="1377890"/>
            <a:ext cx="1430364" cy="7210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е 45"/>
          <p:cNvSpPr txBox="1"/>
          <p:nvPr/>
        </p:nvSpPr>
        <p:spPr>
          <a:xfrm>
            <a:off x="1547664" y="890845"/>
            <a:ext cx="2312311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ЗОНА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ДЕЯТЕЛЬНОСТИ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23" name="Прямая со стрелкой 22"/>
          <p:cNvCxnSpPr>
            <a:endCxn id="26" idx="2"/>
          </p:cNvCxnSpPr>
          <p:nvPr/>
        </p:nvCxnSpPr>
        <p:spPr>
          <a:xfrm>
            <a:off x="4707836" y="2357285"/>
            <a:ext cx="631659" cy="1"/>
          </a:xfrm>
          <a:prstGeom prst="straightConnector1">
            <a:avLst/>
          </a:prstGeom>
          <a:ln w="57150">
            <a:solidFill>
              <a:srgbClr val="7C341E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339495" y="2256192"/>
            <a:ext cx="251883" cy="202187"/>
          </a:xfrm>
          <a:prstGeom prst="ellipse">
            <a:avLst/>
          </a:prstGeom>
          <a:solidFill>
            <a:srgbClr val="FFFF00"/>
          </a:soli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580112" y="1686126"/>
            <a:ext cx="8255" cy="940435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2" name="Прямоугольник 1"/>
          <p:cNvSpPr/>
          <p:nvPr/>
        </p:nvSpPr>
        <p:spPr>
          <a:xfrm>
            <a:off x="316703" y="2206549"/>
            <a:ext cx="307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Введение в </a:t>
            </a:r>
            <a:r>
              <a:rPr lang="ru-R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ситуацию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197" y="2575881"/>
            <a:ext cx="3032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CC33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2)  </a:t>
            </a:r>
            <a:r>
              <a:rPr lang="ru-RU" b="1" dirty="0" smtClean="0">
                <a:solidFill>
                  <a:srgbClr val="CC33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Актуализация знаний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7459" y="3468855"/>
            <a:ext cx="3318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 Затруднение в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ситуации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8222" y="3831136"/>
            <a:ext cx="2780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Font typeface="Symbol"/>
              <a:buChar char=""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- Выявление  МЕСТА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7674" y="4047143"/>
            <a:ext cx="322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Font typeface="Symbol"/>
              <a:buChar char=""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П-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Выявление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ПРИЧИНЫ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262" y="4412901"/>
            <a:ext cx="3418657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4) </a:t>
            </a:r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Открытие детьми нового 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</a:t>
            </a:r>
            <a:r>
              <a:rPr lang="ru-RU" b="1" dirty="0" smtClean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знания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7674" y="5059805"/>
            <a:ext cx="2787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SzPts val="1400"/>
              <a:buFont typeface="Symbol"/>
              <a:buChar char=""/>
            </a:pPr>
            <a:r>
              <a:rPr lang="ru-RU" sz="1400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</a:t>
            </a:r>
            <a:r>
              <a:rPr lang="ru-RU" sz="1400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 ПОСТРОЕНИЕ проекта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15862" y="5391588"/>
            <a:ext cx="272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Aft>
                <a:spcPts val="430"/>
              </a:spcAft>
              <a:buSzPts val="1400"/>
              <a:buFont typeface="Symbol"/>
              <a:buChar char=""/>
            </a:pPr>
            <a:r>
              <a:rPr lang="ru-RU" sz="1400" b="1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sz="1400" dirty="0">
                <a:solidFill>
                  <a:srgbClr val="33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</a:t>
            </a:r>
            <a:r>
              <a:rPr lang="ru-RU" sz="1400" dirty="0">
                <a:solidFill>
                  <a:srgbClr val="3333CC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РЕАЛИЗАЦИЯ проекта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3322" y="5121079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  <a:buSzPts val="1400"/>
            </a:pPr>
            <a:endParaRPr lang="ru-RU" sz="1400" dirty="0">
              <a:solidFill>
                <a:srgbClr val="3333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1262" y="5692505"/>
            <a:ext cx="2948831" cy="697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D60093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5) </a:t>
            </a:r>
            <a:r>
              <a:rPr lang="ru-RU" b="1" dirty="0">
                <a:solidFill>
                  <a:srgbClr val="D6009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Включение в систему </a:t>
            </a:r>
            <a:endParaRPr lang="ru-RU" b="1" dirty="0" smtClean="0">
              <a:solidFill>
                <a:srgbClr val="D60093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fontAlgn="base">
              <a:spcAft>
                <a:spcPts val="430"/>
              </a:spcAft>
            </a:pPr>
            <a:r>
              <a:rPr lang="ru-RU" b="1" dirty="0" smtClean="0">
                <a:solidFill>
                  <a:srgbClr val="D60093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знаний и повторение</a:t>
            </a: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3821" y="6309320"/>
            <a:ext cx="2693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Aft>
                <a:spcPts val="430"/>
              </a:spcAft>
            </a:pPr>
            <a:r>
              <a:rPr lang="ru-RU" b="1" dirty="0">
                <a:solidFill>
                  <a:srgbClr val="FF99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6) </a:t>
            </a:r>
            <a:r>
              <a:rPr lang="ru-RU" b="1" dirty="0">
                <a:solidFill>
                  <a:srgbClr val="FF99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Осмысление (итог</a:t>
            </a:r>
            <a:r>
              <a:rPr lang="ru-RU" b="1" dirty="0" smtClean="0">
                <a:solidFill>
                  <a:srgbClr val="FF99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endParaRPr lang="ru-RU" sz="9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088836" y="2353643"/>
            <a:ext cx="619000" cy="0"/>
          </a:xfrm>
          <a:prstGeom prst="straightConnector1">
            <a:avLst/>
          </a:prstGeom>
          <a:noFill/>
          <a:ln w="57150" cap="flat" cmpd="sng" algn="ctr">
            <a:solidFill>
              <a:srgbClr val="00B05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1" name="Прямая со стрелкой 40"/>
          <p:cNvCxnSpPr/>
          <p:nvPr/>
        </p:nvCxnSpPr>
        <p:spPr>
          <a:xfrm flipH="1">
            <a:off x="4559898" y="2468600"/>
            <a:ext cx="995814" cy="274551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3" name="Прямая со стрелкой 42"/>
          <p:cNvCxnSpPr/>
          <p:nvPr/>
        </p:nvCxnSpPr>
        <p:spPr>
          <a:xfrm>
            <a:off x="4571999" y="5192298"/>
            <a:ext cx="549876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Прямая со стрелкой 44"/>
          <p:cNvCxnSpPr/>
          <p:nvPr/>
        </p:nvCxnSpPr>
        <p:spPr>
          <a:xfrm flipV="1">
            <a:off x="5142025" y="5202996"/>
            <a:ext cx="532047" cy="1069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6" name="Прямая со стрелкой 45"/>
          <p:cNvCxnSpPr/>
          <p:nvPr/>
        </p:nvCxnSpPr>
        <p:spPr>
          <a:xfrm>
            <a:off x="5674072" y="5203632"/>
            <a:ext cx="954215" cy="0"/>
          </a:xfrm>
          <a:prstGeom prst="straightConnector1">
            <a:avLst/>
          </a:prstGeom>
          <a:noFill/>
          <a:ln w="57150" cap="flat" cmpd="sng" algn="ctr">
            <a:solidFill>
              <a:srgbClr val="3333C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2" name="Прямая со стрелкой 51"/>
          <p:cNvCxnSpPr/>
          <p:nvPr/>
        </p:nvCxnSpPr>
        <p:spPr>
          <a:xfrm flipV="1">
            <a:off x="5760044" y="1876306"/>
            <a:ext cx="0" cy="660485"/>
          </a:xfrm>
          <a:prstGeom prst="straightConnector1">
            <a:avLst/>
          </a:prstGeom>
          <a:noFill/>
          <a:ln w="57150" cap="flat" cmpd="sng" algn="ctr">
            <a:solidFill>
              <a:srgbClr val="3333CC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4" name="Прямая со стрелкой 53"/>
          <p:cNvCxnSpPr/>
          <p:nvPr/>
        </p:nvCxnSpPr>
        <p:spPr>
          <a:xfrm flipH="1" flipV="1">
            <a:off x="5816109" y="2575882"/>
            <a:ext cx="812178" cy="263781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8" name="Прямая со стрелкой 57"/>
          <p:cNvCxnSpPr/>
          <p:nvPr/>
        </p:nvCxnSpPr>
        <p:spPr>
          <a:xfrm>
            <a:off x="5760044" y="1833567"/>
            <a:ext cx="565277" cy="6894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9" name="Прямая со стрелкой 58"/>
          <p:cNvCxnSpPr/>
          <p:nvPr/>
        </p:nvCxnSpPr>
        <p:spPr>
          <a:xfrm flipV="1">
            <a:off x="6306536" y="1851718"/>
            <a:ext cx="503951" cy="3992"/>
          </a:xfrm>
          <a:prstGeom prst="straightConnector1">
            <a:avLst/>
          </a:prstGeom>
          <a:noFill/>
          <a:ln w="57150" cap="flat" cmpd="sng" algn="ctr">
            <a:solidFill>
              <a:srgbClr val="FF00FF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60" name="Прямая со стрелкой 59"/>
          <p:cNvCxnSpPr/>
          <p:nvPr/>
        </p:nvCxnSpPr>
        <p:spPr>
          <a:xfrm flipV="1">
            <a:off x="6788883" y="1844824"/>
            <a:ext cx="735445" cy="10886"/>
          </a:xfrm>
          <a:prstGeom prst="straightConnector1">
            <a:avLst/>
          </a:prstGeom>
          <a:noFill/>
          <a:ln w="57150" cap="flat" cmpd="sng" algn="ctr">
            <a:solidFill>
              <a:srgbClr val="FFC000"/>
            </a:solidFill>
            <a:prstDash val="solid"/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5" name="Поле 70"/>
          <p:cNvSpPr txBox="1"/>
          <p:nvPr/>
        </p:nvSpPr>
        <p:spPr>
          <a:xfrm>
            <a:off x="6252841" y="713186"/>
            <a:ext cx="2651760" cy="506382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ru-RU" sz="1100" b="1" kern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ПРОБЛЕМНАЯ СИТУАЦИЯ для затруднения</a:t>
            </a:r>
          </a:p>
          <a:p>
            <a:pPr algn="ctr">
              <a:lnSpc>
                <a:spcPct val="115000"/>
              </a:lnSpc>
              <a:defRPr/>
            </a:pPr>
            <a:r>
              <a:rPr lang="ru-RU" sz="11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100" kern="0" dirty="0">
              <a:solidFill>
                <a:sysClr val="windowText" lastClr="000000"/>
              </a:solidFill>
              <a:ea typeface="Calibri"/>
              <a:cs typeface="Times New Roman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flipH="1">
            <a:off x="5580113" y="934525"/>
            <a:ext cx="834755" cy="72263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68" name="Поле 113"/>
          <p:cNvSpPr txBox="1"/>
          <p:nvPr/>
        </p:nvSpPr>
        <p:spPr>
          <a:xfrm>
            <a:off x="3843618" y="966377"/>
            <a:ext cx="1432560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ПРОБНОЕ ДЕЙСТВИЕ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>
            <a:off x="5023665" y="1420553"/>
            <a:ext cx="441771" cy="785996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sp>
        <p:nvSpPr>
          <p:cNvPr id="75" name="Поле 45"/>
          <p:cNvSpPr txBox="1"/>
          <p:nvPr/>
        </p:nvSpPr>
        <p:spPr>
          <a:xfrm>
            <a:off x="6788883" y="5521912"/>
            <a:ext cx="2312311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ЗОНА 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РАЗМЫШЛЕНИЯ</a:t>
            </a:r>
            <a:endParaRPr lang="ru-RU" sz="11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76" name="Левая фигурная скобка 75"/>
          <p:cNvSpPr/>
          <p:nvPr/>
        </p:nvSpPr>
        <p:spPr>
          <a:xfrm rot="16200000">
            <a:off x="4997484" y="4868889"/>
            <a:ext cx="270510" cy="1082666"/>
          </a:xfrm>
          <a:prstGeom prst="leftBrace">
            <a:avLst>
              <a:gd name="adj1" fmla="val 0"/>
              <a:gd name="adj2" fmla="val 51253"/>
            </a:avLst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78" name="Левая фигурная скобка 77"/>
          <p:cNvSpPr/>
          <p:nvPr/>
        </p:nvSpPr>
        <p:spPr>
          <a:xfrm rot="16200000">
            <a:off x="6184106" y="1576965"/>
            <a:ext cx="244861" cy="913891"/>
          </a:xfrm>
          <a:prstGeom prst="leftBrace">
            <a:avLst>
              <a:gd name="adj1" fmla="val 0"/>
              <a:gd name="adj2" fmla="val 50000"/>
            </a:avLst>
          </a:prstGeom>
          <a:noFill/>
          <a:ln w="9525" cap="flat" cmpd="sng" algn="ctr">
            <a:solidFill>
              <a:srgbClr val="DD29D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Text" lastClr="000000"/>
              </a:solidFill>
              <a:cs typeface="Arial" charset="0"/>
            </a:endParaRPr>
          </a:p>
        </p:txBody>
      </p:sp>
      <p:sp>
        <p:nvSpPr>
          <p:cNvPr id="80" name="Поле 114"/>
          <p:cNvSpPr txBox="1"/>
          <p:nvPr/>
        </p:nvSpPr>
        <p:spPr>
          <a:xfrm>
            <a:off x="4641729" y="4774704"/>
            <a:ext cx="293370" cy="336745"/>
          </a:xfrm>
          <a:prstGeom prst="rect">
            <a:avLst/>
          </a:prstGeom>
          <a:solidFill>
            <a:sysClr val="window" lastClr="FFFFFF">
              <a:alpha val="0"/>
            </a:sysClr>
          </a:solidFill>
          <a:ln w="6350"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kern="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</a:t>
            </a:r>
            <a:endParaRPr lang="ru-RU" sz="1600" kern="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4" name="Поле 115"/>
          <p:cNvSpPr txBox="1"/>
          <p:nvPr/>
        </p:nvSpPr>
        <p:spPr>
          <a:xfrm>
            <a:off x="5211872" y="4802707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86" name="Поле 115"/>
          <p:cNvSpPr txBox="1"/>
          <p:nvPr/>
        </p:nvSpPr>
        <p:spPr>
          <a:xfrm>
            <a:off x="5760044" y="4802707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П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87" name="Поле 115"/>
          <p:cNvSpPr txBox="1"/>
          <p:nvPr/>
        </p:nvSpPr>
        <p:spPr>
          <a:xfrm>
            <a:off x="5849591" y="2155969"/>
            <a:ext cx="255246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Р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89" name="Поле 115"/>
          <p:cNvSpPr txBox="1"/>
          <p:nvPr/>
        </p:nvSpPr>
        <p:spPr>
          <a:xfrm>
            <a:off x="6157615" y="3221834"/>
            <a:ext cx="335411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3333CC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3333CC"/>
                </a:solidFill>
                <a:latin typeface="Times New Roman"/>
                <a:ea typeface="Calibri"/>
                <a:cs typeface="Times New Roman"/>
              </a:rPr>
              <a:t>4</a:t>
            </a:r>
            <a:endParaRPr lang="ru-RU" sz="1600" dirty="0">
              <a:solidFill>
                <a:srgbClr val="3333CC"/>
              </a:solidFill>
              <a:ea typeface="Calibri"/>
              <a:cs typeface="Times New Roman"/>
            </a:endParaRPr>
          </a:p>
        </p:txBody>
      </p:sp>
      <p:sp>
        <p:nvSpPr>
          <p:cNvPr id="90" name="Поле 115"/>
          <p:cNvSpPr txBox="1"/>
          <p:nvPr/>
        </p:nvSpPr>
        <p:spPr>
          <a:xfrm>
            <a:off x="4951877" y="5597063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91" name="Поле 115"/>
          <p:cNvSpPr txBox="1"/>
          <p:nvPr/>
        </p:nvSpPr>
        <p:spPr>
          <a:xfrm>
            <a:off x="6223078" y="2239136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DD29D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DD29D0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ru-RU" sz="1600" dirty="0">
              <a:solidFill>
                <a:srgbClr val="DD29D0"/>
              </a:solidFill>
              <a:ea typeface="Calibri"/>
              <a:cs typeface="Times New Roman"/>
            </a:endParaRPr>
          </a:p>
        </p:txBody>
      </p:sp>
      <p:sp>
        <p:nvSpPr>
          <p:cNvPr id="92" name="Поле 115"/>
          <p:cNvSpPr txBox="1"/>
          <p:nvPr/>
        </p:nvSpPr>
        <p:spPr>
          <a:xfrm>
            <a:off x="7090596" y="2141866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C0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79646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6</a:t>
            </a:r>
            <a:endParaRPr lang="ru-RU" sz="1600" dirty="0">
              <a:solidFill>
                <a:srgbClr val="F79646">
                  <a:lumMod val="75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3" name="Поле 115"/>
          <p:cNvSpPr txBox="1"/>
          <p:nvPr/>
        </p:nvSpPr>
        <p:spPr>
          <a:xfrm>
            <a:off x="4834932" y="2703205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7C341E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F79646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2</a:t>
            </a:r>
            <a:endParaRPr lang="ru-RU" sz="1600" dirty="0">
              <a:solidFill>
                <a:srgbClr val="F79646">
                  <a:lumMod val="50000"/>
                </a:srgbClr>
              </a:solidFill>
              <a:ea typeface="Calibri"/>
              <a:cs typeface="Times New Roman"/>
            </a:endParaRPr>
          </a:p>
        </p:txBody>
      </p:sp>
      <p:sp>
        <p:nvSpPr>
          <p:cNvPr id="94" name="Поле 115"/>
          <p:cNvSpPr txBox="1"/>
          <p:nvPr/>
        </p:nvSpPr>
        <p:spPr>
          <a:xfrm>
            <a:off x="4088836" y="2711038"/>
            <a:ext cx="361724" cy="336745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00B05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>1</a:t>
            </a:r>
            <a:endParaRPr lang="ru-RU" sz="16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992097" y="1911481"/>
            <a:ext cx="1578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оле 45"/>
          <p:cNvSpPr txBox="1"/>
          <p:nvPr/>
        </p:nvSpPr>
        <p:spPr>
          <a:xfrm>
            <a:off x="1907704" y="116631"/>
            <a:ext cx="5447353" cy="48704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Технология </a:t>
            </a:r>
            <a:r>
              <a:rPr lang="ru-RU" sz="2400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 СИТУАЦИЯ»</a:t>
            </a:r>
            <a:endParaRPr lang="ru-RU" sz="2400" dirty="0">
              <a:solidFill>
                <a:srgbClr val="FFC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6893934" y="4571079"/>
            <a:ext cx="864096" cy="857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195592" y="3051653"/>
            <a:ext cx="2645276" cy="338554"/>
            <a:chOff x="405810" y="3051653"/>
            <a:chExt cx="2645276" cy="33855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05810" y="3051653"/>
              <a:ext cx="26452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Aft>
                  <a:spcPts val="430"/>
                </a:spcAft>
              </a:pPr>
              <a:r>
                <a:rPr lang="ru-RU" sz="1600" b="1" dirty="0" smtClean="0">
                  <a:solidFill>
                    <a:srgbClr val="FF0000"/>
                  </a:solidFill>
                  <a:latin typeface="Times New Roman" pitchFamily="18" charset="0"/>
                  <a:ea typeface="Calibri"/>
                  <a:cs typeface="Times New Roman" pitchFamily="18" charset="0"/>
                </a:rPr>
                <a:t>           </a:t>
              </a:r>
              <a:r>
                <a:rPr lang="ru-RU" sz="1600" b="1" dirty="0" smtClean="0">
                  <a:solidFill>
                    <a:srgbClr val="FFC000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Пробное действие</a:t>
              </a:r>
              <a:endParaRPr lang="ru-RU" sz="1600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>
              <a:off x="611560" y="3051653"/>
              <a:ext cx="324849" cy="33307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3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8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17" grpId="0" animBg="1"/>
      <p:bldP spid="26" grpId="0" animBg="1"/>
      <p:bldP spid="2" grpId="0"/>
      <p:bldP spid="4" grpId="0"/>
      <p:bldP spid="8" grpId="0"/>
      <p:bldP spid="9" grpId="0"/>
      <p:bldP spid="10" grpId="0"/>
      <p:bldP spid="12" grpId="0"/>
      <p:bldP spid="22" grpId="0"/>
      <p:bldP spid="24" grpId="0"/>
      <p:bldP spid="25" grpId="0"/>
      <p:bldP spid="28" grpId="0"/>
      <p:bldP spid="29" grpId="0"/>
      <p:bldP spid="65" grpId="0" animBg="1"/>
      <p:bldP spid="68" grpId="0" animBg="1"/>
      <p:bldP spid="75" grpId="0" animBg="1"/>
      <p:bldP spid="76" grpId="0" animBg="1"/>
      <p:bldP spid="78" grpId="0" animBg="1"/>
      <p:bldP spid="80" grpId="0" animBg="1"/>
      <p:bldP spid="84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/>
      <p:bldP spid="9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529301" cy="560608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Человека нужно искать в детстве – там корни. Скажи мне, как прошло твое детство, и я скажу, что принесет тебе будущее…»  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русская поэтесса, прозаик, </a:t>
            </a:r>
            <a:r>
              <a:rPr lang="ru-RU" sz="2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переводчица </a:t>
            </a:r>
          </a:p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М. Цветаева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FFC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ru-RU" b="1" dirty="0" smtClean="0">
                <a:solidFill>
                  <a:srgbClr val="FFC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Детство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это тот уникальный период, когда закладываются черты характера, формируются основные модели поведения, </a:t>
            </a:r>
            <a:r>
              <a:rPr lang="ru-RU" b="1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отношение к себе и окружающему миру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9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414713" y="371475"/>
            <a:ext cx="20508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10000"/>
              </a:spcBef>
            </a:pPr>
            <a:r>
              <a:rPr lang="ru-RU" altLang="ru-RU" sz="4000" b="1" dirty="0">
                <a:solidFill>
                  <a:srgbClr val="FFC000"/>
                </a:solidFill>
              </a:rPr>
              <a:t>Ребёнок</a:t>
            </a:r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471488" y="3376613"/>
            <a:ext cx="3357562" cy="2595562"/>
            <a:chOff x="468313" y="3497263"/>
            <a:chExt cx="3357562" cy="2596033"/>
          </a:xfrm>
        </p:grpSpPr>
        <p:grpSp>
          <p:nvGrpSpPr>
            <p:cNvPr id="25613" name="Группа 1"/>
            <p:cNvGrpSpPr>
              <a:grpSpLocks/>
            </p:cNvGrpSpPr>
            <p:nvPr/>
          </p:nvGrpSpPr>
          <p:grpSpPr bwMode="auto">
            <a:xfrm>
              <a:off x="468313" y="3497263"/>
              <a:ext cx="3357562" cy="2596033"/>
              <a:chOff x="468313" y="3497263"/>
              <a:chExt cx="3357562" cy="2596033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68313" y="4548379"/>
                <a:ext cx="3357562" cy="154491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6" name="Line 9"/>
              <p:cNvSpPr>
                <a:spLocks noChangeShapeType="1"/>
              </p:cNvSpPr>
              <p:nvPr/>
            </p:nvSpPr>
            <p:spPr bwMode="auto">
              <a:xfrm flipH="1">
                <a:off x="2643188" y="3497263"/>
                <a:ext cx="720725" cy="720725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14" name="Прямоугольник 3"/>
            <p:cNvSpPr>
              <a:spLocks noChangeArrowheads="1"/>
            </p:cNvSpPr>
            <p:nvPr/>
          </p:nvSpPr>
          <p:spPr bwMode="auto">
            <a:xfrm>
              <a:off x="468313" y="4783138"/>
              <a:ext cx="3357562" cy="461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rgbClr val="002060"/>
                  </a:solidFill>
                </a:rPr>
                <a:t>Активный «деятель»</a:t>
              </a:r>
            </a:p>
          </p:txBody>
        </p:sp>
      </p:grp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000500" y="3425825"/>
            <a:ext cx="4714875" cy="2959100"/>
            <a:chOff x="4000500" y="3425825"/>
            <a:chExt cx="4714875" cy="2959755"/>
          </a:xfrm>
        </p:grpSpPr>
        <p:grpSp>
          <p:nvGrpSpPr>
            <p:cNvPr id="25609" name="Группа 2"/>
            <p:cNvGrpSpPr>
              <a:grpSpLocks/>
            </p:cNvGrpSpPr>
            <p:nvPr/>
          </p:nvGrpSpPr>
          <p:grpSpPr bwMode="auto">
            <a:xfrm>
              <a:off x="4000500" y="3425825"/>
              <a:ext cx="4714875" cy="2959755"/>
              <a:chOff x="4000500" y="3425825"/>
              <a:chExt cx="4714875" cy="2959755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000500" y="4302319"/>
                <a:ext cx="4714875" cy="20832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99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612" name="Line 10"/>
              <p:cNvSpPr>
                <a:spLocks noChangeShapeType="1"/>
              </p:cNvSpPr>
              <p:nvPr/>
            </p:nvSpPr>
            <p:spPr bwMode="auto">
              <a:xfrm>
                <a:off x="5148263" y="3425825"/>
                <a:ext cx="720725" cy="720725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5610" name="Прямоугольник 4"/>
            <p:cNvSpPr>
              <a:spLocks noChangeArrowheads="1"/>
            </p:cNvSpPr>
            <p:nvPr/>
          </p:nvSpPr>
          <p:spPr bwMode="auto">
            <a:xfrm>
              <a:off x="4035425" y="4446588"/>
              <a:ext cx="4572000" cy="1200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 b="1" dirty="0">
                  <a:solidFill>
                    <a:srgbClr val="002060"/>
                  </a:solidFill>
                </a:rPr>
                <a:t>«Открыватель» окружающего мира, самого себя как личности и других людей в этом мире </a:t>
              </a:r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25607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5608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5606" name="Picture 18" descr="0_51452_7e764444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908050"/>
            <a:ext cx="1963737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2680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683568" y="836713"/>
            <a:ext cx="77768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FFC000"/>
                </a:solidFill>
              </a:rPr>
              <a:t>Е</a:t>
            </a:r>
            <a:r>
              <a:rPr lang="ru-RU" sz="4000" b="1" i="1" dirty="0" smtClean="0">
                <a:solidFill>
                  <a:srgbClr val="FFC000"/>
                </a:solidFill>
              </a:rPr>
              <a:t>сли </a:t>
            </a:r>
            <a:r>
              <a:rPr lang="ru-RU" sz="4000" b="1" i="1" dirty="0">
                <a:solidFill>
                  <a:srgbClr val="FFC000"/>
                </a:solidFill>
              </a:rPr>
              <a:t>дети сами изменяют себя</a:t>
            </a:r>
            <a:endParaRPr lang="ru-RU" altLang="ru-RU" sz="4000" b="1" i="1" dirty="0">
              <a:solidFill>
                <a:srgbClr val="FFC000"/>
              </a:solidFill>
            </a:endParaRPr>
          </a:p>
          <a:p>
            <a:pPr algn="ctr"/>
            <a:endParaRPr lang="ru-RU" altLang="ru-RU" sz="4000" b="1" i="1" dirty="0">
              <a:solidFill>
                <a:srgbClr val="FFC000"/>
              </a:solidFill>
            </a:endParaRPr>
          </a:p>
          <a:p>
            <a:pPr algn="ctr"/>
            <a:r>
              <a:rPr lang="ru-RU" altLang="ru-RU" sz="4000" b="1" i="1" dirty="0" smtClean="0">
                <a:solidFill>
                  <a:srgbClr val="FFC000"/>
                </a:solidFill>
              </a:rPr>
              <a:t>Что </a:t>
            </a:r>
            <a:r>
              <a:rPr lang="ru-RU" altLang="ru-RU" sz="4000" b="1" i="1" dirty="0">
                <a:solidFill>
                  <a:srgbClr val="FFC000"/>
                </a:solidFill>
              </a:rPr>
              <a:t>при этом делает взрослый?</a:t>
            </a:r>
          </a:p>
        </p:txBody>
      </p:sp>
      <p:grpSp>
        <p:nvGrpSpPr>
          <p:cNvPr id="26627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26628" name="Picture 8" descr="http://www.vialofdreams.com/wp-content/uploads/2013/10/QUESTION_FACE-198x2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97002"/>
            <a:ext cx="18859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3439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Ирина\Мои документы\Мои рисунки\Организатор клипов (Microsoft)\j023342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22145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Прямоугольник 2"/>
          <p:cNvSpPr>
            <a:spLocks noChangeArrowheads="1"/>
          </p:cNvSpPr>
          <p:nvPr/>
        </p:nvSpPr>
        <p:spPr bwMode="auto">
          <a:xfrm>
            <a:off x="214313" y="428625"/>
            <a:ext cx="3092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FFC000"/>
                </a:solidFill>
              </a:rPr>
              <a:t>Организатор</a:t>
            </a:r>
            <a:r>
              <a:rPr lang="ru-RU" alt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2714625" y="1125538"/>
            <a:ext cx="5961063" cy="2677656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Моделирует образовательные ситуации; 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Отбирает способы и средства;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Создает развивающую образовательную среду;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Организует процесс детских «открытий».</a:t>
            </a: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85750" y="4868863"/>
            <a:ext cx="8389938" cy="1216025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Если ребенок говорит: </a:t>
            </a:r>
            <a:r>
              <a:rPr lang="ru-RU" altLang="ru-RU" sz="2400" b="1" dirty="0">
                <a:solidFill>
                  <a:srgbClr val="002060"/>
                </a:solidFill>
              </a:rPr>
              <a:t>«Хочу узнать!», «Хочу научиться!», «Как интересно!»</a:t>
            </a:r>
            <a:r>
              <a:rPr lang="ru-RU" altLang="ru-RU" sz="2400" dirty="0">
                <a:solidFill>
                  <a:srgbClr val="002060"/>
                </a:solidFill>
              </a:rPr>
              <a:t>, значит, воспитателю удалось исполнить роль организатора.</a:t>
            </a:r>
          </a:p>
        </p:txBody>
      </p:sp>
      <p:grpSp>
        <p:nvGrpSpPr>
          <p:cNvPr id="28678" name="Group 8"/>
          <p:cNvGrpSpPr>
            <a:grpSpLocks/>
          </p:cNvGrpSpPr>
          <p:nvPr/>
        </p:nvGrpSpPr>
        <p:grpSpPr bwMode="auto">
          <a:xfrm>
            <a:off x="9525" y="-285749"/>
            <a:ext cx="9075738" cy="6861175"/>
            <a:chOff x="6" y="1"/>
            <a:chExt cx="5717" cy="4322"/>
          </a:xfrm>
        </p:grpSpPr>
        <p:sp>
          <p:nvSpPr>
            <p:cNvPr id="28679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8680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370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Условия</a:t>
            </a:r>
            <a:r>
              <a:rPr lang="ru-RU" b="1" dirty="0">
                <a:solidFill>
                  <a:srgbClr val="FFC000"/>
                </a:solidFill>
              </a:rPr>
              <a:t>, </a:t>
            </a:r>
            <a:r>
              <a:rPr lang="ru-RU" sz="4000" b="1" dirty="0">
                <a:solidFill>
                  <a:srgbClr val="FFC000"/>
                </a:solidFill>
              </a:rPr>
              <a:t>при которых возникает и развивается интерес к </a:t>
            </a:r>
            <a:r>
              <a:rPr lang="ru-RU" sz="4000" b="1" dirty="0" smtClean="0">
                <a:solidFill>
                  <a:srgbClr val="FFC000"/>
                </a:solidFill>
              </a:rPr>
              <a:t>учению</a:t>
            </a: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7638"/>
            <a:ext cx="8784976" cy="525172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>
                <a:solidFill>
                  <a:schemeClr val="bg1"/>
                </a:solidFill>
              </a:rPr>
              <a:t>1.</a:t>
            </a:r>
            <a:r>
              <a:rPr lang="ru-RU" sz="3800" b="1" dirty="0">
                <a:solidFill>
                  <a:srgbClr val="FF0066"/>
                </a:solidFill>
              </a:rPr>
              <a:t> </a:t>
            </a:r>
            <a:r>
              <a:rPr lang="ru-RU" sz="3800" b="1" dirty="0">
                <a:solidFill>
                  <a:schemeClr val="bg1"/>
                </a:solidFill>
              </a:rPr>
              <a:t>Учебная деятельность</a:t>
            </a:r>
            <a:r>
              <a:rPr lang="ru-RU" sz="3800" b="1" dirty="0">
                <a:solidFill>
                  <a:srgbClr val="FF0066"/>
                </a:solidFill>
              </a:rPr>
              <a:t> </a:t>
            </a:r>
            <a:r>
              <a:rPr lang="ru-RU" sz="3800" b="1" dirty="0">
                <a:solidFill>
                  <a:srgbClr val="FFC000"/>
                </a:solidFill>
              </a:rPr>
              <a:t>должна быть организована так, чтобы ребенок активно действовал, вовлекался в процесс самостоятельного поиска и </a:t>
            </a:r>
            <a:r>
              <a:rPr lang="ru-RU" sz="3800" b="1" i="1" dirty="0">
                <a:solidFill>
                  <a:srgbClr val="FFC000"/>
                </a:solidFill>
              </a:rPr>
              <a:t>«открытия»</a:t>
            </a:r>
            <a:r>
              <a:rPr lang="ru-RU" sz="3800" b="1" dirty="0">
                <a:solidFill>
                  <a:srgbClr val="FFC000"/>
                </a:solidFill>
              </a:rPr>
              <a:t> новых знаний, решал вопросы проблемного характера.</a:t>
            </a:r>
          </a:p>
          <a:p>
            <a:r>
              <a:rPr lang="ru-RU" sz="3800" b="1" dirty="0" smtClean="0">
                <a:solidFill>
                  <a:schemeClr val="bg1"/>
                </a:solidFill>
              </a:rPr>
              <a:t>2.</a:t>
            </a:r>
            <a:r>
              <a:rPr lang="ru-RU" sz="3800" b="1" dirty="0">
                <a:solidFill>
                  <a:srgbClr val="FF0066"/>
                </a:solidFill>
              </a:rPr>
              <a:t> </a:t>
            </a:r>
            <a:r>
              <a:rPr lang="ru-RU" sz="3800" b="1" dirty="0">
                <a:solidFill>
                  <a:schemeClr val="bg1"/>
                </a:solidFill>
              </a:rPr>
              <a:t>Учебная деятельность</a:t>
            </a:r>
            <a:r>
              <a:rPr lang="ru-RU" sz="3800" b="1" dirty="0">
                <a:solidFill>
                  <a:srgbClr val="FF0066"/>
                </a:solidFill>
              </a:rPr>
              <a:t> </a:t>
            </a:r>
            <a:r>
              <a:rPr lang="ru-RU" sz="3800" b="1" dirty="0">
                <a:solidFill>
                  <a:srgbClr val="FFC000"/>
                </a:solidFill>
              </a:rPr>
              <a:t>должна быть разнообразна. Однообразный материал и однообразные методы его преподнесения очень быстро вызывают у детей скуку. Новый материал должен быть хорошо связан с тем, что дети усвоили раньше.</a:t>
            </a:r>
          </a:p>
          <a:p>
            <a:r>
              <a:rPr lang="ru-RU" sz="3800" b="1" dirty="0">
                <a:solidFill>
                  <a:schemeClr val="bg1"/>
                </a:solidFill>
              </a:rPr>
              <a:t>3. Учебные задания,</a:t>
            </a:r>
            <a:r>
              <a:rPr lang="ru-RU" sz="3800" b="1" dirty="0">
                <a:solidFill>
                  <a:srgbClr val="002060"/>
                </a:solidFill>
              </a:rPr>
              <a:t> предлагаемые детям, должны быть трудными, но посильными. Слишком легкий либо слишком трудный материал не вызывает интереса.</a:t>
            </a:r>
          </a:p>
          <a:p>
            <a:r>
              <a:rPr lang="ru-RU" sz="3800" b="1" dirty="0">
                <a:solidFill>
                  <a:srgbClr val="002060"/>
                </a:solidFill>
              </a:rPr>
              <a:t>4. </a:t>
            </a:r>
            <a:r>
              <a:rPr lang="ru-RU" sz="3800" b="1" dirty="0" smtClean="0">
                <a:solidFill>
                  <a:srgbClr val="002060"/>
                </a:solidFill>
              </a:rPr>
              <a:t>Положительная </a:t>
            </a:r>
            <a:r>
              <a:rPr lang="ru-RU" sz="3800" b="1" dirty="0">
                <a:solidFill>
                  <a:srgbClr val="002060"/>
                </a:solidFill>
              </a:rPr>
              <a:t>оценка стимулирует познавательную активность, а учебный материал должен быть ярким и эмоционально окрашенным</a:t>
            </a:r>
            <a:r>
              <a:rPr lang="ru-RU" sz="3800" b="1" dirty="0" smtClean="0">
                <a:solidFill>
                  <a:srgbClr val="002060"/>
                </a:solidFill>
              </a:rPr>
              <a:t>.</a:t>
            </a:r>
            <a:r>
              <a:rPr lang="ru-RU" sz="3800" b="1" dirty="0">
                <a:solidFill>
                  <a:srgbClr val="002060"/>
                </a:solidFill>
              </a:rPr>
              <a:t> Важно положительно оценивать все успехи ребят.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6085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фе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1643074" cy="193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250825" y="223838"/>
            <a:ext cx="26500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FFC000"/>
                </a:solidFill>
              </a:rPr>
              <a:t>Помощник</a:t>
            </a: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2166938" y="974725"/>
            <a:ext cx="6600825" cy="3046413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Создает доброжелательную, психологически комфортную среду;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Отвечает на вопросы детей;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Внимательно наблюдает за их состоянием и настроением;</a:t>
            </a:r>
          </a:p>
          <a:p>
            <a:pPr eaLnBrk="1" hangingPunct="1"/>
            <a:r>
              <a:rPr lang="ru-RU" altLang="ru-RU" sz="2400" b="1" dirty="0">
                <a:solidFill>
                  <a:srgbClr val="002060"/>
                </a:solidFill>
              </a:rPr>
              <a:t>Помогает тем, кому это необходимо, вдохновляет, замечает и фиксирует успехи каждого ребенка.</a:t>
            </a:r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27025" y="4264025"/>
            <a:ext cx="8440738" cy="2311400"/>
          </a:xfrm>
          <a:prstGeom prst="rect">
            <a:avLst/>
          </a:prstGeom>
          <a:solidFill>
            <a:schemeClr val="bg1"/>
          </a:solidFill>
          <a:ln w="28575">
            <a:solidFill>
              <a:srgbClr val="00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002060"/>
                </a:solidFill>
              </a:rPr>
              <a:t>Если детям психологически комфортно в детском саду, если они свободно обращаются за помощью к взрослым и сверстникам, не бояться высказывать свои мнения, обсуждать различные проблемы (в соответствии с возрастом), </a:t>
            </a:r>
            <a:r>
              <a:rPr lang="ru-RU" altLang="ru-RU" sz="2400" b="1" dirty="0">
                <a:solidFill>
                  <a:srgbClr val="002060"/>
                </a:solidFill>
              </a:rPr>
              <a:t>значит, воспитателю удалась роль помощника.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9525" y="1588"/>
            <a:ext cx="9075738" cy="6861175"/>
            <a:chOff x="6" y="1"/>
            <a:chExt cx="5717" cy="4322"/>
          </a:xfrm>
        </p:grpSpPr>
        <p:sp>
          <p:nvSpPr>
            <p:cNvPr id="29703" name="Rectangle 5"/>
            <p:cNvSpPr>
              <a:spLocks noChangeArrowheads="1"/>
            </p:cNvSpPr>
            <p:nvPr/>
          </p:nvSpPr>
          <p:spPr bwMode="auto">
            <a:xfrm>
              <a:off x="6" y="1"/>
              <a:ext cx="5717" cy="4322"/>
            </a:xfrm>
            <a:prstGeom prst="rect">
              <a:avLst/>
            </a:prstGeom>
            <a:noFill/>
            <a:ln w="1905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04" name="Rectangle 7"/>
            <p:cNvSpPr>
              <a:spLocks noChangeArrowheads="1"/>
            </p:cNvSpPr>
            <p:nvPr/>
          </p:nvSpPr>
          <p:spPr bwMode="auto">
            <a:xfrm>
              <a:off x="177" y="182"/>
              <a:ext cx="5375" cy="39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altLang="ru-RU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643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732240" y="404664"/>
            <a:ext cx="1224136" cy="1728192"/>
          </a:xfrm>
          <a:prstGeom prst="rect">
            <a:avLst/>
          </a:prstGeom>
          <a:blipFill dpi="0" rotWithShape="0">
            <a:blip r:embed="rId3"/>
            <a:srcRect/>
            <a:stretch>
              <a:fillRect l="-549959" t="-23416" r="-97017" b="-273416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876301" y="669925"/>
            <a:ext cx="5063852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Неудача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–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это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просто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возможность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начать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снова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уже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более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мудро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79345" y="2169467"/>
            <a:ext cx="316835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промышленник </a:t>
            </a: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Г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енри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Форд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(1863-1947)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362201" y="2806318"/>
            <a:ext cx="5129212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Никогда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не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бывает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больших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ел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без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больших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трудностей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870373" y="3843837"/>
            <a:ext cx="2425833" cy="11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философ просветитель</a:t>
            </a: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Вольтер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(1694-1778)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045744" y="5511907"/>
            <a:ext cx="5824538" cy="7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Чтобы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добраться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источника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надо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плыть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против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течения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7239384" y="5301209"/>
            <a:ext cx="1509080" cy="112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Философ</a:t>
            </a: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Станислав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Лец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  <a:p>
            <a:pPr marL="0" marR="0" lvl="0" indent="0" algn="l" defTabSz="457200" rtl="0" eaLnBrk="1" fontAlgn="base" latinLnBrk="0" hangingPunct="0">
              <a:lnSpc>
                <a:spcPts val="218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OJPKR+Calibri,Bold" charset="0"/>
                <a:ea typeface="Microsoft YaHei"/>
                <a:cs typeface="+mn-cs"/>
              </a:rPr>
              <a:t>(1909 -1966)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OJPKR+Calibri,Bold" charset="0"/>
              <a:ea typeface="Microsoft YaHei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70373" y="2212625"/>
            <a:ext cx="1330722" cy="1512008"/>
          </a:xfrm>
          <a:prstGeom prst="rect">
            <a:avLst/>
          </a:prstGeom>
          <a:blipFill dpi="0" rotWithShape="0">
            <a:blip r:embed="rId3"/>
            <a:srcRect/>
            <a:stretch>
              <a:fillRect l="-62336" t="-157141" r="-524810" b="-196378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239384" y="3532191"/>
            <a:ext cx="1224136" cy="1440160"/>
          </a:xfrm>
          <a:prstGeom prst="rect">
            <a:avLst/>
          </a:prstGeom>
          <a:blipFill dpi="0" rotWithShape="0">
            <a:blip r:embed="rId3"/>
            <a:srcRect/>
            <a:stretch>
              <a:fillRect l="-558825" t="-310001" r="-88150" b="-66197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5579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918281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bg1"/>
                </a:solidFill>
                <a:ea typeface="Calibri"/>
                <a:cs typeface="Calibri"/>
              </a:rPr>
              <a:t>«</a:t>
            </a:r>
            <a:r>
              <a:rPr lang="ru-RU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Если вы хотите, чтобы ваш сын прошел </a:t>
            </a:r>
            <a:endParaRPr lang="ru-RU" sz="2400" b="1" kern="1200" dirty="0" smtClean="0">
              <a:solidFill>
                <a:srgbClr val="FFFFFF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по </a:t>
            </a:r>
            <a:r>
              <a:rPr lang="ru-RU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жизни с достоинством, </a:t>
            </a:r>
            <a:r>
              <a:rPr lang="ru-RU" sz="2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не старайтесь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убирать камни у него из-под ног, </a:t>
            </a:r>
            <a:endParaRPr lang="ru-RU" sz="2400" b="1" kern="1200" dirty="0" smtClean="0">
              <a:solidFill>
                <a:srgbClr val="FFFFFF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kern="1200" dirty="0" smtClean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а </a:t>
            </a:r>
            <a:r>
              <a:rPr lang="ru-RU" sz="2400" b="1" kern="1200" dirty="0">
                <a:solidFill>
                  <a:srgbClr val="FFFFFF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учите не спотыкаться о них».</a:t>
            </a:r>
          </a:p>
          <a:p>
            <a:pPr marL="0" indent="0" algn="r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dirty="0" smtClean="0">
              <a:ea typeface="Calibri"/>
              <a:cs typeface="Calibri"/>
            </a:endParaRPr>
          </a:p>
          <a:p>
            <a:pPr marL="0" indent="0" algn="r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dirty="0" smtClean="0">
                <a:solidFill>
                  <a:srgbClr val="FFC000"/>
                </a:solidFill>
                <a:ea typeface="Calibri"/>
                <a:cs typeface="Calibri"/>
              </a:rPr>
              <a:t> </a:t>
            </a:r>
            <a:r>
              <a:rPr lang="ru-RU" b="1" kern="1200" dirty="0">
                <a:solidFill>
                  <a:srgbClr val="FFC000"/>
                </a:solidFill>
                <a:latin typeface="IOJPKR+Calibri,Bold" charset="0"/>
                <a:ea typeface="Microsoft YaHei"/>
              </a:rPr>
              <a:t>английская писательница и поэтесса    Энн </a:t>
            </a:r>
            <a:r>
              <a:rPr lang="ru-RU" b="1" kern="1200" dirty="0" err="1" smtClean="0">
                <a:solidFill>
                  <a:srgbClr val="FFC000"/>
                </a:solidFill>
                <a:latin typeface="IOJPKR+Calibri,Bold" charset="0"/>
                <a:ea typeface="Microsoft YaHei"/>
              </a:rPr>
              <a:t>Бронте</a:t>
            </a:r>
            <a:r>
              <a:rPr lang="ru-RU" b="1" kern="1200" dirty="0" smtClean="0">
                <a:solidFill>
                  <a:srgbClr val="FFC000"/>
                </a:solidFill>
                <a:latin typeface="IOJPKR+Calibri,Bold" charset="0"/>
                <a:ea typeface="Microsoft YaHei"/>
              </a:rPr>
              <a:t> </a:t>
            </a:r>
          </a:p>
          <a:p>
            <a:pPr marL="0" indent="0" algn="r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b="1" kern="1200" dirty="0" smtClean="0">
                <a:solidFill>
                  <a:srgbClr val="FFC000"/>
                </a:solidFill>
                <a:latin typeface="IOJPKR+Calibri,Bold" charset="0"/>
                <a:ea typeface="Microsoft YaHei"/>
              </a:rPr>
              <a:t>(1820-1849)</a:t>
            </a:r>
          </a:p>
          <a:p>
            <a:pPr mar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b="1" kern="1200" dirty="0">
              <a:solidFill>
                <a:srgbClr val="002060"/>
              </a:solidFill>
              <a:latin typeface="IOJPKR+Calibri,Bold" charset="0"/>
              <a:ea typeface="Microsoft YaHei"/>
            </a:endParaRPr>
          </a:p>
          <a:p>
            <a:endParaRPr lang="ru-RU" dirty="0">
              <a:cs typeface="Calibri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sz="2400" b="1" kern="1200" dirty="0" smtClean="0">
              <a:solidFill>
                <a:srgbClr val="FFFFFF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sz="2400" b="1" kern="1200" dirty="0">
              <a:solidFill>
                <a:srgbClr val="FFFFFF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sz="2400" b="1" kern="1200" dirty="0" smtClean="0">
              <a:solidFill>
                <a:srgbClr val="FFFFFF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sz="2400" b="1" kern="1200" dirty="0">
              <a:solidFill>
                <a:srgbClr val="FFFFFF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Среди многих  тропинок, </a:t>
            </a:r>
            <a:endPara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сокращающих </a:t>
            </a:r>
            <a:r>
              <a:rPr 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дорогу к знанию</a:t>
            </a:r>
            <a:r>
              <a:rPr 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</a:t>
            </a: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нам нужнее всего - одна</a:t>
            </a:r>
            <a:r>
              <a:rPr 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</a:t>
            </a: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которая бы научила нас искусству </a:t>
            </a:r>
            <a:endPara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sz="24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приобретать </a:t>
            </a:r>
            <a:r>
              <a:rPr lang="ru-RU" sz="2400" b="1" kern="1200" dirty="0">
                <a:solidFill>
                  <a:srgbClr val="00206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знания с затруднениями». </a:t>
            </a:r>
            <a:endParaRPr lang="ru-RU" sz="2400" b="1" kern="1200" dirty="0" smtClean="0">
              <a:solidFill>
                <a:srgbClr val="00206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lvl="0" indent="0" algn="r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b="1" kern="1200" dirty="0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французский </a:t>
            </a:r>
            <a:r>
              <a:rPr lang="ru-RU" b="1" kern="1200" dirty="0">
                <a:solidFill>
                  <a:srgbClr val="002060"/>
                </a:solidFill>
                <a:latin typeface="IOJPKR+Calibri,Bold" charset="0"/>
                <a:ea typeface="Microsoft YaHei"/>
              </a:rPr>
              <a:t>философ, писатель Жан Жак </a:t>
            </a:r>
            <a:r>
              <a:rPr lang="ru-RU" b="1" kern="1200" dirty="0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Руссо </a:t>
            </a:r>
          </a:p>
          <a:p>
            <a:pPr marL="0" lvl="0" indent="0" algn="r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ru-RU" b="1" kern="1200" dirty="0" smtClean="0">
                <a:solidFill>
                  <a:srgbClr val="002060"/>
                </a:solidFill>
                <a:latin typeface="IOJPKR+Calibri,Bold" charset="0"/>
                <a:ea typeface="Microsoft YaHei"/>
              </a:rPr>
              <a:t>(1712-1778)</a:t>
            </a:r>
            <a:endParaRPr lang="ru-RU" b="1" kern="1200" dirty="0">
              <a:solidFill>
                <a:srgbClr val="002060"/>
              </a:solidFill>
              <a:latin typeface="IOJPKR+Calibri,Bold" charset="0"/>
              <a:ea typeface="Microsoft YaHei"/>
            </a:endParaRPr>
          </a:p>
          <a:p>
            <a:pPr marL="0" indent="0">
              <a:lnSpc>
                <a:spcPts val="2188"/>
              </a:lnSpc>
              <a:spcBef>
                <a:spcPct val="0"/>
              </a:spcBef>
              <a:tabLst>
                <a:tab pos="457200" algn="l"/>
                <a:tab pos="914400" algn="l"/>
                <a:tab pos="1371600" algn="l"/>
              </a:tabLst>
              <a:defRPr/>
            </a:pPr>
            <a:endParaRPr lang="ru-RU" b="1" kern="1200" dirty="0">
              <a:solidFill>
                <a:srgbClr val="002060"/>
              </a:solidFill>
              <a:latin typeface="IOJPKR+Calibri,Bold" charset="0"/>
              <a:ea typeface="Microsoft YaHei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11/8/17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8" r="12912"/>
          <a:stretch/>
        </p:blipFill>
        <p:spPr bwMode="auto">
          <a:xfrm>
            <a:off x="6732240" y="3789040"/>
            <a:ext cx="1693334" cy="161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77" y="260648"/>
            <a:ext cx="1764829" cy="153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1554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1092" y="340"/>
            <a:ext cx="9144000" cy="68580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08063" y="1169988"/>
            <a:ext cx="81946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z="2400" b="1" i="1" smtClean="0">
                <a:solidFill>
                  <a:srgbClr val="003399"/>
                </a:solidFill>
                <a:latin typeface="JSHUPB+Calibri,BoldItalic" charset="0"/>
              </a:rPr>
              <a:t>«В затруднении содержится возможность»</a:t>
            </a:r>
          </a:p>
          <a:p>
            <a:pPr marL="46038" defTabSz="457200" fontAlgn="base" hangingPunct="0">
              <a:lnSpc>
                <a:spcPts val="2313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mtClean="0">
                <a:solidFill>
                  <a:srgbClr val="003399"/>
                </a:solidFill>
                <a:latin typeface="UKMGMN+Calibri" charset="0"/>
              </a:rPr>
              <a:t>А. Эйнштейн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3994150" y="3054350"/>
            <a:ext cx="136683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</a:tabLst>
            </a:pPr>
            <a:r>
              <a:rPr lang="en-US" sz="2400" b="1" smtClean="0">
                <a:solidFill>
                  <a:srgbClr val="C00000"/>
                </a:solidFill>
                <a:latin typeface="IOJPKR+Calibri,Bold" charset="0"/>
              </a:rPr>
              <a:t>кризис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782763" y="6153150"/>
            <a:ext cx="1790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</a:pPr>
            <a:r>
              <a:rPr lang="en-US" sz="2400" b="1" smtClean="0">
                <a:solidFill>
                  <a:srgbClr val="C00000"/>
                </a:solidFill>
                <a:latin typeface="IOJPKR+Calibri,Bold" charset="0"/>
              </a:rPr>
              <a:t>опасность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5743575" y="6153150"/>
            <a:ext cx="22320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457200" fontAlgn="base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400" b="1" smtClean="0">
                <a:solidFill>
                  <a:srgbClr val="C00000"/>
                </a:solidFill>
                <a:latin typeface="IOJPKR+Calibri,Bold" charset="0"/>
              </a:rPr>
              <a:t>возможность</a:t>
            </a:r>
          </a:p>
        </p:txBody>
      </p:sp>
    </p:spTree>
    <p:extLst>
      <p:ext uri="{BB962C8B-B14F-4D97-AF65-F5344CB8AC3E}">
        <p14:creationId xmlns:p14="http://schemas.microsoft.com/office/powerpoint/2010/main" val="3959787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824" y="1412776"/>
            <a:ext cx="8586663" cy="8102699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ТДМО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позволяет следовать целевым ориентирам и тем самым формирует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у 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детей дошкольного возраста 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предпосылки </a:t>
            </a:r>
            <a:r>
              <a:rPr lang="ru-RU" sz="4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 учебной 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деятельности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11/8/17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1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652119" y="548680"/>
            <a:ext cx="2592289" cy="2592288"/>
          </a:xfrm>
          <a:prstGeom prst="rect">
            <a:avLst/>
          </a:prstGeom>
          <a:blipFill dpi="0" rotWithShape="0">
            <a:blip r:embed="rId3"/>
            <a:srcRect/>
            <a:stretch>
              <a:fillRect l="-217253" t="-21165" r="-35485" b="-143389"/>
            </a:stretch>
          </a:blipFill>
          <a:ln w="9525" cap="flat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Microsoft YaHei"/>
              <a:cs typeface="+mn-cs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5148064" y="3327400"/>
            <a:ext cx="29529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0">
              <a:lnSpc>
                <a:spcPts val="243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Философ и педагог </a:t>
            </a:r>
          </a:p>
          <a:p>
            <a:pPr marL="0" marR="0" lvl="0" indent="0" algn="ctr" defTabSz="457200" rtl="0" eaLnBrk="1" fontAlgn="base" latinLnBrk="0" hangingPunct="0">
              <a:lnSpc>
                <a:spcPts val="243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</a:t>
            </a:r>
            <a:r>
              <a:rPr kumimoji="0" lang="ru-RU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жон</a:t>
            </a: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Дьюи</a:t>
            </a:r>
            <a:endParaRPr kumimoji="0" lang="en-US" sz="2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0">
              <a:lnSpc>
                <a:spcPts val="2438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(1859-1952)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67545" y="4541838"/>
            <a:ext cx="7920880" cy="111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457200" rtl="0" eaLnBrk="1" fontAlgn="base" latinLnBrk="0" hangingPunct="0">
              <a:lnSpc>
                <a:spcPts val="2925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«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Мы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лишаем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детей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будущего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если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продолжаем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 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учить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сегодня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так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как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учили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этому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вчера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24031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835696" y="1417638"/>
            <a:ext cx="6851104" cy="1579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талья\Desktop\фоны\мудрость\u17782_2049_26e70e0d02ac4d5972a1473f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\Desktop\фоны\мудрость\u17782_2049_26e70e0d02ac4d5972a1473f9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8" y="-99392"/>
            <a:ext cx="92964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661338"/>
            <a:ext cx="6907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solidFill>
                  <a:prstClr val="white"/>
                </a:solidFill>
              </a:rPr>
              <a:t>Спасибо за внимание!</a:t>
            </a:r>
            <a:endParaRPr lang="ru-RU" sz="5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8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Второй </a:t>
            </a:r>
            <a:r>
              <a:rPr lang="ru-RU" sz="3600" b="1" dirty="0">
                <a:solidFill>
                  <a:srgbClr val="FFC000"/>
                </a:solidFill>
              </a:rPr>
              <a:t>предпосылкой к учебной </a:t>
            </a:r>
            <a:r>
              <a:rPr lang="ru-RU" sz="3600" b="1" dirty="0" smtClean="0">
                <a:solidFill>
                  <a:srgbClr val="FFC000"/>
                </a:solidFill>
              </a:rPr>
              <a:t>деятельности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выступает </a:t>
            </a:r>
            <a:r>
              <a:rPr lang="ru-RU" b="1" dirty="0" smtClean="0">
                <a:solidFill>
                  <a:schemeClr val="bg1"/>
                </a:solidFill>
              </a:rPr>
              <a:t>овладение </a:t>
            </a:r>
            <a:r>
              <a:rPr lang="ru-RU" b="1" dirty="0">
                <a:solidFill>
                  <a:schemeClr val="bg1"/>
                </a:solidFill>
              </a:rPr>
              <a:t>детьми общими способами действий, т. е. такими способами, которые позволяют решать ряд практических или познавательных задач, выделять новые связи и отношения. </a:t>
            </a:r>
          </a:p>
        </p:txBody>
      </p:sp>
    </p:spTree>
    <p:extLst>
      <p:ext uri="{BB962C8B-B14F-4D97-AF65-F5344CB8AC3E}">
        <p14:creationId xmlns:p14="http://schemas.microsoft.com/office/powerpoint/2010/main" val="425928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7576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Третьей</a:t>
            </a:r>
            <a:r>
              <a:rPr lang="ru-RU" dirty="0">
                <a:solidFill>
                  <a:srgbClr val="FFC000"/>
                </a:solidFill>
              </a:rPr>
              <a:t> </a:t>
            </a:r>
            <a:r>
              <a:rPr lang="ru-RU" b="1" dirty="0">
                <a:solidFill>
                  <a:srgbClr val="FFC000"/>
                </a:solidFill>
              </a:rPr>
              <a:t>предпосылкой учебной деятельности детей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900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3700" b="1" dirty="0">
                <a:solidFill>
                  <a:schemeClr val="bg1"/>
                </a:solidFill>
              </a:rPr>
              <a:t>является самостоятельное нахождение способов решения практических и </a:t>
            </a:r>
            <a:r>
              <a:rPr lang="ru-RU" sz="3700" b="1" dirty="0" smtClean="0">
                <a:solidFill>
                  <a:schemeClr val="bg1"/>
                </a:solidFill>
              </a:rPr>
              <a:t>познавательных </a:t>
            </a:r>
            <a:r>
              <a:rPr lang="ru-RU" sz="3700" b="1" dirty="0">
                <a:solidFill>
                  <a:schemeClr val="bg1"/>
                </a:solidFill>
              </a:rPr>
              <a:t>задач. </a:t>
            </a:r>
            <a:endParaRPr lang="ru-RU" sz="37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b="1" i="1" dirty="0" smtClean="0">
                <a:solidFill>
                  <a:srgbClr val="002060"/>
                </a:solidFill>
              </a:rPr>
              <a:t>При </a:t>
            </a:r>
            <a:r>
              <a:rPr lang="ru-RU" b="1" i="1" dirty="0">
                <a:solidFill>
                  <a:srgbClr val="002060"/>
                </a:solidFill>
              </a:rPr>
              <a:t>решении практических задач происходит переориентировка сознания детей с конечного результата на способы его достижения. Дети начинают осмысливать свои действия и их результаты, т. е. осознавать тот путь, с помощью которого приобретаются новые знания.</a:t>
            </a:r>
          </a:p>
        </p:txBody>
      </p:sp>
    </p:spTree>
    <p:extLst>
      <p:ext uri="{BB962C8B-B14F-4D97-AF65-F5344CB8AC3E}">
        <p14:creationId xmlns:p14="http://schemas.microsoft.com/office/powerpoint/2010/main" val="175102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Четвертой </a:t>
            </a:r>
            <a:r>
              <a:rPr lang="ru-RU" b="1" dirty="0" smtClean="0">
                <a:solidFill>
                  <a:srgbClr val="FFC000"/>
                </a:solidFill>
              </a:rPr>
              <a:t>предпосылкой учебной деятельности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является обучение детей контролю за способом выполнения своих действий.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4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Основные </a:t>
            </a:r>
            <a:r>
              <a:rPr lang="ru-RU" b="1" dirty="0">
                <a:solidFill>
                  <a:srgbClr val="FFC000"/>
                </a:solidFill>
              </a:rPr>
              <a:t>компоненты</a:t>
            </a:r>
            <a:r>
              <a:rPr lang="ru-RU" dirty="0">
                <a:solidFill>
                  <a:srgbClr val="FFC000"/>
                </a:solidFill>
              </a:rPr>
              <a:t> учебной деятельности:</a:t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принятие </a:t>
            </a:r>
            <a:r>
              <a:rPr lang="ru-RU" b="1" dirty="0">
                <a:solidFill>
                  <a:schemeClr val="bg1"/>
                </a:solidFill>
              </a:rPr>
              <a:t>задачи;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выбор путей и средств для ее осуществления и следование им;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контроль, самоконтроль и самопроверка;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личностный</a:t>
            </a:r>
            <a:r>
              <a:rPr lang="ru-RU" b="1" dirty="0">
                <a:solidFill>
                  <a:srgbClr val="002060"/>
                </a:solidFill>
              </a:rPr>
              <a:t> (мотивационный) </a:t>
            </a:r>
            <a:r>
              <a:rPr lang="ru-RU" b="1" dirty="0" smtClean="0">
                <a:solidFill>
                  <a:srgbClr val="002060"/>
                </a:solidFill>
              </a:rPr>
              <a:t>компонент;</a:t>
            </a:r>
            <a:endParaRPr lang="ru-RU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мотивы</a:t>
            </a:r>
            <a:r>
              <a:rPr lang="ru-RU" b="1" dirty="0">
                <a:solidFill>
                  <a:srgbClr val="002060"/>
                </a:solidFill>
              </a:rPr>
              <a:t>, побуждающие детей овладевать учебной </a:t>
            </a:r>
            <a:r>
              <a:rPr lang="ru-RU" b="1" dirty="0" smtClean="0">
                <a:solidFill>
                  <a:srgbClr val="002060"/>
                </a:solidFill>
              </a:rPr>
              <a:t>деятельностью;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 познавательные </a:t>
            </a:r>
            <a:r>
              <a:rPr lang="ru-RU" b="1" dirty="0">
                <a:solidFill>
                  <a:srgbClr val="002060"/>
                </a:solidFill>
              </a:rPr>
              <a:t>интересы.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56897"/>
      </p:ext>
    </p:extLst>
  </p:cSld>
  <p:clrMapOvr>
    <a:masterClrMapping/>
  </p:clrMapOvr>
</p:sld>
</file>

<file path=ppt/theme/theme1.xml><?xml version="1.0" encoding="utf-8"?>
<a:theme xmlns:a="http://schemas.openxmlformats.org/drawingml/2006/main" name="5_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4714</TotalTime>
  <Words>2943</Words>
  <Application>Microsoft Office PowerPoint</Application>
  <PresentationFormat>Экран (4:3)</PresentationFormat>
  <Paragraphs>411</Paragraphs>
  <Slides>56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5_Тема Office</vt:lpstr>
      <vt:lpstr>Оформление по умолчанию</vt:lpstr>
      <vt:lpstr>Тема Office</vt:lpstr>
      <vt:lpstr>2_Тема Office</vt:lpstr>
      <vt:lpstr>CorelDRAW</vt:lpstr>
      <vt:lpstr>Презентация PowerPoint</vt:lpstr>
      <vt:lpstr>Презентация PowerPoint</vt:lpstr>
      <vt:lpstr>Целевые ориентиры дошкольного образования -возможные достижения ребенка.  </vt:lpstr>
      <vt:lpstr>Первой предпосылкой формирования учебной деятельности</vt:lpstr>
      <vt:lpstr>Условия, при которых возникает и развивается интерес к учению </vt:lpstr>
      <vt:lpstr>Второй предпосылкой к учебной деятельности</vt:lpstr>
      <vt:lpstr>Третьей предпосылкой учебной деятельности детей</vt:lpstr>
      <vt:lpstr>Четвертой предпосылкой учебной деятельности</vt:lpstr>
      <vt:lpstr>Основные компоненты учебной деятельности: </vt:lpstr>
      <vt:lpstr>По заключению государственной СЭС РФ  программа  «Школа 2000...»признана здоровьесберегающей Отмечена Премией Президента РФ в области  образования за 2002 год</vt:lpstr>
      <vt:lpstr>Технология (от греч.: techne – искусство, мастерство; logos – слово, учение) – это научное описание способа производства, то есть совокупность тех процессов, которые обеспечивают получение определенного производственного  результата.                              Словарь С.И. Ожегова</vt:lpstr>
      <vt:lpstr>Презентация PowerPoint</vt:lpstr>
      <vt:lpstr>Потребность  в самоизменении и саморазвитии возникает в ситуации затруднения – иначе зачем человеку что-то менять, тем более в себе самом? </vt:lpstr>
      <vt:lpstr>Презентация PowerPoint</vt:lpstr>
      <vt:lpstr>Презентация PowerPoint</vt:lpstr>
      <vt:lpstr>Презентация PowerPoint</vt:lpstr>
      <vt:lpstr>Личностно-значимое для ребенка затруднение</vt:lpstr>
      <vt:lpstr>Технология «Ситуация» </vt:lpstr>
      <vt:lpstr>Образовательная ситуация  «Открытие нового знания»</vt:lpstr>
      <vt:lpstr>Презентация PowerPoint</vt:lpstr>
      <vt:lpstr>Презентация PowerPoint</vt:lpstr>
      <vt:lpstr>Презентация PowerPoint</vt:lpstr>
      <vt:lpstr>НАДО - ХОЧУ - МОГУ </vt:lpstr>
      <vt:lpstr>Вывод  </vt:lpstr>
      <vt:lpstr>Презентация PowerPoint</vt:lpstr>
      <vt:lpstr>Предпосылки  учебной деятельности</vt:lpstr>
      <vt:lpstr>Презентация PowerPoint</vt:lpstr>
      <vt:lpstr>Презентация PowerPoint</vt:lpstr>
      <vt:lpstr>Презентация PowerPoint</vt:lpstr>
      <vt:lpstr> Требования к этапу  </vt:lpstr>
      <vt:lpstr>Зафиксировать затруднение - это значит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Шаги выхода из затруднения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Приёмы </vt:lpstr>
      <vt:lpstr>Рефлексивная самоорганизация-наиболее короткий путь достижения результата.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269</cp:revision>
  <cp:lastPrinted>2015-11-24T06:26:24Z</cp:lastPrinted>
  <dcterms:created xsi:type="dcterms:W3CDTF">2014-12-12T13:29:44Z</dcterms:created>
  <dcterms:modified xsi:type="dcterms:W3CDTF">2018-11-29T11:06:13Z</dcterms:modified>
</cp:coreProperties>
</file>