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7" r:id="rId2"/>
    <p:sldMasterId id="2147483731" r:id="rId3"/>
    <p:sldMasterId id="2147483759" r:id="rId4"/>
    <p:sldMasterId id="2147483773" r:id="rId5"/>
    <p:sldMasterId id="2147483787" r:id="rId6"/>
    <p:sldMasterId id="2147483799" r:id="rId7"/>
  </p:sldMasterIdLst>
  <p:notesMasterIdLst>
    <p:notesMasterId r:id="rId37"/>
  </p:notesMasterIdLst>
  <p:sldIdLst>
    <p:sldId id="278" r:id="rId8"/>
    <p:sldId id="279" r:id="rId9"/>
    <p:sldId id="277" r:id="rId10"/>
    <p:sldId id="288" r:id="rId11"/>
    <p:sldId id="261" r:id="rId12"/>
    <p:sldId id="262" r:id="rId13"/>
    <p:sldId id="263" r:id="rId14"/>
    <p:sldId id="275" r:id="rId15"/>
    <p:sldId id="272" r:id="rId16"/>
    <p:sldId id="273" r:id="rId17"/>
    <p:sldId id="274" r:id="rId18"/>
    <p:sldId id="257" r:id="rId19"/>
    <p:sldId id="289" r:id="rId20"/>
    <p:sldId id="280" r:id="rId21"/>
    <p:sldId id="281" r:id="rId22"/>
    <p:sldId id="283" r:id="rId23"/>
    <p:sldId id="284" r:id="rId24"/>
    <p:sldId id="285" r:id="rId25"/>
    <p:sldId id="286" r:id="rId26"/>
    <p:sldId id="290" r:id="rId27"/>
    <p:sldId id="258" r:id="rId28"/>
    <p:sldId id="259" r:id="rId29"/>
    <p:sldId id="266" r:id="rId30"/>
    <p:sldId id="267" r:id="rId31"/>
    <p:sldId id="268" r:id="rId32"/>
    <p:sldId id="269" r:id="rId33"/>
    <p:sldId id="270" r:id="rId34"/>
    <p:sldId id="271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1E41B-6376-46DE-B11B-28B8FFF82F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97F733-C8C7-43EA-9B29-E1285D057218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Целевые </a:t>
          </a:r>
        </a:p>
        <a:p>
          <a:r>
            <a:rPr lang="ru-RU" sz="3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ориентиры</a:t>
          </a:r>
          <a:endParaRPr lang="ru-RU" sz="36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2E5B2D8-90C4-4543-AB1D-1F77BA60D79A}" type="parTrans" cxnId="{727050D1-3205-490B-817E-DA3C21A733F8}">
      <dgm:prSet/>
      <dgm:spPr/>
      <dgm:t>
        <a:bodyPr/>
        <a:lstStyle/>
        <a:p>
          <a:endParaRPr lang="ru-RU"/>
        </a:p>
      </dgm:t>
    </dgm:pt>
    <dgm:pt modelId="{1928AD09-28EC-4614-A0B4-F6D4EA03FB81}" type="sibTrans" cxnId="{727050D1-3205-490B-817E-DA3C21A733F8}">
      <dgm:prSet/>
      <dgm:spPr/>
      <dgm:t>
        <a:bodyPr/>
        <a:lstStyle/>
        <a:p>
          <a:endParaRPr lang="ru-RU"/>
        </a:p>
      </dgm:t>
    </dgm:pt>
    <dgm:pt modelId="{BC9192FC-053A-4A8F-B2AE-E37A8B54ECF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младенческого и раннего возраста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7464481-330E-4D02-8334-B0DA2D665300}" type="parTrans" cxnId="{5B7E43A2-9EC5-45DD-9C51-B1C2F95D471F}">
      <dgm:prSet/>
      <dgm:spPr/>
      <dgm:t>
        <a:bodyPr/>
        <a:lstStyle/>
        <a:p>
          <a:endParaRPr lang="ru-RU"/>
        </a:p>
      </dgm:t>
    </dgm:pt>
    <dgm:pt modelId="{781E2595-0E4F-48D2-AF2E-E0F83EF7630A}" type="sibTrans" cxnId="{5B7E43A2-9EC5-45DD-9C51-B1C2F95D471F}">
      <dgm:prSet/>
      <dgm:spPr/>
      <dgm:t>
        <a:bodyPr/>
        <a:lstStyle/>
        <a:p>
          <a:endParaRPr lang="ru-RU"/>
        </a:p>
      </dgm:t>
    </dgm:pt>
    <dgm:pt modelId="{7FED9329-6A88-4A3B-B1A9-BB39D7AB7EF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на этапе завершения ДО 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7DFA7BC-538D-48B6-96F0-FAA2206F65C8}" type="parTrans" cxnId="{6BF1D985-EB3A-4470-83F1-198663FD331F}">
      <dgm:prSet/>
      <dgm:spPr/>
      <dgm:t>
        <a:bodyPr/>
        <a:lstStyle/>
        <a:p>
          <a:endParaRPr lang="ru-RU"/>
        </a:p>
      </dgm:t>
    </dgm:pt>
    <dgm:pt modelId="{7BF79C91-7701-484E-87F4-650D8DE09552}" type="sibTrans" cxnId="{6BF1D985-EB3A-4470-83F1-198663FD331F}">
      <dgm:prSet/>
      <dgm:spPr/>
      <dgm:t>
        <a:bodyPr/>
        <a:lstStyle/>
        <a:p>
          <a:endParaRPr lang="ru-RU"/>
        </a:p>
      </dgm:t>
    </dgm:pt>
    <dgm:pt modelId="{0FA6AF06-5886-4468-BB27-C558531EB8A7}" type="pres">
      <dgm:prSet presAssocID="{9221E41B-6376-46DE-B11B-28B8FFF82F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8796B6-788D-4A95-873B-DCC59CF70671}" type="pres">
      <dgm:prSet presAssocID="{4097F733-C8C7-43EA-9B29-E1285D057218}" presName="hierRoot1" presStyleCnt="0"/>
      <dgm:spPr/>
    </dgm:pt>
    <dgm:pt modelId="{96E40F40-5000-49FA-9A65-4C7A2802F8A6}" type="pres">
      <dgm:prSet presAssocID="{4097F733-C8C7-43EA-9B29-E1285D057218}" presName="composite" presStyleCnt="0"/>
      <dgm:spPr/>
    </dgm:pt>
    <dgm:pt modelId="{9882AAEA-F5DB-4FFC-B555-EC737961385B}" type="pres">
      <dgm:prSet presAssocID="{4097F733-C8C7-43EA-9B29-E1285D057218}" presName="background" presStyleLbl="node0" presStyleIdx="0" presStyleCnt="1"/>
      <dgm:spPr/>
    </dgm:pt>
    <dgm:pt modelId="{AAFC4245-EAF7-4CEC-BE72-60846B3133F3}" type="pres">
      <dgm:prSet presAssocID="{4097F733-C8C7-43EA-9B29-E1285D05721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281476-935D-4617-87ED-5BD453195FE8}" type="pres">
      <dgm:prSet presAssocID="{4097F733-C8C7-43EA-9B29-E1285D057218}" presName="hierChild2" presStyleCnt="0"/>
      <dgm:spPr/>
    </dgm:pt>
    <dgm:pt modelId="{E9D33D56-C60F-4891-87A5-2DA320260D40}" type="pres">
      <dgm:prSet presAssocID="{87464481-330E-4D02-8334-B0DA2D66530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3A3D793-0EAE-4FFF-A277-1B01C29ED54E}" type="pres">
      <dgm:prSet presAssocID="{BC9192FC-053A-4A8F-B2AE-E37A8B54ECF5}" presName="hierRoot2" presStyleCnt="0"/>
      <dgm:spPr/>
    </dgm:pt>
    <dgm:pt modelId="{A639B271-140E-44AB-AE90-BE5318B4F752}" type="pres">
      <dgm:prSet presAssocID="{BC9192FC-053A-4A8F-B2AE-E37A8B54ECF5}" presName="composite2" presStyleCnt="0"/>
      <dgm:spPr/>
    </dgm:pt>
    <dgm:pt modelId="{BB61BAB8-2318-4967-B5ED-814E69C036BD}" type="pres">
      <dgm:prSet presAssocID="{BC9192FC-053A-4A8F-B2AE-E37A8B54ECF5}" presName="background2" presStyleLbl="node2" presStyleIdx="0" presStyleCnt="2"/>
      <dgm:spPr/>
    </dgm:pt>
    <dgm:pt modelId="{0380C642-17CA-43CC-8A78-BEC9FC6B85B9}" type="pres">
      <dgm:prSet presAssocID="{BC9192FC-053A-4A8F-B2AE-E37A8B54ECF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5F179B-4DCD-4DD5-A328-A0899A8397A5}" type="pres">
      <dgm:prSet presAssocID="{BC9192FC-053A-4A8F-B2AE-E37A8B54ECF5}" presName="hierChild3" presStyleCnt="0"/>
      <dgm:spPr/>
    </dgm:pt>
    <dgm:pt modelId="{5519D353-4AE9-4606-B94D-83F5358590B5}" type="pres">
      <dgm:prSet presAssocID="{57DFA7BC-538D-48B6-96F0-FAA2206F65C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21446A5-051B-4F70-9B01-BB93F26EE4EE}" type="pres">
      <dgm:prSet presAssocID="{7FED9329-6A88-4A3B-B1A9-BB39D7AB7EF3}" presName="hierRoot2" presStyleCnt="0"/>
      <dgm:spPr/>
    </dgm:pt>
    <dgm:pt modelId="{CF6CBAC8-6777-4C55-9B02-987E933AB36C}" type="pres">
      <dgm:prSet presAssocID="{7FED9329-6A88-4A3B-B1A9-BB39D7AB7EF3}" presName="composite2" presStyleCnt="0"/>
      <dgm:spPr/>
    </dgm:pt>
    <dgm:pt modelId="{A93B17A8-41BE-4004-8811-2A51EF234153}" type="pres">
      <dgm:prSet presAssocID="{7FED9329-6A88-4A3B-B1A9-BB39D7AB7EF3}" presName="background2" presStyleLbl="node2" presStyleIdx="1" presStyleCnt="2"/>
      <dgm:spPr/>
    </dgm:pt>
    <dgm:pt modelId="{FD302669-F1EA-47F0-AC3C-F889CA96E752}" type="pres">
      <dgm:prSet presAssocID="{7FED9329-6A88-4A3B-B1A9-BB39D7AB7EF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1F74FF-0E35-4412-9308-C40630AD8A34}" type="pres">
      <dgm:prSet presAssocID="{7FED9329-6A88-4A3B-B1A9-BB39D7AB7EF3}" presName="hierChild3" presStyleCnt="0"/>
      <dgm:spPr/>
    </dgm:pt>
  </dgm:ptLst>
  <dgm:cxnLst>
    <dgm:cxn modelId="{E5577FE9-B042-4401-B482-9A4D5CEC3AAD}" type="presOf" srcId="{BC9192FC-053A-4A8F-B2AE-E37A8B54ECF5}" destId="{0380C642-17CA-43CC-8A78-BEC9FC6B85B9}" srcOrd="0" destOrd="0" presId="urn:microsoft.com/office/officeart/2005/8/layout/hierarchy1"/>
    <dgm:cxn modelId="{4902D4B9-1224-4FDD-9668-8AEA94816E29}" type="presOf" srcId="{87464481-330E-4D02-8334-B0DA2D665300}" destId="{E9D33D56-C60F-4891-87A5-2DA320260D40}" srcOrd="0" destOrd="0" presId="urn:microsoft.com/office/officeart/2005/8/layout/hierarchy1"/>
    <dgm:cxn modelId="{0C50D3CB-4283-4C0C-A5DE-C9DAE5A552C5}" type="presOf" srcId="{9221E41B-6376-46DE-B11B-28B8FFF82F16}" destId="{0FA6AF06-5886-4468-BB27-C558531EB8A7}" srcOrd="0" destOrd="0" presId="urn:microsoft.com/office/officeart/2005/8/layout/hierarchy1"/>
    <dgm:cxn modelId="{727050D1-3205-490B-817E-DA3C21A733F8}" srcId="{9221E41B-6376-46DE-B11B-28B8FFF82F16}" destId="{4097F733-C8C7-43EA-9B29-E1285D057218}" srcOrd="0" destOrd="0" parTransId="{62E5B2D8-90C4-4543-AB1D-1F77BA60D79A}" sibTransId="{1928AD09-28EC-4614-A0B4-F6D4EA03FB81}"/>
    <dgm:cxn modelId="{5B7E43A2-9EC5-45DD-9C51-B1C2F95D471F}" srcId="{4097F733-C8C7-43EA-9B29-E1285D057218}" destId="{BC9192FC-053A-4A8F-B2AE-E37A8B54ECF5}" srcOrd="0" destOrd="0" parTransId="{87464481-330E-4D02-8334-B0DA2D665300}" sibTransId="{781E2595-0E4F-48D2-AF2E-E0F83EF7630A}"/>
    <dgm:cxn modelId="{6BF1D985-EB3A-4470-83F1-198663FD331F}" srcId="{4097F733-C8C7-43EA-9B29-E1285D057218}" destId="{7FED9329-6A88-4A3B-B1A9-BB39D7AB7EF3}" srcOrd="1" destOrd="0" parTransId="{57DFA7BC-538D-48B6-96F0-FAA2206F65C8}" sibTransId="{7BF79C91-7701-484E-87F4-650D8DE09552}"/>
    <dgm:cxn modelId="{CDB448B9-DCB7-432A-AFE1-B05951006F1F}" type="presOf" srcId="{7FED9329-6A88-4A3B-B1A9-BB39D7AB7EF3}" destId="{FD302669-F1EA-47F0-AC3C-F889CA96E752}" srcOrd="0" destOrd="0" presId="urn:microsoft.com/office/officeart/2005/8/layout/hierarchy1"/>
    <dgm:cxn modelId="{C4FC5A23-B7DF-4121-A0C9-6603B98E1AF7}" type="presOf" srcId="{4097F733-C8C7-43EA-9B29-E1285D057218}" destId="{AAFC4245-EAF7-4CEC-BE72-60846B3133F3}" srcOrd="0" destOrd="0" presId="urn:microsoft.com/office/officeart/2005/8/layout/hierarchy1"/>
    <dgm:cxn modelId="{4308C477-1BFF-40E3-91EB-E1AB7BB4723D}" type="presOf" srcId="{57DFA7BC-538D-48B6-96F0-FAA2206F65C8}" destId="{5519D353-4AE9-4606-B94D-83F5358590B5}" srcOrd="0" destOrd="0" presId="urn:microsoft.com/office/officeart/2005/8/layout/hierarchy1"/>
    <dgm:cxn modelId="{4B3A7527-8CE6-46A4-B123-1E2BFC727473}" type="presParOf" srcId="{0FA6AF06-5886-4468-BB27-C558531EB8A7}" destId="{C98796B6-788D-4A95-873B-DCC59CF70671}" srcOrd="0" destOrd="0" presId="urn:microsoft.com/office/officeart/2005/8/layout/hierarchy1"/>
    <dgm:cxn modelId="{646E617F-A16B-44C3-8643-C05B3462EBA9}" type="presParOf" srcId="{C98796B6-788D-4A95-873B-DCC59CF70671}" destId="{96E40F40-5000-49FA-9A65-4C7A2802F8A6}" srcOrd="0" destOrd="0" presId="urn:microsoft.com/office/officeart/2005/8/layout/hierarchy1"/>
    <dgm:cxn modelId="{4F4378FB-DA50-4158-B244-3553CAAF9A23}" type="presParOf" srcId="{96E40F40-5000-49FA-9A65-4C7A2802F8A6}" destId="{9882AAEA-F5DB-4FFC-B555-EC737961385B}" srcOrd="0" destOrd="0" presId="urn:microsoft.com/office/officeart/2005/8/layout/hierarchy1"/>
    <dgm:cxn modelId="{C3A784DA-33B3-48BD-9109-1D4AA9772D0B}" type="presParOf" srcId="{96E40F40-5000-49FA-9A65-4C7A2802F8A6}" destId="{AAFC4245-EAF7-4CEC-BE72-60846B3133F3}" srcOrd="1" destOrd="0" presId="urn:microsoft.com/office/officeart/2005/8/layout/hierarchy1"/>
    <dgm:cxn modelId="{09FC9D5E-A537-4B43-BABB-484890872DD0}" type="presParOf" srcId="{C98796B6-788D-4A95-873B-DCC59CF70671}" destId="{A5281476-935D-4617-87ED-5BD453195FE8}" srcOrd="1" destOrd="0" presId="urn:microsoft.com/office/officeart/2005/8/layout/hierarchy1"/>
    <dgm:cxn modelId="{707FFAFB-4EDE-4DD0-9172-C486D4AEC5E2}" type="presParOf" srcId="{A5281476-935D-4617-87ED-5BD453195FE8}" destId="{E9D33D56-C60F-4891-87A5-2DA320260D40}" srcOrd="0" destOrd="0" presId="urn:microsoft.com/office/officeart/2005/8/layout/hierarchy1"/>
    <dgm:cxn modelId="{5E525822-FBA3-473B-A0ED-BB51C9822AB5}" type="presParOf" srcId="{A5281476-935D-4617-87ED-5BD453195FE8}" destId="{53A3D793-0EAE-4FFF-A277-1B01C29ED54E}" srcOrd="1" destOrd="0" presId="urn:microsoft.com/office/officeart/2005/8/layout/hierarchy1"/>
    <dgm:cxn modelId="{2353A1AB-E18A-4F73-A935-6F85784A9A89}" type="presParOf" srcId="{53A3D793-0EAE-4FFF-A277-1B01C29ED54E}" destId="{A639B271-140E-44AB-AE90-BE5318B4F752}" srcOrd="0" destOrd="0" presId="urn:microsoft.com/office/officeart/2005/8/layout/hierarchy1"/>
    <dgm:cxn modelId="{EF43766C-36EF-4E36-827C-BB48FBA155D4}" type="presParOf" srcId="{A639B271-140E-44AB-AE90-BE5318B4F752}" destId="{BB61BAB8-2318-4967-B5ED-814E69C036BD}" srcOrd="0" destOrd="0" presId="urn:microsoft.com/office/officeart/2005/8/layout/hierarchy1"/>
    <dgm:cxn modelId="{BBBFF408-61E1-4B69-A67E-48F691AE70C8}" type="presParOf" srcId="{A639B271-140E-44AB-AE90-BE5318B4F752}" destId="{0380C642-17CA-43CC-8A78-BEC9FC6B85B9}" srcOrd="1" destOrd="0" presId="urn:microsoft.com/office/officeart/2005/8/layout/hierarchy1"/>
    <dgm:cxn modelId="{8FA44B29-E6AD-44D2-A31A-63A2797E05B7}" type="presParOf" srcId="{53A3D793-0EAE-4FFF-A277-1B01C29ED54E}" destId="{765F179B-4DCD-4DD5-A328-A0899A8397A5}" srcOrd="1" destOrd="0" presId="urn:microsoft.com/office/officeart/2005/8/layout/hierarchy1"/>
    <dgm:cxn modelId="{BD9E5D14-8B9D-4424-9103-EAFA8F9995AB}" type="presParOf" srcId="{A5281476-935D-4617-87ED-5BD453195FE8}" destId="{5519D353-4AE9-4606-B94D-83F5358590B5}" srcOrd="2" destOrd="0" presId="urn:microsoft.com/office/officeart/2005/8/layout/hierarchy1"/>
    <dgm:cxn modelId="{FC0C2D74-9DE2-43D7-B748-C9726F514DED}" type="presParOf" srcId="{A5281476-935D-4617-87ED-5BD453195FE8}" destId="{921446A5-051B-4F70-9B01-BB93F26EE4EE}" srcOrd="3" destOrd="0" presId="urn:microsoft.com/office/officeart/2005/8/layout/hierarchy1"/>
    <dgm:cxn modelId="{FC171762-66DF-4E60-9467-D8F946590960}" type="presParOf" srcId="{921446A5-051B-4F70-9B01-BB93F26EE4EE}" destId="{CF6CBAC8-6777-4C55-9B02-987E933AB36C}" srcOrd="0" destOrd="0" presId="urn:microsoft.com/office/officeart/2005/8/layout/hierarchy1"/>
    <dgm:cxn modelId="{6D9F252C-145E-4DDC-85E2-79F695237CA8}" type="presParOf" srcId="{CF6CBAC8-6777-4C55-9B02-987E933AB36C}" destId="{A93B17A8-41BE-4004-8811-2A51EF234153}" srcOrd="0" destOrd="0" presId="urn:microsoft.com/office/officeart/2005/8/layout/hierarchy1"/>
    <dgm:cxn modelId="{AC002F13-E31C-4F88-9E3A-EB6FD547F4BC}" type="presParOf" srcId="{CF6CBAC8-6777-4C55-9B02-987E933AB36C}" destId="{FD302669-F1EA-47F0-AC3C-F889CA96E752}" srcOrd="1" destOrd="0" presId="urn:microsoft.com/office/officeart/2005/8/layout/hierarchy1"/>
    <dgm:cxn modelId="{6AEF6D0C-C62A-47EB-8925-0CCBBF7EE806}" type="presParOf" srcId="{921446A5-051B-4F70-9B01-BB93F26EE4EE}" destId="{EC1F74FF-0E35-4412-9308-C40630AD8A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9D353-4AE9-4606-B94D-83F5358590B5}">
      <dsp:nvSpPr>
        <dsp:cNvPr id="0" name=""/>
        <dsp:cNvSpPr/>
      </dsp:nvSpPr>
      <dsp:spPr>
        <a:xfrm>
          <a:off x="3918904" y="2515842"/>
          <a:ext cx="2154845" cy="1025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855"/>
              </a:lnTo>
              <a:lnTo>
                <a:pt x="2154845" y="698855"/>
              </a:lnTo>
              <a:lnTo>
                <a:pt x="2154845" y="1025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33D56-C60F-4891-87A5-2DA320260D40}">
      <dsp:nvSpPr>
        <dsp:cNvPr id="0" name=""/>
        <dsp:cNvSpPr/>
      </dsp:nvSpPr>
      <dsp:spPr>
        <a:xfrm>
          <a:off x="1764059" y="2515842"/>
          <a:ext cx="2154845" cy="1025510"/>
        </a:xfrm>
        <a:custGeom>
          <a:avLst/>
          <a:gdLst/>
          <a:ahLst/>
          <a:cxnLst/>
          <a:rect l="0" t="0" r="0" b="0"/>
          <a:pathLst>
            <a:path>
              <a:moveTo>
                <a:pt x="2154845" y="0"/>
              </a:moveTo>
              <a:lnTo>
                <a:pt x="2154845" y="698855"/>
              </a:lnTo>
              <a:lnTo>
                <a:pt x="0" y="698855"/>
              </a:lnTo>
              <a:lnTo>
                <a:pt x="0" y="1025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2AAEA-F5DB-4FFC-B555-EC737961385B}">
      <dsp:nvSpPr>
        <dsp:cNvPr id="0" name=""/>
        <dsp:cNvSpPr/>
      </dsp:nvSpPr>
      <dsp:spPr>
        <a:xfrm>
          <a:off x="2155849" y="276762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C4245-EAF7-4CEC-BE72-60846B3133F3}">
      <dsp:nvSpPr>
        <dsp:cNvPr id="0" name=""/>
        <dsp:cNvSpPr/>
      </dsp:nvSpPr>
      <dsp:spPr>
        <a:xfrm>
          <a:off x="2547639" y="648962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Целевые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ориентиры</a:t>
          </a:r>
          <a:endParaRPr lang="ru-RU" sz="36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613219" y="714542"/>
        <a:ext cx="3394950" cy="2107920"/>
      </dsp:txXfrm>
    </dsp:sp>
    <dsp:sp modelId="{BB61BAB8-2318-4967-B5ED-814E69C036BD}">
      <dsp:nvSpPr>
        <dsp:cNvPr id="0" name=""/>
        <dsp:cNvSpPr/>
      </dsp:nvSpPr>
      <dsp:spPr>
        <a:xfrm>
          <a:off x="1004" y="3541352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0C642-17CA-43CC-8A78-BEC9FC6B85B9}">
      <dsp:nvSpPr>
        <dsp:cNvPr id="0" name=""/>
        <dsp:cNvSpPr/>
      </dsp:nvSpPr>
      <dsp:spPr>
        <a:xfrm>
          <a:off x="392794" y="3913553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младенческого и раннего возраста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58374" y="3979133"/>
        <a:ext cx="3394950" cy="2107920"/>
      </dsp:txXfrm>
    </dsp:sp>
    <dsp:sp modelId="{A93B17A8-41BE-4004-8811-2A51EF234153}">
      <dsp:nvSpPr>
        <dsp:cNvPr id="0" name=""/>
        <dsp:cNvSpPr/>
      </dsp:nvSpPr>
      <dsp:spPr>
        <a:xfrm>
          <a:off x="4310695" y="3541352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02669-F1EA-47F0-AC3C-F889CA96E752}">
      <dsp:nvSpPr>
        <dsp:cNvPr id="0" name=""/>
        <dsp:cNvSpPr/>
      </dsp:nvSpPr>
      <dsp:spPr>
        <a:xfrm>
          <a:off x="4702485" y="3913553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на этапе завершения ДО 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768065" y="3979133"/>
        <a:ext cx="3394950" cy="210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4725A-AF4E-4B60-83A9-D4B243D8C0C1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162B5-48A9-4C64-8F99-302752CEA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5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AC1176-320F-4C5F-9A67-85CA399AA335}" type="slidenum">
              <a:rPr 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89A3-1A5B-4B62-993A-97CBC31B96AA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1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8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66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B9DF-FEDC-46A6-9A2D-38661CE0D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5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90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2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2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0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86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01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8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63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49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44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47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35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1C94-6900-4A4B-AE36-258987FA1F8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10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BBB1CF-3A77-4D4F-931A-1BB4768C95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99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74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36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65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9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27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62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46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35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07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07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3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53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1C94-6900-4A4B-AE36-258987FA1F8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0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BBB1CF-3A77-4D4F-931A-1BB4768C95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61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6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7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09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66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84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78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43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95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18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631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38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7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218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1C94-6900-4A4B-AE36-258987FA1F8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97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BBB1CF-3A77-4D4F-931A-1BB4768C95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263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54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68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193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32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418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97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254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1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15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148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4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17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1C94-6900-4A4B-AE36-258987FA1F8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945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BBB1CF-3A77-4D4F-931A-1BB4768C95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214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15299A9-A049-4AFE-AC17-059F031C4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774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D5C90B2-EB1F-4597-AF84-2F8D39BA3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96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0FD6F71-50F1-44DC-9C24-36EAFD0B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814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9323EE0-C95C-4A16-9454-E75E24BA5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674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A7BDD57-6DAE-4A29-BEF6-0CC0DB918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1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057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31AA58C-77D0-49C6-AADB-4390B1BDE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328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699593A-6AC4-4A6A-88A3-EF7F81E20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86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A070B37-8BD2-4960-B938-34594B954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61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AF195C7-7553-4A92-9D03-384E23ADF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55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37065D-9D41-4062-98FF-D81482965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255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1CF467-BD87-4172-9259-AEDEC6E99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309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757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925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98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8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275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349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751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782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697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612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78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845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1C94-6900-4A4B-AE36-258987FA1F8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322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BBB1CF-3A77-4D4F-931A-1BB4768C95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3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1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5149E-AEEF-4EE7-A28B-724F7CD4DC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7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5149E-AEEF-4EE7-A28B-724F7CD4DC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1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5149E-AEEF-4EE7-A28B-724F7CD4DC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8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5149E-AEEF-4EE7-A28B-724F7CD4DC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8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971982-9561-493C-95DC-39FDE45E5B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7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5149E-AEEF-4EE7-A28B-724F7CD4DC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9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Муниципальное общеобразовательное учреждение </a:t>
            </a:r>
            <a:br>
              <a:rPr lang="ru-RU" sz="27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«Начальная школа – детский сад №115»</a:t>
            </a: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город  Ярославль                              директор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Зеленцова</a:t>
            </a:r>
          </a:p>
          <a:p>
            <a:pPr marL="0" indent="0" algn="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Наталья Николаевна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702030"/>
            <a:ext cx="663892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678649" cy="106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8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84427"/>
              </p:ext>
            </p:extLst>
          </p:nvPr>
        </p:nvGraphicFramePr>
        <p:xfrm>
          <a:off x="457200" y="0"/>
          <a:ext cx="8229600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10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04234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ориентиры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избранная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основная цель приложения усилий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направления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движения по достижению цели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-руководящие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принципы, определяющие движение к цели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Picture 2" descr="https://ds02.infourok.ru/uploads/ex/068f/0003fe2e-482f9012/hello_html_m41bf85e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58560" cy="24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ориентиры образования в младенческом и раннем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возрасте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 fontScale="55000" lnSpcReduction="20000"/>
          </a:bodyPr>
          <a:lstStyle/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проявляет интерес к сверстникам; наблюдает за их действиями и подражает им;</a:t>
            </a:r>
          </a:p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 ребенка развита крупная моторика, он стремится осваивать различные виды движения (бег, лазанье, перешагивание и пр.).</a:t>
            </a:r>
          </a:p>
          <a:p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ориентиры образования в младенческом и раннем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возрасте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 fontScale="55000" lnSpcReduction="20000"/>
          </a:bodyPr>
          <a:lstStyle/>
          <a:p>
            <a:pPr lvl="0">
              <a:buFont typeface="Symbol" pitchFamily="18" charset="2"/>
              <a:buChar char=""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интересуется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окружающими предметами и активно д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ействует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ними; эмоционально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вовлечен в действия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игрушками и другими предметами,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стремится проявлять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настойчивость в достижении результата своих действий;</a:t>
            </a:r>
          </a:p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использует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специфические, культурно фиксированные предметные действия,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знает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назначение бытовых предметов (ложки, расчески, карандаша и пр.) и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умеет пользоваться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ими.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Владеет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простейшими навыками самообслуживания;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стремится проявлять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самостоятельность в бытовом и игровом поведении;</a:t>
            </a:r>
          </a:p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владеет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активной речью, включенной в общение;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может обращаться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вопросами и просьбами,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понимает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речь взрослых;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знает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названия окружающих предметов и игрушек;</a:t>
            </a:r>
          </a:p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стремится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 общению со взрослыми и активно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подражает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им в движениях и действиях; появляются игры, в которых ребенок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воспроизводит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действия взрослого;</a:t>
            </a:r>
          </a:p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проявляет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интерес к сверстникам;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наблюдает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за их действиями и подражает им;</a:t>
            </a:r>
          </a:p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проявляет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интерес к стихам, песням и сказкам, рассматриванию картинки,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стремится двигаться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 музыку; эмоционально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откликается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 различные произведения культуры и искусства;</a:t>
            </a:r>
          </a:p>
          <a:p>
            <a:pPr lvl="0">
              <a:buFont typeface="Symbol" pitchFamily="18" charset="2"/>
              <a:buChar char=""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 ребенка развита крупная моторика, он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стремится осваивать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различные виды движения (бег, лазанье, перешагивание и пр.).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Образовательные области 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(обновление)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894139"/>
              </p:ext>
            </p:extLst>
          </p:nvPr>
        </p:nvGraphicFramePr>
        <p:xfrm>
          <a:off x="467544" y="1441411"/>
          <a:ext cx="8229600" cy="566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13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34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ФГТ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ФГОС ДО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6472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Здоровье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Безопасность                                       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Социализация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Труд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Познание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kumimoji="0" lang="ru-RU" sz="24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Комму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никация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Чтение художественной литературы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Художественное  творчество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Музыка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Социально-коммуникативное 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развитие</a:t>
                      </a:r>
                      <a:endParaRPr kumimoji="0" lang="ru-RU" sz="240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Познавательное</a:t>
                      </a:r>
                      <a:r>
                        <a:rPr kumimoji="0" lang="ru-RU" sz="24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развитие </a:t>
                      </a:r>
                      <a:r>
                        <a:rPr kumimoji="0" lang="ru-RU" sz="24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Речевое 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развитие</a:t>
                      </a: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Художественно-эстетическое 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развитие</a:t>
                      </a:r>
                      <a:endParaRPr kumimoji="0" lang="ru-RU" sz="24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Физическое 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развитие</a:t>
                      </a:r>
                      <a:endParaRPr kumimoji="0" lang="ru-RU" sz="24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2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Изменение и обновление организации   детской деятельности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643578"/>
          </a:xfrm>
        </p:spPr>
        <p:txBody>
          <a:bodyPr/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556779"/>
              </p:ext>
            </p:extLst>
          </p:nvPr>
        </p:nvGraphicFramePr>
        <p:xfrm>
          <a:off x="899592" y="1556792"/>
          <a:ext cx="7572428" cy="316835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86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62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980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Подходы к построению ОП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ФГОС ДО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1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Знаниевый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подход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Деятельностный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подход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8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Дисциплинарный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Гуманистический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98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Групповой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Индивидуальный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51720" y="4725144"/>
            <a:ext cx="6732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«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само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определение», 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«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само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реализация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»,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«готовность к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само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развитию», 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«</a:t>
            </a:r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общеучебные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умения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»,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«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деятельностные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способности»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987824" y="4293096"/>
            <a:ext cx="6048672" cy="175979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заключению государственной СЭС РФ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технология  «Школа 2000...» признана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здоровьесберегающей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Отмечена Премией Президента РФ в области 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 за 2002 год</a:t>
            </a:r>
          </a:p>
        </p:txBody>
      </p:sp>
      <p:pic>
        <p:nvPicPr>
          <p:cNvPr id="160771" name="Picture 3" descr="San_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82348"/>
            <a:ext cx="27892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center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6176"/>
            <a:ext cx="1641315" cy="13681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1556792"/>
            <a:ext cx="1635125" cy="1981200"/>
          </a:xfrm>
          <a:noFill/>
        </p:spPr>
      </p:pic>
      <p:sp>
        <p:nvSpPr>
          <p:cNvPr id="3" name="AutoShape 2" descr="http://&amp;rcy;&amp;zhcy;&amp;iecy;&amp;vcy;&amp;scy;&amp;kcy;&amp;acy;&amp;yacy;&amp;iecy;&amp;pcy;&amp;acy;&amp;rcy;&amp;khcy;&amp;icy;&amp;yacy;.&amp;rcy;&amp;fcy;/files/2016/04/b14179f02661eeee9ab3668c287c3c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554099" cy="2860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86388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Рефлексивная самоорганизация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хема 6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2964"/>
            <a:ext cx="8280920" cy="441341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3041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8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8534400" cy="1679146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 обучения, при котором ребенок не получает знания в готовом виде, а добывает их сам в процессе собственной познавательной деятельности называется  </a:t>
            </a:r>
            <a:r>
              <a:rPr lang="ru-RU" sz="2400" b="1" i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деятельностным</a:t>
            </a:r>
            <a:r>
              <a:rPr lang="ru-RU" sz="2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методом</a:t>
            </a:r>
            <a:r>
              <a:rPr lang="ru-RU" sz="3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400" b="1" i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4" descr="IMG_659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7"/>
          <a:stretch>
            <a:fillRect/>
          </a:stretch>
        </p:blipFill>
        <p:spPr>
          <a:xfrm>
            <a:off x="611560" y="4066296"/>
            <a:ext cx="3024336" cy="2377158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b="2409"/>
          <a:stretch>
            <a:fillRect/>
          </a:stretch>
        </p:blipFill>
        <p:spPr bwMode="auto">
          <a:xfrm>
            <a:off x="5530176" y="4077072"/>
            <a:ext cx="3151920" cy="2366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7281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a typeface="Times New Roman"/>
                <a:cs typeface="Arial" pitchFamily="34" charset="0"/>
              </a:rPr>
              <a:t>обсуждать, действовать, отображать, переделывать, добавлять, выбирать, участвовать, договариваться, разрешать конфликты, выражать свои мысли, контролировать свои действия, наблюдать, </a:t>
            </a:r>
            <a:r>
              <a:rPr lang="ru-RU" sz="2400" b="1" dirty="0" smtClean="0">
                <a:solidFill>
                  <a:srgbClr val="002060"/>
                </a:solidFill>
                <a:ea typeface="Times New Roman"/>
                <a:cs typeface="Arial" pitchFamily="34" charset="0"/>
              </a:rPr>
              <a:t>экспериментировать    </a:t>
            </a:r>
            <a:r>
              <a:rPr lang="ru-RU" sz="2400" b="1" i="1" u="sng" dirty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b="1" i="1" u="sng" dirty="0">
                <a:solidFill>
                  <a:srgbClr val="002060"/>
                </a:solidFill>
                <a:cs typeface="Arial" pitchFamily="34" charset="0"/>
              </a:rPr>
            </a:br>
            <a:endParaRPr lang="ru-RU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3202692"/>
            <a:ext cx="185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alibri" pitchFamily="34" charset="0"/>
                <a:ea typeface="Times New Roman"/>
              </a:rPr>
              <a:t>=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Times New Roman"/>
              </a:rPr>
              <a:t>(ФГОС ДО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/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4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86700" cy="12241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E12D6D"/>
                </a:solidFill>
              </a:rPr>
              <a:t/>
            </a:r>
            <a:br>
              <a:rPr lang="ru-RU" sz="3600" b="1" dirty="0" smtClean="0">
                <a:solidFill>
                  <a:srgbClr val="E12D6D"/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ТДМО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Л.Г.Петерсон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Технология «Ситуация» для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дошкольник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ов </a:t>
            </a:r>
            <a:b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99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 образовательной ситуации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«открытия» нового знания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Введение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игровую ситуацию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Актуализация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Затруднение в игровой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ситуации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Открытие детьми нового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знания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Включение в систему знаний 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Осмысление (итог) занятия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ru-RU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endParaRPr lang="ru-RU" b="1" dirty="0">
              <a:solidFill>
                <a:srgbClr val="CC00FF"/>
              </a:solidFill>
              <a:latin typeface="Cambr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8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Мастер класс для педагогов дошкольных организаций МСО города Ярославля</a:t>
            </a:r>
            <a:b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ctr">
              <a:buNone/>
            </a:pPr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ctr">
              <a:buNone/>
            </a:pPr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Достижение 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целевых ориентиров </a:t>
            </a:r>
            <a:endParaRPr lang="ru-RU" sz="4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занятиях  по музыкальному </a:t>
            </a:r>
            <a:endParaRPr lang="ru-RU" sz="4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развитию 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детей раннего </a:t>
            </a:r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возраста</a:t>
            </a:r>
          </a:p>
          <a:p>
            <a:pPr marL="0" lvl="0" indent="0" algn="ctr">
              <a:buNone/>
            </a:pP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Начальная школа – детский сад №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115</a:t>
            </a:r>
          </a:p>
          <a:p>
            <a:pPr marL="0" lvl="0" indent="0" algn="ctr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25 апреля 2019 год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5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ориентиры образования в младенческом и раннем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возрасте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 fontScale="55000" lnSpcReduction="20000"/>
          </a:bodyPr>
          <a:lstStyle/>
          <a:p>
            <a:pPr lvl="0">
              <a:buFont typeface="Symbol" pitchFamily="18" charset="2"/>
              <a:buChar char=""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интересуется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окружающими предметами и активно д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ействует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ними; эмоционально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вовлечен в действия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игрушками и другими предметами,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стремится проявлять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настойчивость в достижении результата своих действий;</a:t>
            </a:r>
          </a:p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использует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специфические, культурно фиксированные предметные действия,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знает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назначение бытовых предметов (ложки, расчески, карандаша и пр.) и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умеет пользоваться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ими.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Владеет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простейшими навыками самообслуживания;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стремится проявлять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самостоятельность в бытовом и игровом поведении;</a:t>
            </a:r>
          </a:p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владеет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активной речью, включенной в общение;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может обращаться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вопросами и просьбами,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понимает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речь взрослых;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знает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названия окружающих предметов и игрушек;</a:t>
            </a:r>
          </a:p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стремится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 общению со взрослыми и активно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подражает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им в движениях и действиях; появляются игры, в которых ребенок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воспроизводит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действия взрослого;</a:t>
            </a:r>
          </a:p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проявляет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интерес к сверстникам;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наблюдает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за их действиями и подражает им;</a:t>
            </a:r>
          </a:p>
          <a:p>
            <a:pPr lvl="0">
              <a:buFont typeface="Symbol" pitchFamily="18" charset="2"/>
              <a:buChar char="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проявляет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интерес к стихам, песням и сказкам, рассматриванию картинки,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стремится двигаться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 музыку; эмоционально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откликается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 различные произведения культуры и искусства;</a:t>
            </a:r>
          </a:p>
          <a:p>
            <a:pPr lvl="0">
              <a:buFont typeface="Symbol" pitchFamily="18" charset="2"/>
              <a:buChar char=""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 ребенка развита крупная моторика, он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стремится осваивать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различные виды движения (бег, лазанье, перешагивание и пр.).</a:t>
            </a:r>
          </a:p>
          <a:p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ориентиры образования в младенческом и раннем возрасте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/>
          </a:bodyPr>
          <a:lstStyle/>
          <a:p>
            <a:pPr>
              <a:buFont typeface="Symbol" pitchFamily="18" charset="2"/>
              <a:buChar char="-"/>
            </a:pP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Symbol" pitchFamily="18" charset="2"/>
              <a:buChar char="-"/>
            </a:pP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интересуется окружающими предметами и активно действует с ними;</a:t>
            </a:r>
          </a:p>
          <a:p>
            <a:pPr marL="87313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эмоционально вовлечен в действия с </a:t>
            </a:r>
            <a:endParaRPr lang="ru-RU" sz="3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7313" lvl="1" indent="0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игрушками </a:t>
            </a:r>
            <a:r>
              <a:rPr lang="ru-RU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другими предметами, </a:t>
            </a:r>
          </a:p>
          <a:p>
            <a:pPr marL="87313" lvl="1" indent="369888">
              <a:spcBef>
                <a:spcPts val="0"/>
              </a:spcBef>
              <a:buFont typeface="Arial" pitchFamily="34" charset="0"/>
              <a:buChar char="•"/>
            </a:pP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стремится проявлять настойчивость в </a:t>
            </a:r>
            <a:endPara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313" lvl="1" indent="0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достижении 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результата своих действий;</a:t>
            </a:r>
          </a:p>
          <a:p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ориентиры образования в младенческом и раннем возрасте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733256"/>
          </a:xfrm>
        </p:spPr>
        <p:txBody>
          <a:bodyPr>
            <a:normAutofit fontScale="70000" lnSpcReduction="20000"/>
          </a:bodyPr>
          <a:lstStyle/>
          <a:p>
            <a:pPr lvl="0">
              <a:buFont typeface="Symbol" pitchFamily="18" charset="2"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9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</a:t>
            </a:r>
            <a:r>
              <a:rPr lang="ru-RU" sz="29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buFont typeface="Symbol" pitchFamily="18" charset="2"/>
              <a:buChar char="-"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использует специфические, культурно фиксированные предметные действия,</a:t>
            </a:r>
          </a:p>
          <a:p>
            <a:pPr marL="363538" lvl="1" indent="-363538">
              <a:buFont typeface="Arial" pitchFamily="34" charset="0"/>
              <a:buChar char="•"/>
            </a:pPr>
            <a:r>
              <a:rPr lang="ru-RU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знает назначение бытовых предметов (ложки, расчески, карандаша и пр.) </a:t>
            </a:r>
          </a:p>
          <a:p>
            <a:pPr marL="363538" lvl="1" indent="-363538">
              <a:buFont typeface="Arial" pitchFamily="34" charset="0"/>
              <a:buChar char="•"/>
            </a:pPr>
            <a:r>
              <a:rPr lang="ru-RU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умеет пользоваться ими. </a:t>
            </a:r>
          </a:p>
          <a:p>
            <a:pPr marL="363538" lvl="1" indent="-363538">
              <a:buFont typeface="Arial" pitchFamily="34" charset="0"/>
              <a:buChar char="•"/>
            </a:pPr>
            <a:r>
              <a:rPr lang="ru-RU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Владеет простейшими навыками самообслуживания; </a:t>
            </a:r>
          </a:p>
          <a:p>
            <a:pPr marL="0" lvl="1" indent="457200">
              <a:buFont typeface="Arial" pitchFamily="34" charset="0"/>
              <a:buChar char="•"/>
            </a:pPr>
            <a:r>
              <a:rPr lang="ru-RU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стремится проявлять самостоятельность</a:t>
            </a:r>
          </a:p>
          <a:p>
            <a:pPr marL="2235200" indent="0">
              <a:buNone/>
            </a:pPr>
            <a:r>
              <a:rPr lang="ru-RU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бытовом и </a:t>
            </a:r>
          </a:p>
          <a:p>
            <a:pPr marL="2235200" indent="0">
              <a:buNone/>
            </a:pPr>
            <a:r>
              <a:rPr lang="ru-RU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игровом поведении;</a:t>
            </a:r>
          </a:p>
          <a:p>
            <a:pPr marL="2511425" indent="-2511425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158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ориентиры образования в младенческом и раннем возрасте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7500" lnSpcReduction="20000"/>
          </a:bodyPr>
          <a:lstStyle/>
          <a:p>
            <a:pPr lvl="0">
              <a:buFont typeface="Symbol" pitchFamily="18" charset="2"/>
              <a:buChar char="-"/>
            </a:pP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lvl="0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владеет активной речью, включенной в общение;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может обращаться с вопросами и просьбами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понимает речь взрослых; 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знает названия окружающих предметов и игрушек;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ориентиры образования в младенческом и раннем возрасте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Symbol" pitchFamily="18" charset="2"/>
              <a:buChar char="-"/>
            </a:pPr>
            <a:r>
              <a:rPr lang="ru-RU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lvl="0">
              <a:buFont typeface="Symbol" pitchFamily="18" charset="2"/>
              <a:buChar char="-"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стремится к общению со взрослы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ми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активно подражает им в движениях и действиях;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появляются игры, в которых ребенок воспроизводит действия взрослого;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0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ориентиры образования в младенческом и раннем возрасте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Symbol" pitchFamily="18" charset="2"/>
              <a:buChar char="-"/>
            </a:pPr>
            <a:r>
              <a:rPr lang="ru-RU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проявляет интерес к сверстникам; наблюдает за их действиями и подражает им</a:t>
            </a:r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buFont typeface="Symbol" pitchFamily="18" charset="2"/>
              <a:buChar char="-"/>
            </a:pPr>
            <a:endParaRPr lang="ru-RU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Symbol" pitchFamily="18" charset="2"/>
              <a:buChar char="-"/>
            </a:pPr>
            <a:endParaRPr lang="ru-RU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проявляет интерес к сверстникам;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наблюдает за их действиями и подражает им;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1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ориентиры образования в младенческом и раннем возрасте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Symbol" pitchFamily="18" charset="2"/>
              <a:buChar char="-"/>
            </a:pPr>
            <a:r>
              <a:rPr lang="ru-RU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lvl="0">
              <a:buFontTx/>
              <a:buChar char="-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проявляет интерес к стихам, песням и сказкам,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рассматриванию картинки,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стремится двигаться под музыку;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эмоционально откликается на различные произведения культуры и искусства;</a:t>
            </a:r>
          </a:p>
          <a:p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ориентиры образования в младенческом и раннем возрасте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Symbol" pitchFamily="18" charset="2"/>
              <a:buChar char="-"/>
            </a:pPr>
            <a:r>
              <a:rPr lang="ru-RU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ребенка развита крупная моторика, он стремится осваивать различные виды движения (бег, лазанье, перешагивание и пр.).</a:t>
            </a:r>
          </a:p>
          <a:p>
            <a:pPr lvl="0">
              <a:buFont typeface="Symbol" pitchFamily="18" charset="2"/>
              <a:buChar char="-"/>
            </a:pP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ребенка развита крупная моторика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lvl="0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6713" lvl="1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 стремится осваивать различные виды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движения 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(бег, лазанье, перешагивание и пр.).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2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Музыкальное развитие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68863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эмоционально вовлечен в действия с игрушками и другими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предметами</a:t>
            </a:r>
          </a:p>
          <a:p>
            <a:pPr lvl="1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использует специфические, культурно фиксированные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предметные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действия</a:t>
            </a:r>
          </a:p>
          <a:p>
            <a:pPr indent="103188">
              <a:buFont typeface="Symbol" pitchFamily="18" charset="2"/>
              <a:buChar char=""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понимает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речь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взрослых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активно подражает взрослым в движениях и действиях</a:t>
            </a:r>
          </a:p>
          <a:p>
            <a:pPr lvl="1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проявляет интерес к стихам, песням 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сказкам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стремится двигаться под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музыку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эмоционально откликается на различные произведения культуры 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искусства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стремится осваивать различные виды движения </a:t>
            </a:r>
          </a:p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endParaRPr lang="ru-RU" sz="2800" dirty="0"/>
          </a:p>
          <a:p>
            <a:pPr lvl="1">
              <a:spcBef>
                <a:spcPts val="0"/>
              </a:spcBef>
            </a:pP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  <a:p>
            <a:pPr lvl="1">
              <a:spcBef>
                <a:spcPts val="0"/>
              </a:spcBef>
            </a:pPr>
            <a:endParaRPr lang="ru-RU" dirty="0" smtClean="0"/>
          </a:p>
          <a:p>
            <a:pPr lvl="1">
              <a:spcBef>
                <a:spcPts val="0"/>
              </a:spcBef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endParaRPr lang="ru-RU" sz="2800" dirty="0"/>
          </a:p>
          <a:p>
            <a:pPr lvl="1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50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1.1zoom.me/b5050/19/403800-svetik_2048x1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6" y="-4673"/>
            <a:ext cx="9149335" cy="68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9947" y="404664"/>
            <a:ext cx="55867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БЛАГОДАРИМ</a:t>
            </a:r>
            <a:endParaRPr lang="en-US" sz="5400" b="1" i="1" dirty="0" smtClean="0">
              <a:ln w="12700" cmpd="sng">
                <a:solidFill>
                  <a:srgbClr val="8064A2"/>
                </a:solidFill>
                <a:prstDash val="solid"/>
              </a:ln>
              <a:gradFill>
                <a:gsLst>
                  <a:gs pos="0">
                    <a:srgbClr val="8064A2"/>
                  </a:gs>
                  <a:gs pos="4000">
                    <a:srgbClr val="8064A2">
                      <a:lumMod val="60000"/>
                      <a:lumOff val="40000"/>
                    </a:srgbClr>
                  </a:gs>
                  <a:gs pos="87000">
                    <a:srgbClr val="8064A2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Yu Gothic UI Semibold" panose="020B0700000000000000" pitchFamily="34" charset="-128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5400" b="1" i="1" dirty="0" smtClean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ЗА ВНИМАНИЕ !</a:t>
            </a:r>
            <a:endParaRPr lang="ru-RU" sz="5400" b="1" i="1" dirty="0">
              <a:ln w="12700" cmpd="sng">
                <a:solidFill>
                  <a:srgbClr val="8064A2"/>
                </a:solidFill>
                <a:prstDash val="solid"/>
              </a:ln>
              <a:gradFill>
                <a:gsLst>
                  <a:gs pos="0">
                    <a:srgbClr val="8064A2"/>
                  </a:gs>
                  <a:gs pos="4000">
                    <a:srgbClr val="8064A2">
                      <a:lumMod val="60000"/>
                      <a:lumOff val="40000"/>
                    </a:srgbClr>
                  </a:gs>
                  <a:gs pos="87000">
                    <a:srgbClr val="8064A2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Yu Gothic UI Semibold" panose="020B0700000000000000" pitchFamily="34" charset="-128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«Музыкальное воспитание - это не воспитание музыканта, </a:t>
            </a:r>
            <a:r>
              <a:rPr lang="ru-RU" sz="1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а</a:t>
            </a:r>
            <a:r>
              <a:rPr lang="ru-RU" sz="1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, прежде всего, воспитание человека</a:t>
            </a:r>
            <a:r>
              <a:rPr lang="ru-RU" sz="1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.»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800" b="1" i="1" dirty="0" smtClean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endParaRPr lang="ru-RU" sz="12800" b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Calibri"/>
              </a:rPr>
              <a:t> «Умение слушать и понимать музыку - один из элементарных признаков эстетической культуры,</a:t>
            </a:r>
            <a:endParaRPr lang="ru-RU" sz="12800" b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Calibri"/>
              </a:rPr>
              <a:t> без этого невозможно представить полноценного </a:t>
            </a:r>
            <a:r>
              <a:rPr lang="ru-RU" sz="1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Calibri"/>
              </a:rPr>
              <a:t>воспитания.»</a:t>
            </a:r>
            <a:endParaRPr lang="ru-RU" sz="5100" b="1" dirty="0" smtClean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endParaRPr lang="ru-RU" sz="5100" b="1" dirty="0" smtClean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b="1" dirty="0" smtClean="0">
                <a:solidFill>
                  <a:schemeClr val="tx2"/>
                </a:solidFill>
                <a:ea typeface="Calibri"/>
                <a:cs typeface="Times New Roman"/>
              </a:rPr>
              <a:t>Сухомлинский </a:t>
            </a:r>
            <a:r>
              <a:rPr lang="ru-RU" sz="9600" b="1" dirty="0">
                <a:solidFill>
                  <a:schemeClr val="tx2"/>
                </a:solidFill>
                <a:ea typeface="Calibri"/>
                <a:cs typeface="Times New Roman"/>
              </a:rPr>
              <a:t>В</a:t>
            </a:r>
            <a:r>
              <a:rPr lang="ru-RU" sz="9600" b="1" dirty="0" smtClean="0">
                <a:solidFill>
                  <a:schemeClr val="tx2"/>
                </a:solidFill>
                <a:ea typeface="Calibri"/>
                <a:cs typeface="Times New Roman"/>
              </a:rPr>
              <a:t>. А.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b="1" i="1" dirty="0">
                <a:solidFill>
                  <a:schemeClr val="tx2"/>
                </a:solidFill>
                <a:ea typeface="Calibri"/>
                <a:cs typeface="Calibri"/>
              </a:rPr>
              <a:t>с</a:t>
            </a:r>
            <a:r>
              <a:rPr lang="ru-RU" sz="9600" b="1" i="1" dirty="0" smtClean="0">
                <a:solidFill>
                  <a:schemeClr val="tx2"/>
                </a:solidFill>
                <a:ea typeface="Calibri"/>
                <a:cs typeface="Calibri"/>
              </a:rPr>
              <a:t>оветский </a:t>
            </a:r>
            <a:r>
              <a:rPr lang="ru-RU" sz="9600" b="1" i="1" dirty="0">
                <a:solidFill>
                  <a:schemeClr val="tx2"/>
                </a:solidFill>
                <a:ea typeface="Calibri"/>
                <a:cs typeface="Calibri"/>
              </a:rPr>
              <a:t>педагог-новатор, </a:t>
            </a:r>
            <a:endParaRPr lang="ru-RU" sz="9600" b="1" i="1" dirty="0" smtClean="0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b="1" i="1" dirty="0" smtClean="0">
                <a:solidFill>
                  <a:schemeClr val="tx2"/>
                </a:solidFill>
                <a:ea typeface="Calibri"/>
                <a:cs typeface="Calibri"/>
              </a:rPr>
              <a:t>детский </a:t>
            </a:r>
            <a:r>
              <a:rPr lang="ru-RU" sz="9600" b="1" i="1" dirty="0">
                <a:solidFill>
                  <a:schemeClr val="tx2"/>
                </a:solidFill>
                <a:ea typeface="Calibri"/>
                <a:cs typeface="Calibri"/>
              </a:rPr>
              <a:t>писатель.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b="1" i="1" dirty="0">
                <a:solidFill>
                  <a:schemeClr val="tx2"/>
                </a:solidFill>
                <a:ea typeface="Calibri"/>
                <a:cs typeface="Calibri"/>
              </a:rPr>
              <a:t> </a:t>
            </a:r>
          </a:p>
          <a:p>
            <a:endParaRPr lang="ru-RU" sz="5100" dirty="0"/>
          </a:p>
        </p:txBody>
      </p:sp>
    </p:spTree>
    <p:extLst>
      <p:ext uri="{BB962C8B-B14F-4D97-AF65-F5344CB8AC3E}">
        <p14:creationId xmlns:p14="http://schemas.microsoft.com/office/powerpoint/2010/main" val="28565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5" y="5"/>
            <a:ext cx="2476400" cy="250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68" y="-21971"/>
            <a:ext cx="2298695" cy="261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50" y="4446240"/>
            <a:ext cx="3816424" cy="22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99" y="2508411"/>
            <a:ext cx="2514877" cy="1732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50" y="3219667"/>
            <a:ext cx="2300696" cy="1726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2706312" cy="1805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92331"/>
            <a:ext cx="2539076" cy="1692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73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404813"/>
            <a:ext cx="5256584" cy="64531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Еремеева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Валентина Дмитриевна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кандидат </a:t>
            </a:r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биологических наук, профессор, зав. кафедрой нейропсихологии Института образования взрослых </a:t>
            </a:r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РАО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Специалист </a:t>
            </a:r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области </a:t>
            </a:r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нейропсихологии</a:t>
            </a:r>
            <a:endParaRPr lang="ru-RU" sz="20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Объект 5"/>
          <p:cNvSpPr>
            <a:spLocks noGrp="1"/>
          </p:cNvSpPr>
          <p:nvPr>
            <p:ph sz="half" idx="2"/>
          </p:nvPr>
        </p:nvSpPr>
        <p:spPr>
          <a:xfrm>
            <a:off x="5473700" y="2481263"/>
            <a:ext cx="4038600" cy="4525962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88706"/>
            <a:ext cx="3435846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5" y="404664"/>
            <a:ext cx="269902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47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3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-15875" y="188913"/>
            <a:ext cx="9159875" cy="12874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Нейропсихологический аспект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гендерного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подхода к обучению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27"/>
          <p:cNvSpPr>
            <a:spLocks noChangeArrowheads="1"/>
          </p:cNvSpPr>
          <p:nvPr/>
        </p:nvSpPr>
        <p:spPr bwMode="auto">
          <a:xfrm>
            <a:off x="4140200" y="3933825"/>
            <a:ext cx="41767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" pitchFamily="2" charset="2"/>
              <a:buBlip>
                <a:blip r:embed="rId3"/>
              </a:buBlip>
            </a:pPr>
            <a:endParaRPr lang="ru-RU" sz="1600" b="1" smtClean="0">
              <a:solidFill>
                <a:srgbClr val="C0504D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436" name="Text Box 31"/>
          <p:cNvSpPr txBox="1">
            <a:spLocks noChangeArrowheads="1"/>
          </p:cNvSpPr>
          <p:nvPr/>
        </p:nvSpPr>
        <p:spPr bwMode="auto">
          <a:xfrm>
            <a:off x="5724525" y="1671637"/>
            <a:ext cx="2915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Левое полушарие</a:t>
            </a:r>
          </a:p>
        </p:txBody>
      </p:sp>
      <p:sp>
        <p:nvSpPr>
          <p:cNvPr id="18437" name="Text Box 33"/>
          <p:cNvSpPr txBox="1">
            <a:spLocks noChangeArrowheads="1"/>
          </p:cNvSpPr>
          <p:nvPr/>
        </p:nvSpPr>
        <p:spPr bwMode="auto">
          <a:xfrm>
            <a:off x="228600" y="2209800"/>
            <a:ext cx="2362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Образность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Целостность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Пространство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Интуиция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C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38" name="AutoShape 34"/>
          <p:cNvSpPr>
            <a:spLocks noChangeArrowheads="1"/>
          </p:cNvSpPr>
          <p:nvPr/>
        </p:nvSpPr>
        <p:spPr bwMode="auto">
          <a:xfrm>
            <a:off x="2484438" y="2349500"/>
            <a:ext cx="574675" cy="144463"/>
          </a:xfrm>
          <a:prstGeom prst="rightArrow">
            <a:avLst>
              <a:gd name="adj1" fmla="val 50000"/>
              <a:gd name="adj2" fmla="val 994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39" name="AutoShape 35"/>
          <p:cNvSpPr>
            <a:spLocks noChangeArrowheads="1"/>
          </p:cNvSpPr>
          <p:nvPr/>
        </p:nvSpPr>
        <p:spPr bwMode="auto">
          <a:xfrm>
            <a:off x="2454275" y="2924175"/>
            <a:ext cx="574675" cy="144463"/>
          </a:xfrm>
          <a:prstGeom prst="rightArrow">
            <a:avLst>
              <a:gd name="adj1" fmla="val 50000"/>
              <a:gd name="adj2" fmla="val 994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40" name="AutoShape 36"/>
          <p:cNvSpPr>
            <a:spLocks noChangeArrowheads="1"/>
          </p:cNvSpPr>
          <p:nvPr/>
        </p:nvSpPr>
        <p:spPr bwMode="auto">
          <a:xfrm>
            <a:off x="2484438" y="3573463"/>
            <a:ext cx="574675" cy="144462"/>
          </a:xfrm>
          <a:prstGeom prst="rightArrow">
            <a:avLst>
              <a:gd name="adj1" fmla="val 50000"/>
              <a:gd name="adj2" fmla="val 99451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41" name="AutoShape 37"/>
          <p:cNvSpPr>
            <a:spLocks noChangeArrowheads="1"/>
          </p:cNvSpPr>
          <p:nvPr/>
        </p:nvSpPr>
        <p:spPr bwMode="auto">
          <a:xfrm>
            <a:off x="2484438" y="4192588"/>
            <a:ext cx="574675" cy="144462"/>
          </a:xfrm>
          <a:prstGeom prst="rightArrow">
            <a:avLst>
              <a:gd name="adj1" fmla="val 50000"/>
              <a:gd name="adj2" fmla="val 99451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42" name="AutoShape 38"/>
          <p:cNvSpPr>
            <a:spLocks noChangeArrowheads="1"/>
          </p:cNvSpPr>
          <p:nvPr/>
        </p:nvSpPr>
        <p:spPr bwMode="auto">
          <a:xfrm>
            <a:off x="5780088" y="2276475"/>
            <a:ext cx="647700" cy="142875"/>
          </a:xfrm>
          <a:prstGeom prst="leftArrow">
            <a:avLst>
              <a:gd name="adj1" fmla="val 50000"/>
              <a:gd name="adj2" fmla="val 11333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8443" name="AutoShape 39"/>
          <p:cNvSpPr>
            <a:spLocks noChangeArrowheads="1"/>
          </p:cNvSpPr>
          <p:nvPr/>
        </p:nvSpPr>
        <p:spPr bwMode="auto">
          <a:xfrm>
            <a:off x="5795963" y="2863850"/>
            <a:ext cx="647700" cy="142875"/>
          </a:xfrm>
          <a:prstGeom prst="leftArrow">
            <a:avLst>
              <a:gd name="adj1" fmla="val 50000"/>
              <a:gd name="adj2" fmla="val 11333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44" name="AutoShape 40"/>
          <p:cNvSpPr>
            <a:spLocks noChangeArrowheads="1"/>
          </p:cNvSpPr>
          <p:nvPr/>
        </p:nvSpPr>
        <p:spPr bwMode="auto">
          <a:xfrm>
            <a:off x="5867400" y="3500438"/>
            <a:ext cx="647700" cy="142875"/>
          </a:xfrm>
          <a:prstGeom prst="leftArrow">
            <a:avLst>
              <a:gd name="adj1" fmla="val 50000"/>
              <a:gd name="adj2" fmla="val 11333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8445" name="AutoShape 41"/>
          <p:cNvSpPr>
            <a:spLocks noChangeArrowheads="1"/>
          </p:cNvSpPr>
          <p:nvPr/>
        </p:nvSpPr>
        <p:spPr bwMode="auto">
          <a:xfrm>
            <a:off x="5854700" y="4102100"/>
            <a:ext cx="647700" cy="142875"/>
          </a:xfrm>
          <a:prstGeom prst="leftArrow">
            <a:avLst>
              <a:gd name="adj1" fmla="val 50000"/>
              <a:gd name="adj2" fmla="val 11333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8446" name="AutoShape 42"/>
          <p:cNvSpPr>
            <a:spLocks noChangeArrowheads="1"/>
          </p:cNvSpPr>
          <p:nvPr/>
        </p:nvSpPr>
        <p:spPr bwMode="auto">
          <a:xfrm>
            <a:off x="2051050" y="5229225"/>
            <a:ext cx="1042988" cy="1330325"/>
          </a:xfrm>
          <a:prstGeom prst="beve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47" name="Text Box 43"/>
          <p:cNvSpPr txBox="1">
            <a:spLocks noChangeArrowheads="1"/>
          </p:cNvSpPr>
          <p:nvPr/>
        </p:nvSpPr>
        <p:spPr bwMode="auto">
          <a:xfrm>
            <a:off x="3975100" y="3378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8448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232025" cy="215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449" name="Text Box 45"/>
          <p:cNvSpPr txBox="1">
            <a:spLocks noChangeArrowheads="1"/>
          </p:cNvSpPr>
          <p:nvPr/>
        </p:nvSpPr>
        <p:spPr bwMode="auto">
          <a:xfrm>
            <a:off x="5487988" y="4818063"/>
            <a:ext cx="2828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0" name="Text Box 46"/>
          <p:cNvSpPr txBox="1">
            <a:spLocks noChangeArrowheads="1"/>
          </p:cNvSpPr>
          <p:nvPr/>
        </p:nvSpPr>
        <p:spPr bwMode="auto">
          <a:xfrm>
            <a:off x="4500563" y="4941888"/>
            <a:ext cx="4319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1" name="Rectangle 47"/>
          <p:cNvSpPr>
            <a:spLocks noChangeArrowheads="1"/>
          </p:cNvSpPr>
          <p:nvPr/>
        </p:nvSpPr>
        <p:spPr bwMode="auto">
          <a:xfrm>
            <a:off x="4211638" y="5229225"/>
            <a:ext cx="37449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52" name="Text Box 48"/>
          <p:cNvSpPr txBox="1">
            <a:spLocks noChangeArrowheads="1"/>
          </p:cNvSpPr>
          <p:nvPr/>
        </p:nvSpPr>
        <p:spPr bwMode="auto">
          <a:xfrm>
            <a:off x="827088" y="4797425"/>
            <a:ext cx="77057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Обучая левое полушарие,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 обучаете только левое полушарие.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Обучая правое полушарие,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 обучаете весь мозг!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И.Соньер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53" name="Rectangle 41"/>
          <p:cNvSpPr>
            <a:spLocks noChangeArrowheads="1"/>
          </p:cNvSpPr>
          <p:nvPr/>
        </p:nvSpPr>
        <p:spPr bwMode="auto">
          <a:xfrm>
            <a:off x="250825" y="1628775"/>
            <a:ext cx="345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Правое полушарие</a:t>
            </a:r>
          </a:p>
        </p:txBody>
      </p:sp>
      <p:sp>
        <p:nvSpPr>
          <p:cNvPr id="18454" name="Rectangle 47"/>
          <p:cNvSpPr>
            <a:spLocks noChangeArrowheads="1"/>
          </p:cNvSpPr>
          <p:nvPr/>
        </p:nvSpPr>
        <p:spPr bwMode="auto">
          <a:xfrm>
            <a:off x="6714331" y="2209800"/>
            <a:ext cx="248443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Рацио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Логика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Алгоритм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984229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Художественно-эстетическое направление</a:t>
            </a:r>
          </a:p>
        </p:txBody>
      </p:sp>
      <p:pic>
        <p:nvPicPr>
          <p:cNvPr id="57350" name="Picture 2" descr="C:\Users\Наталья\Desktop\Новые фото\P127028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928669"/>
            <a:ext cx="3214710" cy="241103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51" name="Picture 8" descr="C:\Users\Наталья\Desktop\Фото\115 декабрь 2010\IMG_145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596" y="3714752"/>
            <a:ext cx="4072818" cy="271464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2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714875" y="928688"/>
            <a:ext cx="3606800" cy="23764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Музыкальное искусство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Изобразительное искусство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Танцевальное искусство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Театральное искусство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Английский язык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Компьютерная графика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Этика </a:t>
            </a:r>
          </a:p>
          <a:p>
            <a:pPr eaLnBrk="1" hangingPunct="1">
              <a:lnSpc>
                <a:spcPct val="90000"/>
              </a:lnSpc>
            </a:pPr>
            <a:endParaRPr lang="ru-RU" sz="2000" b="1" dirty="0" smtClean="0">
              <a:solidFill>
                <a:srgbClr val="0000FF"/>
              </a:solidFill>
            </a:endParaRPr>
          </a:p>
        </p:txBody>
      </p:sp>
      <p:pic>
        <p:nvPicPr>
          <p:cNvPr id="57348" name="Picture 2" descr="P41101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714752"/>
            <a:ext cx="3600450" cy="2767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23" name="Text Box 15"/>
          <p:cNvSpPr txBox="1">
            <a:spLocks noChangeArrowheads="1"/>
          </p:cNvSpPr>
          <p:nvPr/>
        </p:nvSpPr>
        <p:spPr bwMode="auto">
          <a:xfrm>
            <a:off x="5214938" y="6491288"/>
            <a:ext cx="354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</a:rPr>
              <a:t>Мюзикл «Снежная королева»</a:t>
            </a:r>
          </a:p>
        </p:txBody>
      </p:sp>
    </p:spTree>
    <p:extLst>
      <p:ext uri="{BB962C8B-B14F-4D97-AF65-F5344CB8AC3E}">
        <p14:creationId xmlns:p14="http://schemas.microsoft.com/office/powerpoint/2010/main" val="377575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728192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500" b="1" dirty="0" smtClean="0">
                <a:solidFill>
                  <a:srgbClr val="C00000"/>
                </a:solidFill>
                <a:ea typeface="+mn-ea"/>
                <a:cs typeface="Arial" pitchFamily="34" charset="0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ea typeface="+mn-ea"/>
                <a:cs typeface="Arial" pitchFamily="34" charset="0"/>
              </a:rPr>
            </a:br>
            <a:r>
              <a:rPr lang="ru-RU" sz="3500" b="1" dirty="0">
                <a:solidFill>
                  <a:srgbClr val="C00000"/>
                </a:solidFill>
                <a:ea typeface="+mn-ea"/>
                <a:cs typeface="Arial" pitchFamily="34" charset="0"/>
              </a:rPr>
              <a:t/>
            </a:r>
            <a:br>
              <a:rPr lang="ru-RU" sz="3500" b="1" dirty="0">
                <a:solidFill>
                  <a:srgbClr val="C00000"/>
                </a:solidFill>
                <a:ea typeface="+mn-ea"/>
                <a:cs typeface="Arial" pitchFamily="34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«Об утверждении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Федеральных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государственных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образовательных стандартов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дошкольного образования»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280920" cy="42484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структуре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основной образовательной программы дошкольного образования и её объёму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условиям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реализации основной образовательной программы ДО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результатам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освоения основной    образовательной программы ДО.</a:t>
            </a:r>
          </a:p>
        </p:txBody>
      </p:sp>
    </p:spTree>
    <p:extLst>
      <p:ext uri="{BB962C8B-B14F-4D97-AF65-F5344CB8AC3E}">
        <p14:creationId xmlns:p14="http://schemas.microsoft.com/office/powerpoint/2010/main" val="4300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2154"/>
          </a:xfrm>
        </p:spPr>
        <p:txBody>
          <a:bodyPr>
            <a:no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E12D6D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sz="4800" b="1" dirty="0" smtClean="0">
                <a:solidFill>
                  <a:srgbClr val="E12D6D"/>
                </a:solidFill>
                <a:latin typeface="Cambria" pitchFamily="18" charset="0"/>
                <a:ea typeface="+mn-ea"/>
                <a:cs typeface="Arial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Требование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к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результатам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освоения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ООП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4536503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 ориентиры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–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социально-нормативные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возрастные характеристики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социальные и психологические характеристики)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возможных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достижений ребёнка на этапе завершения уровня ДО.</a:t>
            </a:r>
          </a:p>
          <a:p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1444</Words>
  <Application>Microsoft Office PowerPoint</Application>
  <PresentationFormat>Экран (4:3)</PresentationFormat>
  <Paragraphs>258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Тема2</vt:lpstr>
      <vt:lpstr>Тема Office</vt:lpstr>
      <vt:lpstr>1_Тема Office</vt:lpstr>
      <vt:lpstr>3_Тема Office</vt:lpstr>
      <vt:lpstr>4_Тема Office</vt:lpstr>
      <vt:lpstr>2_Оформление по умолчанию</vt:lpstr>
      <vt:lpstr>5_Тема Office</vt:lpstr>
      <vt:lpstr>Муниципальное общеобразовательное учреждение  «Начальная школа – детский сад №115»</vt:lpstr>
      <vt:lpstr>Мастер класс для педагогов дошкольных организаций МСО города Ярославля  </vt:lpstr>
      <vt:lpstr>Презентация PowerPoint</vt:lpstr>
      <vt:lpstr>ФОТО</vt:lpstr>
      <vt:lpstr>Презентация PowerPoint</vt:lpstr>
      <vt:lpstr> Нейропсихологический аспект гендерного подхода к обучению </vt:lpstr>
      <vt:lpstr>Художественно-эстетическое направление</vt:lpstr>
      <vt:lpstr>  «Об утверждении Федеральных  государственных образовательных стандартов  дошкольного образования» </vt:lpstr>
      <vt:lpstr> Требование к результатам освоения ООП </vt:lpstr>
      <vt:lpstr>Презентация PowerPoint</vt:lpstr>
      <vt:lpstr>Целевые ориентиры   -избранная, основная цель приложения усилий;  -направления движения по достижению цели;   -руководящие принципы, определяющие движение к цели.  </vt:lpstr>
      <vt:lpstr>Целевые ориентиры образования в младенческом и раннем возрасте </vt:lpstr>
      <vt:lpstr>Целевые ориентиры образования в младенческом и раннем возрасте </vt:lpstr>
      <vt:lpstr>Образовательные области  (обновление) </vt:lpstr>
      <vt:lpstr>Изменение и обновление организации   детской деятельности</vt:lpstr>
      <vt:lpstr>По заключению государственной СЭС РФ  технология  «Школа 2000...» признана здоровьесберегающей Отмечена Премией Президента РФ в области  образования за 2002 год</vt:lpstr>
      <vt:lpstr>Рефлексивная самоорганизация</vt:lpstr>
      <vt:lpstr>Метод обучения, при котором ребенок не получает знания в готовом виде, а добывает их сам в процессе собственной познавательной деятельности называется  деятельностным   методом </vt:lpstr>
      <vt:lpstr> ТДМО Л.Г.Петерсон  Технология «Ситуация» для дошкольников  </vt:lpstr>
      <vt:lpstr>Целевые ориентиры образования в младенческом и раннем возрасте </vt:lpstr>
      <vt:lpstr>Целевые ориентиры образования в младенческом и раннем возрасте </vt:lpstr>
      <vt:lpstr>Целевые ориентиры образования в младенческом и раннем возрасте </vt:lpstr>
      <vt:lpstr>Целевые ориентиры образования в младенческом и раннем возрасте </vt:lpstr>
      <vt:lpstr>Целевые ориентиры образования в младенческом и раннем возрасте </vt:lpstr>
      <vt:lpstr>Целевые ориентиры образования в младенческом и раннем возрасте </vt:lpstr>
      <vt:lpstr>Целевые ориентиры образования в младенческом и раннем возрасте </vt:lpstr>
      <vt:lpstr>Целевые ориентиры образования в младенческом и раннем возрасте </vt:lpstr>
      <vt:lpstr>Музыкальное развитие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54</cp:revision>
  <dcterms:created xsi:type="dcterms:W3CDTF">2019-04-11T10:09:55Z</dcterms:created>
  <dcterms:modified xsi:type="dcterms:W3CDTF">2019-04-25T04:45:57Z</dcterms:modified>
</cp:coreProperties>
</file>