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32" r:id="rId2"/>
  </p:sldMasterIdLst>
  <p:sldIdLst>
    <p:sldId id="265" r:id="rId3"/>
    <p:sldId id="300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71" r:id="rId13"/>
    <p:sldId id="268" r:id="rId14"/>
    <p:sldId id="269" r:id="rId15"/>
    <p:sldId id="270" r:id="rId16"/>
    <p:sldId id="272" r:id="rId17"/>
    <p:sldId id="273" r:id="rId18"/>
    <p:sldId id="274" r:id="rId19"/>
    <p:sldId id="276" r:id="rId20"/>
    <p:sldId id="275" r:id="rId21"/>
    <p:sldId id="299" r:id="rId22"/>
    <p:sldId id="277" r:id="rId23"/>
    <p:sldId id="297" r:id="rId24"/>
    <p:sldId id="278" r:id="rId25"/>
    <p:sldId id="284" r:id="rId26"/>
    <p:sldId id="279" r:id="rId27"/>
    <p:sldId id="280" r:id="rId28"/>
    <p:sldId id="305" r:id="rId29"/>
    <p:sldId id="281" r:id="rId30"/>
    <p:sldId id="285" r:id="rId31"/>
    <p:sldId id="286" r:id="rId32"/>
    <p:sldId id="306" r:id="rId33"/>
    <p:sldId id="287" r:id="rId34"/>
    <p:sldId id="292" r:id="rId35"/>
    <p:sldId id="293" r:id="rId36"/>
    <p:sldId id="304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930" autoAdjust="0"/>
    <p:restoredTop sz="94660"/>
  </p:normalViewPr>
  <p:slideViewPr>
    <p:cSldViewPr>
      <p:cViewPr varScale="1">
        <p:scale>
          <a:sx n="56" d="100"/>
          <a:sy n="56" d="100"/>
        </p:scale>
        <p:origin x="-96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369277" y="1828800"/>
            <a:ext cx="5435756" cy="24384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369277" y="4304715"/>
            <a:ext cx="5437866" cy="23368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091DE-AB5F-406D-AF07-096BC76C2848}" type="datetime1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28.01.2019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9C554-CAFB-4B44-9C99-7009B420DEC7}" type="slidenum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460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E9FBD-FD18-46AA-A6A4-1ADE4524D71A}" type="datetime1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28.01.2019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F78DC-F4EC-4F52-AD71-3D80A9CC6F02}" type="slidenum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164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589585" y="1219203"/>
            <a:ext cx="1424354" cy="694901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16523" y="1219203"/>
            <a:ext cx="4167554" cy="69490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0C122-2360-4E40-A92F-EA78CE1FB56C}" type="datetime1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28.01.2019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DEF7A-C1A5-4808-BCE7-B8B9E16B5A23}" type="slidenum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8102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8B94F-DDBE-4088-AE5C-B37F7747B621}" type="datetime1">
              <a:rPr lang="en-US" smtClean="0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1/28/2019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031C8-FDBF-4F53-87A9-B040E4E49A2A}" type="slidenum">
              <a:rPr lang="en-US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5104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10199"/>
              </a:solidFill>
            </a:endParaRPr>
          </a:p>
        </p:txBody>
      </p:sp>
      <p:sp>
        <p:nvSpPr>
          <p:cNvPr id="42291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2291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10199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82DF9-52E9-4CB5-9822-EBCB98F8F5AE}" type="slidenum">
              <a:rPr lang="ru-RU">
                <a:solidFill>
                  <a:srgbClr val="010199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10199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101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530190"/>
      </p:ext>
    </p:extLst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10199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10199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2E9B1-A4E6-4C6B-B48B-D644A0E85729}" type="slidenum">
              <a:rPr lang="ru-RU">
                <a:solidFill>
                  <a:srgbClr val="010199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101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865319"/>
      </p:ext>
    </p:extLst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10199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10199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C8C127-5818-4128-A20B-53924C58B1C5}" type="slidenum">
              <a:rPr lang="ru-RU">
                <a:solidFill>
                  <a:srgbClr val="010199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101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584637"/>
      </p:ext>
    </p:extLst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10199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10199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FB12A-88AE-4406-9355-5506C177366B}" type="slidenum">
              <a:rPr lang="ru-RU">
                <a:solidFill>
                  <a:srgbClr val="010199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101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142760"/>
      </p:ext>
    </p:extLst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10199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10199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E86AA-DD55-46ED-B2EA-BAB9CF9C8B9B}" type="slidenum">
              <a:rPr lang="ru-RU">
                <a:solidFill>
                  <a:srgbClr val="010199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101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245511"/>
      </p:ext>
    </p:extLst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10199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10199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C60A1-0B71-4D81-B29F-0936F243EF03}" type="slidenum">
              <a:rPr lang="ru-RU">
                <a:solidFill>
                  <a:srgbClr val="010199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101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798910"/>
      </p:ext>
    </p:extLst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10199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10199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84194-3B63-4161-9DD5-672E8CE5D713}" type="slidenum">
              <a:rPr lang="ru-RU">
                <a:solidFill>
                  <a:srgbClr val="010199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101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41903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CB62F-FC49-43C5-A234-F449B9705429}" type="datetime1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28.01.2019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525A6-EE79-4C93-932F-B977888E2061}" type="slidenum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0069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10199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10199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F325A-E225-438E-BE60-6FCA6E22FD83}" type="slidenum">
              <a:rPr lang="ru-RU">
                <a:solidFill>
                  <a:srgbClr val="010199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101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94248"/>
      </p:ext>
    </p:extLst>
  </p:cSld>
  <p:clrMapOvr>
    <a:masterClrMapping/>
  </p:clrMapOvr>
  <p:transition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10199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10199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5E305-EA3A-4B4B-9E1F-DE1A31B77071}" type="slidenum">
              <a:rPr lang="ru-RU">
                <a:solidFill>
                  <a:srgbClr val="010199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101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492888"/>
      </p:ext>
    </p:extLst>
  </p:cSld>
  <p:clrMapOvr>
    <a:masterClrMapping/>
  </p:clrMapOvr>
  <p:transition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10199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10199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AA60B0-FFE0-443B-B596-B161676B1E69}" type="slidenum">
              <a:rPr lang="ru-RU">
                <a:solidFill>
                  <a:srgbClr val="010199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101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236051"/>
      </p:ext>
    </p:extLst>
  </p:cSld>
  <p:clrMapOvr>
    <a:masterClrMapping/>
  </p:clrMapOvr>
  <p:transition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10199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10199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B8DB7-279B-46D6-B626-62AACB5BF045}" type="slidenum">
              <a:rPr lang="ru-RU">
                <a:solidFill>
                  <a:srgbClr val="010199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101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963320"/>
      </p:ext>
    </p:extLst>
  </p:cSld>
  <p:clrMapOvr>
    <a:masterClrMapping/>
  </p:clrMapOvr>
  <p:transition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10199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10199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9D459-4CB0-4799-B12C-D09C6D3BBF57}" type="slidenum">
              <a:rPr lang="ru-RU">
                <a:solidFill>
                  <a:srgbClr val="010199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101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579164"/>
      </p:ext>
    </p:extLst>
  </p:cSld>
  <p:clrMapOvr>
    <a:masterClrMapping/>
  </p:clrMapOvr>
  <p:transition>
    <p:wipe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92100"/>
            <a:ext cx="8229600" cy="5727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10199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10199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579DBB-D8EB-4A7D-A654-5D4D8F33BA19}" type="slidenum">
              <a:rPr lang="ru-RU">
                <a:solidFill>
                  <a:srgbClr val="010199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101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754878"/>
      </p:ext>
    </p:extLst>
  </p:cSld>
  <p:clrMapOvr>
    <a:masterClrMapping/>
  </p:clrMapOvr>
  <p:transition>
    <p:wipe dir="r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10199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10199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F6A80-43AA-48CD-ABBC-1E3ECD8BA5AE}" type="slidenum">
              <a:rPr lang="ru-RU">
                <a:solidFill>
                  <a:srgbClr val="010199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101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05392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7167" y="1755648"/>
            <a:ext cx="5380892" cy="1816608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67167" y="3606220"/>
            <a:ext cx="5380892" cy="2012949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C3154-1BEE-49B6-88F8-69BB99C7D357}" type="datetime1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28.01.2019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16042-26E1-4E8E-9665-042712963253}" type="slidenum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33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6523" y="938784"/>
            <a:ext cx="5697415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16523" y="2560113"/>
            <a:ext cx="2795954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217985" y="2560113"/>
            <a:ext cx="2795954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A74F8-AB79-430D-A8B7-0AEDED1E449A}" type="datetime1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28.01.2019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39090-679C-4DF1-B227-35885DE37E6A}" type="slidenum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062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6523" y="938784"/>
            <a:ext cx="5697415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6524" y="2473664"/>
            <a:ext cx="2797053" cy="879136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215787" y="2479677"/>
            <a:ext cx="2798152" cy="873124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16524" y="3352801"/>
            <a:ext cx="2797053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215787" y="3352801"/>
            <a:ext cx="2798152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CBC11-C57B-4798-AB61-775C34E4C0D1}" type="datetime1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28.01.2019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8EC86-797B-42A9-AF36-CC834A30DBF7}" type="slidenum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807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6523" y="938784"/>
            <a:ext cx="5750169" cy="1524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FF658-A752-4730-BCF5-3AA50E5C5D71}" type="datetime1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28.01.2019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B6A6E-1EB4-40FF-B6DA-A012ED4F6DE6}" type="slidenum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335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8EA43-0780-43CA-8A2C-FF5EC2D369BB}" type="datetime1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28.01.2019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C3615-69E3-41E0-BB11-C0B9F2C003DD}" type="slidenum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163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4785" y="685803"/>
            <a:ext cx="1899138" cy="15494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74785" y="2235200"/>
            <a:ext cx="1899138" cy="6096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475035" y="2235200"/>
            <a:ext cx="3538904" cy="6096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80545-24D8-4C99-A892-9009C215F362}" type="datetime1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28.01.2019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5C8EA-9DD3-4A6C-A874-3D0E069F6AC7}" type="slidenum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621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13"/>
          <p:cNvSpPr>
            <a:spLocks noChangeArrowheads="1"/>
          </p:cNvSpPr>
          <p:nvPr/>
        </p:nvSpPr>
        <p:spPr bwMode="auto">
          <a:xfrm rot="420000" flipV="1">
            <a:off x="3166697" y="1108075"/>
            <a:ext cx="5257800" cy="4114800"/>
          </a:xfrm>
          <a:custGeom>
            <a:avLst/>
            <a:gdLst>
              <a:gd name="T0" fmla="*/ 5695950 w 3943350"/>
              <a:gd name="T1" fmla="*/ 2057400 h 5486400"/>
              <a:gd name="T2" fmla="*/ 2847975 w 3943350"/>
              <a:gd name="T3" fmla="*/ 4114800 h 5486400"/>
              <a:gd name="T4" fmla="*/ 0 w 3943350"/>
              <a:gd name="T5" fmla="*/ 2057400 h 5486400"/>
              <a:gd name="T6" fmla="*/ 2847975 w 3943350"/>
              <a:gd name="T7" fmla="*/ 0 h 54864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3943350"/>
              <a:gd name="T13" fmla="*/ 0 h 5486400"/>
              <a:gd name="T14" fmla="*/ 3871461 w 3943350"/>
              <a:gd name="T15" fmla="*/ 5486400 h 54864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943350" h="5486400">
                <a:moveTo>
                  <a:pt x="0" y="0"/>
                </a:moveTo>
                <a:lnTo>
                  <a:pt x="3799575" y="0"/>
                </a:lnTo>
                <a:lnTo>
                  <a:pt x="3943350" y="143775"/>
                </a:lnTo>
                <a:lnTo>
                  <a:pt x="3943350" y="5486400"/>
                </a:lnTo>
                <a:lnTo>
                  <a:pt x="0" y="54864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5" cap="rnd" algn="ctr">
            <a:solidFill>
              <a:srgbClr val="C0C0C0"/>
            </a:solidFill>
            <a:miter lim="800000"/>
            <a:headEnd/>
            <a:tailEnd/>
          </a:ln>
          <a:effectLst>
            <a:outerShdw dist="38500" dir="7500041" sx="98500" sy="100079" kx="99984" algn="tl" rotWithShape="0">
              <a:srgbClr val="000000">
                <a:alpha val="25000"/>
              </a:srgbClr>
            </a:outerShdw>
          </a:effectLst>
        </p:spPr>
        <p:txBody>
          <a:bodyPr rot="1080000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Прямоугольный треугольник 14"/>
          <p:cNvSpPr>
            <a:spLocks noChangeArrowheads="1"/>
          </p:cNvSpPr>
          <p:nvPr/>
        </p:nvSpPr>
        <p:spPr bwMode="auto">
          <a:xfrm rot="420000" flipV="1">
            <a:off x="8002466" y="5360989"/>
            <a:ext cx="156796" cy="153987"/>
          </a:xfrm>
          <a:prstGeom prst="rtTriangle">
            <a:avLst/>
          </a:prstGeom>
          <a:solidFill>
            <a:srgbClr val="FFFFFF"/>
          </a:solidFill>
          <a:ln w="12700" algn="ctr">
            <a:solidFill>
              <a:srgbClr val="FFFFFF"/>
            </a:solidFill>
            <a:bevel/>
            <a:headEnd/>
            <a:tailEnd/>
          </a:ln>
          <a:effectLst>
            <a:outerShdw dist="6350" dir="12899787" algn="tl" rotWithShape="0">
              <a:srgbClr val="000000">
                <a:alpha val="46999"/>
              </a:srgbClr>
            </a:outerShdw>
          </a:effectLst>
        </p:spPr>
        <p:txBody>
          <a:bodyPr rot="108000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7" name="Полилиния 15"/>
          <p:cNvSpPr>
            <a:spLocks/>
          </p:cNvSpPr>
          <p:nvPr/>
        </p:nvSpPr>
        <p:spPr bwMode="auto">
          <a:xfrm flipV="1">
            <a:off x="-10258" y="5816600"/>
            <a:ext cx="9164516" cy="1041400"/>
          </a:xfrm>
          <a:custGeom>
            <a:avLst/>
            <a:gdLst>
              <a:gd name="T0" fmla="*/ 10320 w 5772"/>
              <a:gd name="T1" fmla="*/ 3175 h 656"/>
              <a:gd name="T2" fmla="*/ 4372410 w 5772"/>
              <a:gd name="T3" fmla="*/ 0 h 656"/>
              <a:gd name="T4" fmla="*/ 7523573 w 5772"/>
              <a:gd name="T5" fmla="*/ 582613 h 656"/>
              <a:gd name="T6" fmla="*/ 9917906 w 5772"/>
              <a:gd name="T7" fmla="*/ 87313 h 656"/>
              <a:gd name="T8" fmla="*/ 9928226 w 5772"/>
              <a:gd name="T9" fmla="*/ 338138 h 656"/>
              <a:gd name="T10" fmla="*/ 7399728 w 5772"/>
              <a:gd name="T11" fmla="*/ 696913 h 656"/>
              <a:gd name="T12" fmla="*/ 2559460 w 5772"/>
              <a:gd name="T13" fmla="*/ 319088 h 656"/>
              <a:gd name="T14" fmla="*/ 0 w 5772"/>
              <a:gd name="T15" fmla="*/ 1041400 h 656"/>
              <a:gd name="T16" fmla="*/ 10320 w 5772"/>
              <a:gd name="T17" fmla="*/ 3175 h 65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772"/>
              <a:gd name="T28" fmla="*/ 0 h 656"/>
              <a:gd name="T29" fmla="*/ 5772 w 5772"/>
              <a:gd name="T30" fmla="*/ 656 h 65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81438F">
                  <a:alpha val="45000"/>
                </a:srgbClr>
              </a:gs>
              <a:gs pos="100000">
                <a:srgbClr val="F35206">
                  <a:alpha val="54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1080000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6"/>
            <a:ext cx="4762500" cy="638175"/>
          </a:xfrm>
          <a:custGeom>
            <a:avLst/>
            <a:gdLst>
              <a:gd name="T0" fmla="*/ 0 w 3000"/>
              <a:gd name="T1" fmla="*/ 0 h 595"/>
              <a:gd name="T2" fmla="*/ 1668 w 3000"/>
              <a:gd name="T3" fmla="*/ 564 h 595"/>
              <a:gd name="T4" fmla="*/ 3000 w 3000"/>
              <a:gd name="T5" fmla="*/ 186 h 595"/>
              <a:gd name="T6" fmla="*/ 3000 w 3000"/>
              <a:gd name="T7" fmla="*/ 6 h 595"/>
              <a:gd name="T8" fmla="*/ 0 w 3000"/>
              <a:gd name="T9" fmla="*/ 0 h 5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0"/>
              <a:gd name="T16" fmla="*/ 0 h 595"/>
              <a:gd name="T17" fmla="*/ 3000 w 3000"/>
              <a:gd name="T18" fmla="*/ 595 h 5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B64712">
                  <a:alpha val="29999"/>
                </a:srgbClr>
              </a:gs>
              <a:gs pos="80000">
                <a:srgbClr val="A14AB3">
                  <a:alpha val="42000"/>
                </a:srgbClr>
              </a:gs>
              <a:gs pos="100000">
                <a:srgbClr val="A14AB3">
                  <a:alpha val="45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rot="10800000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2031" y="1569330"/>
            <a:ext cx="1531972" cy="211016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22031" y="3771713"/>
            <a:ext cx="1529862" cy="290576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2413242" y="1599356"/>
            <a:ext cx="3196883" cy="524256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AAAC8-5A3E-4C10-A2DF-BDD0907BD509}" type="datetime1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28.01.2019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CB9CD-8E9F-46D1-B6B8-9A1BF3DC444C}" type="slidenum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89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10258" y="-7938"/>
            <a:ext cx="9164516" cy="10429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976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326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6750"/>
            <a:ext cx="8229600" cy="438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93FF310-5091-4EF7-8C2F-F36E28919EAC}" type="datetime1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28.01.2019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6407A9C-4485-486D-8A96-6CDE739AE4E7}" type="slidenum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635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19065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DE6C36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DE6C36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218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10199"/>
              </a:solidFill>
            </a:endParaRPr>
          </a:p>
        </p:txBody>
      </p:sp>
      <p:sp>
        <p:nvSpPr>
          <p:cNvPr id="4218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10199"/>
              </a:solidFill>
            </a:endParaRPr>
          </a:p>
        </p:txBody>
      </p:sp>
      <p:sp>
        <p:nvSpPr>
          <p:cNvPr id="4218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2B167B1-ED88-4458-B05E-096A45660B5C}" type="slidenum">
              <a:rPr lang="ru-RU">
                <a:solidFill>
                  <a:srgbClr val="01019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101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057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73706" y="116632"/>
            <a:ext cx="8229600" cy="633670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Департамент </a:t>
            </a: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образования мэрии г.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Ярославля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Городской центр развития образования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Стажировочная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площадка по проблеме</a:t>
            </a:r>
          </a:p>
          <a:p>
            <a:pPr marL="0" indent="0" algn="ctr">
              <a:buNone/>
            </a:pPr>
            <a:r>
              <a:rPr lang="ru-RU" sz="4100" b="1" dirty="0">
                <a:ln w="6350">
                  <a:noFill/>
                </a:ln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«Современные образовательные технологии в детском саду: новые возможности организации образовательного  процесса с дошкольниками  в соответствии с ФГОС ДО»  </a:t>
            </a:r>
          </a:p>
          <a:p>
            <a:pPr marL="0" indent="0" algn="ctr">
              <a:buNone/>
            </a:pPr>
            <a:endParaRPr lang="ru-RU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1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Начальная школа-детский сад № </a:t>
            </a:r>
            <a:r>
              <a:rPr lang="ru-RU" sz="2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115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ru-RU" sz="21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1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2018-2019 учебный  год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928" y="116632"/>
            <a:ext cx="914400" cy="126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9027"/>
            <a:ext cx="1145966" cy="111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190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44016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Этапы развития самоконтроля</a:t>
            </a:r>
            <a:b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в дошкольном возрасте</a:t>
            </a:r>
            <a:b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892480" cy="4525963"/>
          </a:xfrm>
        </p:spPr>
        <p:txBody>
          <a:bodyPr>
            <a:normAutofit lnSpcReduction="10000"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 года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выраженное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стремление к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самостоятельности</a:t>
            </a:r>
          </a:p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3-4 года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-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начинает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понимать, что не всегда можно делать то, что хочется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</a:p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 4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лет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развивается контроль за своими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действиями;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понимает,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что если правила не соблюдать, то игра не </a:t>
            </a:r>
            <a:endParaRPr lang="ru-RU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получится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4-5 год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пробуждается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у детей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чувство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обязанности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и  вины.</a:t>
            </a:r>
          </a:p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5-7 лет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дети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легче контролируют сверстников, чем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себя; 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«надо», «можно», «нельзя» становятся основой и для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саморегуляции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.</a:t>
            </a:r>
            <a:endParaRPr lang="ru-RU" sz="2400" b="1" dirty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8739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9"/>
            <a:ext cx="8229600" cy="93610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Этапы самоконтроля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Этап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принятия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задания</a:t>
            </a:r>
          </a:p>
          <a:p>
            <a:pPr marL="0" indent="0">
              <a:buNone/>
            </a:pPr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2. Этап выполнения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задания </a:t>
            </a:r>
          </a:p>
          <a:p>
            <a:pPr marL="0" indent="0">
              <a:buNone/>
            </a:pPr>
            <a:endParaRPr lang="ru-RU" b="1" dirty="0" smtClean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3. Объективная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оценка полученного результата 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1378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3263"/>
            <a:ext cx="8229600" cy="565497"/>
          </a:xfrm>
        </p:spPr>
        <p:txBody>
          <a:bodyPr/>
          <a:lstStyle/>
          <a:p>
            <a:pPr algn="ctr"/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1. Этап принятия задания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00200"/>
            <a:ext cx="8748464" cy="4525963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- запоминание</a:t>
            </a: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что сделать, чтобы 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выполнить задание</a:t>
            </a:r>
          </a:p>
          <a:p>
            <a:pPr marL="0" indent="0">
              <a:buNone/>
            </a:pPr>
            <a:endParaRPr lang="ru-RU" sz="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2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Приёмы:</a:t>
            </a:r>
          </a:p>
          <a:p>
            <a:pPr lvl="0" algn="just">
              <a:lnSpc>
                <a:spcPct val="107000"/>
              </a:lnSpc>
              <a:buClr>
                <a:srgbClr val="002060"/>
              </a:buClr>
              <a:buSzPts val="1100"/>
              <a:buFont typeface="Wingdings" pitchFamily="2" charset="2"/>
              <a:buChar char="Ø"/>
            </a:pPr>
            <a:r>
              <a:rPr lang="ru-RU" sz="2800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проговаривание выполнения задания вслух для всех детей или шепотом для себя,</a:t>
            </a:r>
            <a:endParaRPr lang="ru-RU" sz="2800" b="1" dirty="0">
              <a:solidFill>
                <a:srgbClr val="00206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lvl="0" algn="just">
              <a:lnSpc>
                <a:spcPct val="107000"/>
              </a:lnSpc>
              <a:buClr>
                <a:srgbClr val="002060"/>
              </a:buClr>
              <a:buSzPts val="1100"/>
              <a:buFont typeface="Wingdings" pitchFamily="2" charset="2"/>
              <a:buChar char="Ø"/>
            </a:pPr>
            <a:r>
              <a:rPr lang="ru-RU" sz="2800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проверка на данной основе своих действий.</a:t>
            </a:r>
            <a:endParaRPr lang="ru-RU" sz="2800" b="1" dirty="0">
              <a:solidFill>
                <a:srgbClr val="00206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marL="0" indent="0">
              <a:buClr>
                <a:srgbClr val="002060"/>
              </a:buClr>
              <a:buNone/>
            </a:pP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38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1"/>
            <a:ext cx="8229600" cy="1080120"/>
          </a:xfrm>
        </p:spPr>
        <p:txBody>
          <a:bodyPr/>
          <a:lstStyle/>
          <a:p>
            <a:pPr algn="ctr"/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2. Этап выполнения задания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dirty="0" smtClean="0">
                <a:solidFill>
                  <a:srgbClr val="111111"/>
                </a:solidFill>
                <a:latin typeface="Times New Roman"/>
                <a:ea typeface="Times New Roman"/>
              </a:rPr>
              <a:t> - 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вспоминание </a:t>
            </a:r>
            <a:r>
              <a:rPr lang="ru-RU" sz="2800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задания и 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проверка выполнения </a:t>
            </a:r>
            <a:r>
              <a:rPr lang="ru-RU" sz="2800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по заданному 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правилу</a:t>
            </a:r>
          </a:p>
          <a:p>
            <a:pPr marL="0" indent="0">
              <a:buNone/>
            </a:pPr>
            <a:endParaRPr lang="ru-RU" sz="2800" b="1" dirty="0" smtClean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0" lvl="0" indent="0" algn="just">
              <a:lnSpc>
                <a:spcPct val="107000"/>
              </a:lnSpc>
              <a:buSzPts val="1100"/>
              <a:buNone/>
            </a:pPr>
            <a:r>
              <a:rPr lang="ru-RU" sz="2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Приёмы:</a:t>
            </a:r>
          </a:p>
          <a:p>
            <a:pPr lvl="0" algn="just">
              <a:lnSpc>
                <a:spcPct val="107000"/>
              </a:lnSpc>
              <a:buClr>
                <a:srgbClr val="002060"/>
              </a:buClr>
              <a:buSzPts val="1100"/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самопроверка</a:t>
            </a:r>
            <a:r>
              <a:rPr lang="ru-RU" sz="2800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 по воспроизведенному правилу, образцу, эталону;</a:t>
            </a:r>
            <a:endParaRPr lang="ru-RU" sz="2800" b="1" dirty="0">
              <a:solidFill>
                <a:srgbClr val="00206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lvl="0" algn="just">
              <a:lnSpc>
                <a:spcPct val="107000"/>
              </a:lnSpc>
              <a:buClr>
                <a:srgbClr val="002060"/>
              </a:buClr>
              <a:buSzPts val="1100"/>
              <a:buFont typeface="Wingdings" pitchFamily="2" charset="2"/>
              <a:buChar char="Ø"/>
            </a:pPr>
            <a:r>
              <a:rPr lang="ru-RU" sz="2800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проверка работ друг у друга. </a:t>
            </a:r>
            <a:endParaRPr lang="ru-RU" sz="2800" b="1" dirty="0">
              <a:solidFill>
                <a:srgbClr val="00206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4259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3.Объективная оценка полученного результата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111111"/>
                </a:solidFill>
                <a:latin typeface="Times New Roman"/>
                <a:ea typeface="Times New Roman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- сличение результата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с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образцом</a:t>
            </a:r>
          </a:p>
          <a:p>
            <a:pPr marL="0" indent="0">
              <a:buNone/>
            </a:pPr>
            <a:endParaRPr lang="ru-RU" b="1" dirty="0" smtClean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0" indent="0">
              <a:buNone/>
            </a:pPr>
            <a:r>
              <a:rPr lang="ru-RU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Приёмы:</a:t>
            </a:r>
          </a:p>
          <a:p>
            <a:pPr lvl="0">
              <a:buClr>
                <a:srgbClr val="002060"/>
              </a:buCl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вспоминание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задания по каким правилам надо было выполнить данное задание, </a:t>
            </a:r>
          </a:p>
          <a:p>
            <a:pPr lvl="0">
              <a:buClr>
                <a:srgbClr val="002060"/>
              </a:buClr>
              <a:buFont typeface="Wingdings" pitchFamily="2" charset="2"/>
              <a:buChar char="Ø"/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анализ выполненных и не выполненных правил.</a:t>
            </a:r>
          </a:p>
          <a:p>
            <a:pPr marL="0" indent="0">
              <a:buNone/>
            </a:pPr>
            <a:endParaRPr lang="ru-RU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03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1"/>
            <a:ext cx="8229600" cy="936104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азвитие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способности к самоконтролю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 fontScale="92500" lnSpcReduction="20000"/>
          </a:bodyPr>
          <a:lstStyle/>
          <a:p>
            <a:pPr lvl="0">
              <a:buClr>
                <a:srgbClr val="002060"/>
              </a:buClr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гры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 правилами» </a:t>
            </a:r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>
              <a:buClr>
                <a:srgbClr val="002060"/>
              </a:buClr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атематические игры</a:t>
            </a:r>
          </a:p>
          <a:p>
            <a:pPr lvl="0">
              <a:buClr>
                <a:srgbClr val="002060"/>
              </a:buClr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частие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труде, особенно вместе со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взрослыми.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>
              <a:buClr>
                <a:srgbClr val="002060"/>
              </a:buClr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Сравнение своей работы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 образцом и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делать выводы.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>
              <a:buClr>
                <a:srgbClr val="002060"/>
              </a:buClr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Оценивание результатов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своей деятельности и деятельности товарищей, руководствуясь образцом, эталоном и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правилом.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>
              <a:buClr>
                <a:srgbClr val="002060"/>
              </a:buClr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Саморегулирование своего  поведения. Соблюдение норм и правил жизнедеятельности.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>
              <a:buClr>
                <a:srgbClr val="002060"/>
              </a:buClr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Реальные условия, в которых необходимостью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самостоятельно контролировать правильность полученного ответа или действий.</a:t>
            </a:r>
          </a:p>
          <a:p>
            <a:pPr lvl="0">
              <a:buClr>
                <a:srgbClr val="002060"/>
              </a:buClr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Преднамеренный  допуск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ошибки на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доске педагогом. 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82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Самооценка</a:t>
            </a:r>
            <a:b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36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- отношение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человека к самому себе, это умение оценить самого себя, свои возможности, свои качества и место среди других людей.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726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Виды самооценки</a:t>
            </a:r>
            <a:b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36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608138" indent="-168275">
              <a:buClr>
                <a:srgbClr val="002060"/>
              </a:buClr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адекватная </a:t>
            </a:r>
          </a:p>
          <a:p>
            <a:pPr marL="1608138" indent="-168275">
              <a:buClr>
                <a:srgbClr val="002060"/>
              </a:buClr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  заниженная </a:t>
            </a:r>
          </a:p>
          <a:p>
            <a:pPr marL="1608138" indent="-168275">
              <a:buClr>
                <a:srgbClr val="002060"/>
              </a:buClr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  завышенная</a:t>
            </a:r>
          </a:p>
          <a:p>
            <a:pPr marL="1608138" indent="-168275"/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оценочные воздействия взрослого </a:t>
            </a:r>
            <a:r>
              <a:rPr lang="ru-RU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влияют на становление самостоятельности и самооценки ребенка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526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pPr algn="ctr"/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Дети с адекватной самооценкой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/>
          <a:lstStyle/>
          <a:p>
            <a:pPr marL="271463" indent="355600">
              <a:buClr>
                <a:srgbClr val="002060"/>
              </a:buCl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склонны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анализировать результаты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своей</a:t>
            </a:r>
          </a:p>
          <a:p>
            <a:pPr marL="271463" indent="0">
              <a:buClr>
                <a:srgbClr val="002060"/>
              </a:buClr>
              <a:buNone/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   деятельности </a:t>
            </a:r>
          </a:p>
          <a:p>
            <a:pPr marL="271463" indent="355600">
              <a:buClr>
                <a:srgbClr val="002060"/>
              </a:buCl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пытаются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выяснить причины своих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ошибок</a:t>
            </a:r>
          </a:p>
          <a:p>
            <a:pPr marL="271463" indent="355600">
              <a:buClr>
                <a:srgbClr val="002060"/>
              </a:buCl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уверены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в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себе</a:t>
            </a:r>
          </a:p>
          <a:p>
            <a:pPr marL="271463" indent="355600">
              <a:buClr>
                <a:srgbClr val="002060"/>
              </a:buCl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инициативны</a:t>
            </a:r>
          </a:p>
          <a:p>
            <a:pPr marL="271463" indent="355600">
              <a:buClr>
                <a:srgbClr val="002060"/>
              </a:buCl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уравновешены </a:t>
            </a:r>
          </a:p>
          <a:p>
            <a:pPr marL="271463" indent="355600">
              <a:buClr>
                <a:srgbClr val="002060"/>
              </a:buClr>
              <a:buFont typeface="Wingdings" pitchFamily="2" charset="2"/>
              <a:buChar char="Ø"/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с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покойно и легко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переключаются с одного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</a:p>
          <a:p>
            <a:pPr marL="271463" indent="0">
              <a:buClr>
                <a:srgbClr val="002060"/>
              </a:buClr>
              <a:buNone/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   вида деятельности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на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другой </a:t>
            </a:r>
          </a:p>
          <a:p>
            <a:pPr marL="271463" indent="355600">
              <a:buClr>
                <a:srgbClr val="002060"/>
              </a:buCl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настойчивы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в достижении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цели</a:t>
            </a:r>
          </a:p>
          <a:p>
            <a:pPr marL="271463" indent="355600">
              <a:buClr>
                <a:srgbClr val="002060"/>
              </a:buCl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общительны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и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дружелюбны</a:t>
            </a:r>
            <a:endParaRPr lang="ru-RU" b="1" dirty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462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7"/>
            <a:ext cx="8229600" cy="1368153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Рекомендации по формированию адекватной самооценки у детей</a:t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32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268760"/>
            <a:ext cx="9036496" cy="505584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 изолируйте ребенка от посильных хозяйственных дел, </a:t>
            </a:r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не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стремитесь решать за него все проблемы.   </a:t>
            </a:r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•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 перехваливайте ребенка, но и не забывайте поощрять </a:t>
            </a:r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его, когда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он этого заслуживает. </a:t>
            </a:r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•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Поощряйте в ребенке инициативу. Пусть он будет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лидером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начинаний, но также показывайте, что другие могут быть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чем-то лучше его.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• Не забывайте поощрять и других детей в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присутствии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ребенка. Подчеркните достоинства другого и покажите, что </a:t>
            </a:r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ваш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ребенок может также достичь этого.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• Показывайте своим примером адекватность отношения к </a:t>
            </a:r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успехам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неудачам. Оценивайте вслух свои возможности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результаты дела.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• Не сравнивайте ребенка с другими детьми, только с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ним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самим.</a:t>
            </a:r>
          </a:p>
        </p:txBody>
      </p:sp>
    </p:spTree>
    <p:extLst>
      <p:ext uri="{BB962C8B-B14F-4D97-AF65-F5344CB8AC3E}">
        <p14:creationId xmlns:p14="http://schemas.microsoft.com/office/powerpoint/2010/main" val="338155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19936"/>
          </a:xfrm>
        </p:spPr>
        <p:txBody>
          <a:bodyPr/>
          <a:lstStyle/>
          <a:p>
            <a:pPr marL="137160" lvl="0" indent="0" algn="ctr">
              <a:buNone/>
            </a:pPr>
            <a:endParaRPr lang="ru-RU" sz="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137160" lvl="0" indent="0" algn="ctr">
              <a:buNone/>
            </a:pP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Итоговая образовательная ситуация в технологии </a:t>
            </a:r>
            <a:r>
              <a:rPr lang="ru-RU" sz="4000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деятельностного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метода обучения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Л.Г.Петерсон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ctr">
              <a:buNone/>
            </a:pPr>
            <a:r>
              <a:rPr lang="ru-RU" sz="4000" b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Самооценка дошкольника.</a:t>
            </a:r>
            <a:endParaRPr lang="ru-RU" sz="40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37160" lvl="0" indent="0" algn="ctr">
              <a:buNone/>
            </a:pPr>
            <a:endParaRPr lang="ru-RU" sz="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137160" lvl="0" indent="0" algn="ctr">
              <a:buNone/>
            </a:pPr>
            <a:endParaRPr lang="ru-RU" sz="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137160" lvl="0" indent="0" algn="ctr">
              <a:buNone/>
            </a:pPr>
            <a:endParaRPr lang="ru-RU" sz="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137160" lvl="0" indent="0" algn="ctr">
              <a:buNone/>
            </a:pP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Семинар - практикум №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137160" lvl="0" indent="0" algn="ctr">
              <a:buNone/>
            </a:pP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137160" lvl="0" indent="0" algn="ctr">
              <a:buNone/>
            </a:pP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МОУ «Начальная школа - детский сад №115»</a:t>
            </a:r>
          </a:p>
          <a:p>
            <a:pPr marL="137160" lvl="0" indent="0" algn="ctr">
              <a:buNone/>
            </a:pP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24 января 2019 год</a:t>
            </a:r>
          </a:p>
          <a:p>
            <a:pPr marL="342900" lvl="0" indent="-342900" eaLnBrk="1" fontAlgn="auto" hangingPunct="1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endParaRPr lang="ru-RU" sz="1500" dirty="0">
              <a:solidFill>
                <a:prstClr val="black"/>
              </a:solidFill>
              <a:latin typeface="Calibri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5525A6-EE79-4C93-932F-B977888E2061}" type="slidenum">
              <a:rPr lang="ru-RU" smtClean="0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2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0745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3263"/>
            <a:ext cx="8229600" cy="70951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Дети с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заниженной 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самооценкой </a:t>
            </a:r>
            <a:endParaRPr lang="ru-RU" sz="3200" b="1" dirty="0">
              <a:solidFill>
                <a:srgbClr val="0000CC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901700"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крайне негативно </a:t>
            </a: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настроены к 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окружающим</a:t>
            </a:r>
          </a:p>
          <a:p>
            <a:pPr marL="901700"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страдают </a:t>
            </a: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 недостатка уверенности в себе и уважения к собственной 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личности</a:t>
            </a:r>
          </a:p>
          <a:p>
            <a:pPr marL="901700"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недоверие к </a:t>
            </a: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окружающему 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миру</a:t>
            </a:r>
          </a:p>
          <a:p>
            <a:pPr marL="0" indent="0">
              <a:buNone/>
            </a:pPr>
            <a:endParaRPr lang="ru-RU" sz="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Признаки:  не </a:t>
            </a: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уверен в себе, застенчив, нерешителен</a:t>
            </a:r>
          </a:p>
        </p:txBody>
      </p:sp>
    </p:spTree>
    <p:extLst>
      <p:ext uri="{BB962C8B-B14F-4D97-AF65-F5344CB8AC3E}">
        <p14:creationId xmlns:p14="http://schemas.microsoft.com/office/powerpoint/2010/main" val="17856645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5"/>
            <a:ext cx="8229600" cy="1512167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Заниженная самооценка </a:t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может привести к:</a:t>
            </a:r>
            <a:br>
              <a:rPr lang="ru-RU" sz="2400" b="1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2400" b="1" i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>
            <a:normAutofit fontScale="62500" lnSpcReduction="20000"/>
          </a:bodyPr>
          <a:lstStyle/>
          <a:p>
            <a:endParaRPr lang="ru-RU" dirty="0" smtClean="0"/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Развитию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нерешительности, застенчивости.</a:t>
            </a:r>
          </a:p>
          <a:p>
            <a:pPr marL="263525" indent="0">
              <a:buClr>
                <a:srgbClr val="002060"/>
              </a:buClr>
              <a:buNone/>
            </a:pPr>
            <a:r>
              <a:rPr lang="ru-RU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Ребенок может избегать ситуаций, в которых нужно проявлять речевую активность,  отказываться от ведущих ролей в играх.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Эмоциональной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неустойчивости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(обидчивости)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263525" indent="0">
              <a:buClr>
                <a:srgbClr val="002060"/>
              </a:buClr>
              <a:buNone/>
            </a:pPr>
            <a:r>
              <a:rPr lang="ru-RU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Малыш обижается при проигрыше в игре, болезненно реагирует на замечания, на повышенный тон голоса, недовольное выражение лица взрослого, часто плачет.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Страхам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263525" indent="0">
              <a:buClr>
                <a:srgbClr val="002060"/>
              </a:buClr>
              <a:buNone/>
            </a:pPr>
            <a:r>
              <a:rPr lang="ru-RU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Малыш боится новых людей, новых ситуаций, боится оставаться один, боится выступать на публике один, и т. п.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Тревожности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354013" indent="0">
              <a:buClr>
                <a:srgbClr val="002060"/>
              </a:buClr>
              <a:buNone/>
            </a:pPr>
            <a:r>
              <a:rPr lang="ru-RU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Общение у тревожных, неуверенных в себе детей становится избирательным, эмоционально-неровным. Затрудняются контакты с незнакомыми людьми.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Конфликтности.</a:t>
            </a:r>
          </a:p>
          <a:p>
            <a:pPr marL="354013" indent="0">
              <a:buClr>
                <a:srgbClr val="002060"/>
              </a:buClr>
              <a:buNone/>
            </a:pPr>
            <a:r>
              <a:rPr lang="ru-RU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Ребенок </a:t>
            </a:r>
            <a:r>
              <a:rPr lang="ru-RU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может сам провоцировать конфликт, отвечать конфликтно на конфликтные действия других.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Агрессивности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4013" indent="0">
              <a:buClr>
                <a:srgbClr val="002060"/>
              </a:buClr>
              <a:buNone/>
            </a:pPr>
            <a:r>
              <a:rPr lang="ru-RU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Ребенок </a:t>
            </a:r>
            <a:r>
              <a:rPr lang="ru-RU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может ломать игрушки, толкать сверстника, кусаться, плеваться, щипать других, говорить обидные слова, когда не слышит взрослый и т. п.</a:t>
            </a:r>
          </a:p>
          <a:p>
            <a:pPr marL="354013" indent="0"/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9465908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Дети с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завышенной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самооценкой </a:t>
            </a:r>
            <a:endParaRPr lang="ru-RU" sz="3200" b="1" dirty="0">
              <a:solidFill>
                <a:srgbClr val="0000CC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75720"/>
          </a:xfrm>
        </p:spPr>
        <p:txBody>
          <a:bodyPr/>
          <a:lstStyle/>
          <a:p>
            <a:pPr marL="1085850" lvl="0" indent="-457200"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переоценивают </a:t>
            </a: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свои 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умения</a:t>
            </a:r>
          </a:p>
          <a:p>
            <a:pPr marL="1085850" lvl="0" indent="-457200"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неадекватное восприятие себя</a:t>
            </a:r>
          </a:p>
          <a:p>
            <a:pPr marL="1085850" indent="-457200">
              <a:buClr>
                <a:srgbClr val="002060"/>
              </a:buClr>
              <a:buFont typeface="Wingdings" pitchFamily="2" charset="2"/>
              <a:buChar char="Ø"/>
            </a:pPr>
            <a:endParaRPr lang="ru-RU" sz="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628650" lvl="0" indent="0">
              <a:buNone/>
            </a:pP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628650" lvl="0" indent="0">
              <a:buNone/>
            </a:pPr>
            <a:endParaRPr lang="ru-RU" sz="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Признаки:  «</a:t>
            </a: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Я самый правильный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»,</a:t>
            </a:r>
          </a:p>
          <a:p>
            <a:pPr marL="0" lvl="0" indent="0">
              <a:buNone/>
            </a:pP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  </a:t>
            </a: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«Я лучше всех».</a:t>
            </a:r>
          </a:p>
          <a:p>
            <a:endParaRPr lang="ru-RU" b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3878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656184"/>
          </a:xfrm>
        </p:spPr>
        <p:txBody>
          <a:bodyPr/>
          <a:lstStyle/>
          <a:p>
            <a:pPr algn="ctr"/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авышенная самооценка</a:t>
            </a:r>
            <a:b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приводит к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Clr>
                <a:srgbClr val="002060"/>
              </a:buClr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развитию представления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 самих себе, как о самых лучших, а лучшему дозволено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все</a:t>
            </a:r>
          </a:p>
          <a:p>
            <a:pPr>
              <a:buClr>
                <a:srgbClr val="002060"/>
              </a:buClr>
            </a:pPr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2060"/>
              </a:buClr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тому,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что они остаются в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одиночестве</a:t>
            </a:r>
          </a:p>
          <a:p>
            <a:pPr>
              <a:buClr>
                <a:srgbClr val="002060"/>
              </a:buClr>
            </a:pPr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2060"/>
              </a:buClr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неспособности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строить полноценные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Clr>
                <a:srgbClr val="002060"/>
              </a:buClr>
              <a:buNone/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отношения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ни со своими товарищами, </a:t>
            </a:r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Clr>
                <a:srgbClr val="002060"/>
              </a:buClr>
              <a:buNone/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ни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взрослыми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7878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Развитие самооценки детей в зависимости от особенностей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воспитания 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(по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М.И. Лисиной)</a:t>
            </a:r>
            <a:endParaRPr lang="ru-RU" sz="2000" dirty="0"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6211384"/>
              </p:ext>
            </p:extLst>
          </p:nvPr>
        </p:nvGraphicFramePr>
        <p:xfrm>
          <a:off x="35496" y="1095854"/>
          <a:ext cx="9108503" cy="59375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1250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185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Дети с адекватной самооценкой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Дети с завышенной самооценкой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Дети с заниженной самооценкой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580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Уделяют ребёнку  достаточно много времени.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Уделяют ребёнку  очень  много  времени.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Уделяют ребёнку  очень мало  времени.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974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Оценивают положительно, но не выше, чем большинство сверстников.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Оценивают высоко, более развитым, чем большинство сверстников.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Оценивают ниже, чем большинство сверстников.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580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Часто поощряют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(не подарками).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Очень часто поощряют (в том числе подарками).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Не поощряют.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580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Наказывают в виде отказа от общения.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Редко наказывают.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Часто наказывают, упрекают.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0974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Адекватно оценивают физические и умственные данные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Очень высоко оценивают умственные данные. Хвалят при других.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Низко оценивают.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580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Прогнозируют хорошие успехи в школе.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Ожидают отличные успехи в школе.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Не ожидают успехов в школе и жизни.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431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72819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Calibri"/>
                <a:cs typeface="Arial" pitchFamily="34" charset="0"/>
              </a:rPr>
              <a:t>Этапы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Calibri"/>
                <a:cs typeface="Arial" pitchFamily="34" charset="0"/>
              </a:rPr>
              <a:t>развития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Calibri"/>
                <a:cs typeface="Arial" pitchFamily="34" charset="0"/>
              </a:rPr>
              <a:t>самооценки</a:t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Calibri"/>
                <a:cs typeface="Arial" pitchFamily="34" charset="0"/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Calibri"/>
                <a:cs typeface="Arial" pitchFamily="34" charset="0"/>
              </a:rPr>
              <a:t>в дошкольном возрасте</a:t>
            </a:r>
            <a:b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Calibri"/>
                <a:cs typeface="Arial" pitchFamily="34" charset="0"/>
              </a:rPr>
            </a:br>
            <a:endParaRPr lang="ru-RU" sz="32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7030A0"/>
              </a:buClr>
              <a:buFont typeface="Arial" pitchFamily="34" charset="0"/>
              <a:buChar char="•"/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Первые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2-3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года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(«Я сам») - одобрение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родителей, особенно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мамы, 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в достижении их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самостоятельности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. Критика деятельности </a:t>
            </a:r>
            <a:endParaRPr lang="ru-RU" b="1" dirty="0" smtClean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0" indent="0">
              <a:buClr>
                <a:srgbClr val="7030A0"/>
              </a:buClr>
              <a:buNone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   приводит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к тому, что у дошкольника </a:t>
            </a:r>
            <a:endParaRPr lang="ru-RU" b="1" dirty="0" smtClean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0" indent="0">
              <a:buClr>
                <a:srgbClr val="7030A0"/>
              </a:buClr>
              <a:buNone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   появляется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заниженная самооценка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.</a:t>
            </a:r>
          </a:p>
          <a:p>
            <a:pPr>
              <a:buClr>
                <a:srgbClr val="7030A0"/>
              </a:buClr>
              <a:buFont typeface="Arial" pitchFamily="34" charset="0"/>
              <a:buChar char="•"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Старший дошкольный возраст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- в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развитии осознания ребенком себя и становлении его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самооценки 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осознанию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своего места в окружающем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мире. 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51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928992" cy="100811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Педагогические условия формирования адекватной самооценки у детей старшего дошкольного возраста:</a:t>
            </a:r>
            <a:b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</a:br>
            <a:endParaRPr lang="ru-RU" sz="24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784976" cy="5877272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</a:pP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психологический комфорт в 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группе</a:t>
            </a:r>
          </a:p>
          <a:p>
            <a:pPr lvl="0">
              <a:lnSpc>
                <a:spcPct val="150000"/>
              </a:lnSpc>
            </a:pP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важность </a:t>
            </a: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общения детей со 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сверстниками</a:t>
            </a:r>
            <a:endParaRPr lang="ru-RU" sz="1600" b="1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50000"/>
              </a:lnSpc>
            </a:pP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совместная </a:t>
            </a: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деятельность </a:t>
            </a:r>
            <a:endParaRPr lang="ru-RU" sz="1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50000"/>
              </a:lnSpc>
            </a:pP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создание </a:t>
            </a: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ситуации успеха, которого он добивается в совместной с детьми 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деятельности</a:t>
            </a:r>
          </a:p>
          <a:p>
            <a:pPr lvl="0">
              <a:lnSpc>
                <a:spcPct val="150000"/>
              </a:lnSpc>
            </a:pP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равнение  </a:t>
            </a: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себя с окружающими детьми, </a:t>
            </a:r>
            <a:endParaRPr lang="ru-RU" sz="1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50000"/>
              </a:lnSpc>
            </a:pP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адекватный 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тип </a:t>
            </a: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воздействия 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воспитателя, </a:t>
            </a: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 которым 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ребёнок </a:t>
            </a: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проводит 8-12 часов в 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день</a:t>
            </a:r>
          </a:p>
          <a:p>
            <a:pPr>
              <a:lnSpc>
                <a:spcPct val="150000"/>
              </a:lnSpc>
            </a:pP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самостоятельной оценки 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результатов в </a:t>
            </a: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процессе собственной деятельности ребенка</a:t>
            </a:r>
            <a:endParaRPr lang="ru-RU" sz="1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совместная </a:t>
            </a: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деятельность педагога и родителей – важно убедить родителей в формировании самооценки и в необходимости заниматься этим с ребёнком дома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774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38785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Формирования предпосылок самоконтроля и  самооценки </a:t>
            </a:r>
            <a:endParaRPr lang="ru-RU" sz="36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детей 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дошкольного возраста </a:t>
            </a:r>
            <a:endParaRPr lang="ru-RU" sz="36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итоговом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занятии</a:t>
            </a:r>
          </a:p>
          <a:p>
            <a:pPr marL="0" indent="0" algn="ctr">
              <a:buNone/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 ТДМО </a:t>
            </a:r>
            <a:r>
              <a:rPr lang="ru-RU" sz="36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Л.Г.Петерсон</a:t>
            </a:r>
            <a:endParaRPr lang="ru-RU" sz="36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5525A6-EE79-4C93-932F-B977888E2061}" type="slidenum">
              <a:rPr lang="ru-RU" smtClean="0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27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40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819898"/>
          </a:xfrm>
        </p:spPr>
        <p:txBody>
          <a:bodyPr/>
          <a:lstStyle/>
          <a:p>
            <a:pPr>
              <a:buNone/>
            </a:pP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ИТОГ – вывод,  результат, общая    сумма.</a:t>
            </a:r>
          </a:p>
          <a:p>
            <a:pPr algn="r">
              <a:buNone/>
            </a:pPr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советский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лингвист,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лексикограф </a:t>
            </a:r>
          </a:p>
          <a:p>
            <a:pPr algn="r">
              <a:buNone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Сергей Иванович </a:t>
            </a:r>
            <a:r>
              <a:rPr lang="ru-RU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Ожегов</a:t>
            </a:r>
            <a:endParaRPr lang="ru-RU" b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Рисунок 3" descr="http://isaran.ru/isaran/image2.php?ida=1&amp;guid=A53EA799-5D5A-939D-3C90-20C320BCCE0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031" y="2780928"/>
            <a:ext cx="1478915" cy="2162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0511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pPr algn="ctr"/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Цель итогового занятия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- 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контроль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уровня </a:t>
            </a:r>
            <a:r>
              <a:rPr lang="ru-RU" b="1" dirty="0" err="1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сформированности</a:t>
            </a:r>
            <a:endParaRPr lang="ru-RU" b="1" dirty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1268413" lvl="0" indent="-457200" algn="just">
              <a:lnSpc>
                <a:spcPct val="107000"/>
              </a:lnSpc>
              <a:buClr>
                <a:srgbClr val="002060"/>
              </a:buClr>
              <a:buFont typeface="Wingdings" pitchFamily="2" charset="2"/>
              <a:buChar char="Ø"/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знаний (представлений), </a:t>
            </a:r>
          </a:p>
          <a:p>
            <a:pPr marL="1268413" lvl="0" indent="-457200" algn="just">
              <a:lnSpc>
                <a:spcPct val="107000"/>
              </a:lnSpc>
              <a:buClr>
                <a:srgbClr val="002060"/>
              </a:buClr>
              <a:buFont typeface="Wingdings" pitchFamily="2" charset="2"/>
              <a:buChar char="Ø"/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умений,          </a:t>
            </a:r>
          </a:p>
          <a:p>
            <a:pPr marL="1268413" lvl="0" indent="-457200" algn="just">
              <a:lnSpc>
                <a:spcPct val="107000"/>
              </a:lnSpc>
              <a:buClr>
                <a:srgbClr val="002060"/>
              </a:buClr>
              <a:buFont typeface="Wingdings" pitchFamily="2" charset="2"/>
              <a:buChar char="Ø"/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навыков,        </a:t>
            </a:r>
          </a:p>
          <a:p>
            <a:pPr marL="1268413" lvl="0" indent="-457200" algn="just">
              <a:lnSpc>
                <a:spcPct val="107000"/>
              </a:lnSpc>
              <a:buClr>
                <a:srgbClr val="002060"/>
              </a:buClr>
              <a:buFont typeface="Wingdings" pitchFamily="2" charset="2"/>
              <a:buChar char="Ø"/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развития мыслительных операций </a:t>
            </a:r>
            <a:endParaRPr lang="ru-RU" b="1" dirty="0" smtClean="0">
              <a:solidFill>
                <a:srgbClr val="00206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marL="811213" lvl="0" indent="0" algn="just">
              <a:lnSpc>
                <a:spcPct val="107000"/>
              </a:lnSpc>
              <a:buNone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    и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т. д.</a:t>
            </a:r>
          </a:p>
          <a:p>
            <a:pPr marL="811213" indent="265113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679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/>
          <a:lstStyle/>
          <a:p>
            <a:pPr marL="0" indent="0">
              <a:buNone/>
            </a:pPr>
            <a:endParaRPr lang="ru-RU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Программа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«Развитие универсальных учебных действий для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предшкольного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и начального общего  образования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», 2011г.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Александр Григорьевич 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Асмолов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        психолог, политик, учёный </a:t>
            </a:r>
          </a:p>
          <a:p>
            <a:pPr marL="0" indent="0">
              <a:buNone/>
            </a:pPr>
            <a:endParaRPr lang="ru-R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573016"/>
            <a:ext cx="2689698" cy="2087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46052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54"/>
            <a:ext cx="8229600" cy="1143000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Цели 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итоговых занятий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lnSpc>
                <a:spcPct val="107000"/>
              </a:lnSpc>
              <a:buNone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1 -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контроль (мониторинг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)</a:t>
            </a:r>
          </a:p>
          <a:p>
            <a:pPr marL="0" lvl="0" indent="0" algn="just">
              <a:lnSpc>
                <a:spcPct val="107000"/>
              </a:lnSpc>
              <a:buNone/>
            </a:pPr>
            <a:endParaRPr lang="ru-RU" b="1" dirty="0">
              <a:solidFill>
                <a:srgbClr val="00206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marL="0" lvl="0" indent="0" algn="just">
              <a:lnSpc>
                <a:spcPct val="107000"/>
              </a:lnSpc>
              <a:buNone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2 – обобщение</a:t>
            </a:r>
          </a:p>
          <a:p>
            <a:pPr marL="0" lvl="0" indent="0" algn="just">
              <a:lnSpc>
                <a:spcPct val="107000"/>
              </a:lnSpc>
              <a:buNone/>
            </a:pPr>
            <a:endParaRPr lang="ru-RU" b="1" dirty="0">
              <a:solidFill>
                <a:srgbClr val="00206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marL="0" lvl="0" indent="0" algn="just">
              <a:lnSpc>
                <a:spcPct val="107000"/>
              </a:lnSpc>
              <a:buNone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3 – систематизация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9863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 eaLnBrk="1" hangingPunct="1">
              <a:spcBef>
                <a:spcPct val="20000"/>
              </a:spcBef>
            </a:pPr>
            <a:r>
              <a:rPr lang="ru-RU" sz="3200" b="1" dirty="0" smtClean="0">
                <a:solidFill>
                  <a:srgbClr val="B83D68">
                    <a:lumMod val="75000"/>
                  </a:srgbClr>
                </a:solidFill>
                <a:latin typeface="Arial" pitchFamily="34" charset="0"/>
                <a:ea typeface="+mn-ea"/>
                <a:cs typeface="Arial" pitchFamily="34" charset="0"/>
              </a:rPr>
              <a:t> Итоговая  </a:t>
            </a:r>
            <a:r>
              <a:rPr lang="ru-RU" sz="3200" b="1" dirty="0">
                <a:solidFill>
                  <a:srgbClr val="B83D68">
                    <a:lumMod val="75000"/>
                  </a:srgbClr>
                </a:solidFill>
                <a:latin typeface="Arial" pitchFamily="34" charset="0"/>
                <a:ea typeface="+mn-ea"/>
                <a:cs typeface="Arial" pitchFamily="34" charset="0"/>
              </a:rPr>
              <a:t>образовательная ситуация</a:t>
            </a:r>
            <a:br>
              <a:rPr lang="ru-RU" sz="3200" b="1" dirty="0">
                <a:solidFill>
                  <a:srgbClr val="B83D68">
                    <a:lumMod val="75000"/>
                  </a:srgbClr>
                </a:solidFill>
                <a:latin typeface="Arial" pitchFamily="34" charset="0"/>
                <a:ea typeface="+mn-ea"/>
                <a:cs typeface="Arial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1.Введение в    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ситуацию</a:t>
            </a:r>
          </a:p>
          <a:p>
            <a:pPr marL="0" lv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ru-RU" sz="2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2.Игровая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деятельность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ru-RU" sz="2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6. Осмысление (итог) </a:t>
            </a:r>
          </a:p>
          <a:p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ru-RU" sz="2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ru-RU" sz="2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5525A6-EE79-4C93-932F-B977888E2061}" type="slidenum">
              <a:rPr lang="ru-RU" smtClean="0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31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1857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1. «Введение в игровую ситуацию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» 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36750"/>
            <a:ext cx="8229600" cy="15642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Цель: </a:t>
            </a:r>
            <a:endParaRPr lang="ru-RU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Требования к  организации этапа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 bwMode="auto">
          <a:xfrm>
            <a:off x="755576" y="3284984"/>
            <a:ext cx="8229600" cy="3573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E6C36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E6C36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B63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6575" indent="-536575"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ситуация, включающая детей в игровую  деятельность, позволяющую осуществлять   контроль (хочу-могу-надо);  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обращение к личному опыту детей,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создание условий для возникновения у детей </a:t>
            </a:r>
          </a:p>
          <a:p>
            <a:pPr marL="0" indent="0">
              <a:buClr>
                <a:srgbClr val="002060"/>
              </a:buClr>
              <a:buFont typeface="Wingdings 2" pitchFamily="18" charset="2"/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внутренней    потребности   включения  в </a:t>
            </a:r>
          </a:p>
          <a:p>
            <a:pPr marL="0" indent="0">
              <a:buClr>
                <a:srgbClr val="002060"/>
              </a:buClr>
              <a:buFont typeface="Wingdings 2" pitchFamily="18" charset="2"/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игровую деятельность, позволяющую   </a:t>
            </a:r>
          </a:p>
          <a:p>
            <a:pPr marL="0" indent="0">
              <a:buClr>
                <a:srgbClr val="002060"/>
              </a:buClr>
              <a:buFont typeface="Wingdings 2" pitchFamily="18" charset="2"/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осуществлять   контроль. 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47664" y="1916832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создание интересной мотивации к игровой и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контрольной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деятельности.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12008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 </a:t>
            </a:r>
            <a:r>
              <a:rPr lang="ru-RU" sz="4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2.   Игровая деятельность </a:t>
            </a:r>
            <a:br>
              <a:rPr lang="ru-RU" sz="4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27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(с фиксацией и решением  игровых проблем)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>
            <a:noAutofit/>
          </a:bodyPr>
          <a:lstStyle/>
          <a:p>
            <a:endParaRPr lang="ru-RU" sz="2000" dirty="0"/>
          </a:p>
          <a:p>
            <a:pPr marL="0" indent="0">
              <a:buNone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Цель:</a:t>
            </a: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Требования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 организации этапа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69358" y="1982004"/>
            <a:ext cx="74168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контроль уровня </a:t>
            </a:r>
            <a:r>
              <a:rPr lang="ru-RU" sz="2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сформированности</a:t>
            </a: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…</a:t>
            </a:r>
          </a:p>
          <a:p>
            <a:pPr marL="1349375" indent="252413"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представлений (знаний), </a:t>
            </a:r>
          </a:p>
          <a:p>
            <a:pPr marL="1349375" indent="252413"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умений, </a:t>
            </a:r>
          </a:p>
          <a:p>
            <a:pPr marL="1349375" indent="252413"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способов деятельности, </a:t>
            </a:r>
          </a:p>
          <a:p>
            <a:pPr marL="1349375" indent="252413"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обобщения представлений, умений, </a:t>
            </a:r>
          </a:p>
          <a:p>
            <a:pPr marL="1349375" indent="252413"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систематизации представлений, умений.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4653136"/>
            <a:ext cx="84249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013" indent="-274638"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соответствие </a:t>
            </a: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используемых игр цели занятия;</a:t>
            </a:r>
          </a:p>
          <a:p>
            <a:pPr marL="354013" indent="-274638"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индивидуальные игровые  вопросы или проблемы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 </a:t>
            </a: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играх;</a:t>
            </a:r>
          </a:p>
          <a:p>
            <a:pPr marL="354013" indent="-274638"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самоконтроль результатов действий или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последовательности </a:t>
            </a: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своих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действий;</a:t>
            </a:r>
          </a:p>
          <a:p>
            <a:pPr marL="354013" indent="-274638"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самооценка уровня </a:t>
            </a:r>
            <a:r>
              <a:rPr lang="ru-RU" sz="2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сформированности</a:t>
            </a: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…</a:t>
            </a:r>
          </a:p>
          <a:p>
            <a:pPr marL="354013" indent="-274638"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ситуация успеха в совместной контрольной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3105667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3.  Осмысление (итог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)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</a:br>
            <a:endParaRPr lang="ru-RU" sz="36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Цель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Требования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 организации этапа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2000" dirty="0"/>
          </a:p>
          <a:p>
            <a:endParaRPr lang="ru-RU" sz="2000" dirty="0" smtClean="0"/>
          </a:p>
          <a:p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74490" y="1932836"/>
            <a:ext cx="74168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организация рефлексии и самооценки 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детьми своей  </a:t>
            </a: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деятельности, позволяющей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осуществлять контроль</a:t>
            </a: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3645024"/>
            <a:ext cx="845581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4013"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организация  анализа  достижения детской цели,  </a:t>
            </a:r>
            <a:endParaRPr lang="ru-RU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2060"/>
              </a:buClr>
            </a:pP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самооценки</a:t>
            </a: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indent="354013"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фиксация   уровня </a:t>
            </a:r>
            <a:r>
              <a:rPr lang="ru-RU" sz="2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сформированности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indent="354013">
              <a:buClr>
                <a:srgbClr val="002060"/>
              </a:buClr>
            </a:pP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(представлений, умений, способов деятельности, </a:t>
            </a:r>
          </a:p>
          <a:p>
            <a:pPr indent="354013">
              <a:buClr>
                <a:srgbClr val="002060"/>
              </a:buClr>
            </a:pP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обобщения   представлений, умений, систематизации </a:t>
            </a:r>
          </a:p>
          <a:p>
            <a:pPr indent="354013">
              <a:buClr>
                <a:srgbClr val="002060"/>
              </a:buClr>
            </a:pP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представлений,  умений) в речи;  </a:t>
            </a:r>
          </a:p>
          <a:p>
            <a:pPr indent="354013"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определение выполнения взрослой цели;</a:t>
            </a:r>
          </a:p>
          <a:p>
            <a:pPr lvl="0" indent="354013"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создание ситуации успеха в совместной   деятельности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lvl="0">
              <a:buClr>
                <a:srgbClr val="002060"/>
              </a:buClr>
            </a:pPr>
            <a:r>
              <a:rPr lang="ru-RU" sz="2000" b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удовлетворение от хорошо  сделанного дела.</a:t>
            </a:r>
          </a:p>
        </p:txBody>
      </p:sp>
    </p:spTree>
    <p:extLst>
      <p:ext uri="{BB962C8B-B14F-4D97-AF65-F5344CB8AC3E}">
        <p14:creationId xmlns:p14="http://schemas.microsoft.com/office/powerpoint/2010/main" val="2715563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Box 4"/>
          <p:cNvSpPr txBox="1">
            <a:spLocks noChangeArrowheads="1"/>
          </p:cNvSpPr>
          <p:nvPr/>
        </p:nvSpPr>
        <p:spPr bwMode="auto">
          <a:xfrm>
            <a:off x="1357313" y="1714500"/>
            <a:ext cx="59293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3600" b="1" smtClean="0">
                <a:solidFill>
                  <a:srgbClr val="FFFFFF"/>
                </a:solidFill>
                <a:latin typeface="Calibri" pitchFamily="34" charset="0"/>
              </a:rPr>
              <a:t>Осень золотая</a:t>
            </a:r>
          </a:p>
        </p:txBody>
      </p:sp>
      <p:pic>
        <p:nvPicPr>
          <p:cNvPr id="64515" name="Picture 3" descr="C:\Users\Наталья\Desktop\фоны\f513b1b152b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14313"/>
            <a:ext cx="9144000" cy="707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16" name="Picture 2" descr="C:\Users\Наталья\Desktop\фоны\мудрость\здоровье\1628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210822"/>
            <a:ext cx="9144000" cy="7068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17" name="Text Box 6"/>
          <p:cNvSpPr txBox="1">
            <a:spLocks noChangeArrowheads="1"/>
          </p:cNvSpPr>
          <p:nvPr/>
        </p:nvSpPr>
        <p:spPr bwMode="auto">
          <a:xfrm>
            <a:off x="1187450" y="-7938"/>
            <a:ext cx="5400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10199"/>
              </a:solidFill>
            </a:endParaRPr>
          </a:p>
        </p:txBody>
      </p:sp>
      <p:sp>
        <p:nvSpPr>
          <p:cNvPr id="64518" name="Text Box 7"/>
          <p:cNvSpPr txBox="1">
            <a:spLocks noChangeArrowheads="1"/>
          </p:cNvSpPr>
          <p:nvPr/>
        </p:nvSpPr>
        <p:spPr bwMode="auto">
          <a:xfrm>
            <a:off x="611188" y="-7938"/>
            <a:ext cx="77771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Все в наших руках</a:t>
            </a:r>
          </a:p>
        </p:txBody>
      </p:sp>
    </p:spTree>
    <p:extLst>
      <p:ext uri="{BB962C8B-B14F-4D97-AF65-F5344CB8AC3E}">
        <p14:creationId xmlns:p14="http://schemas.microsoft.com/office/powerpoint/2010/main" val="428883479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703263"/>
            <a:ext cx="9036496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4 компонента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/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универсальных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учебных действий: </a:t>
            </a:r>
            <a:b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</a:br>
            <a:endParaRPr lang="ru-RU" sz="32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lnSpc>
                <a:spcPct val="150000"/>
              </a:lnSpc>
              <a:spcAft>
                <a:spcPts val="600"/>
              </a:spcAft>
              <a:buFont typeface="Wingdings"/>
              <a:buChar char=""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личностные</a:t>
            </a:r>
            <a:endParaRPr lang="ru-RU" b="1" dirty="0">
              <a:solidFill>
                <a:srgbClr val="00206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lvl="0" algn="just">
              <a:lnSpc>
                <a:spcPct val="150000"/>
              </a:lnSpc>
              <a:spcAft>
                <a:spcPts val="600"/>
              </a:spcAft>
              <a:buFont typeface="Wingdings"/>
              <a:buChar char=""/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регулятивные</a:t>
            </a:r>
          </a:p>
          <a:p>
            <a:pPr lvl="0" algn="just">
              <a:lnSpc>
                <a:spcPct val="150000"/>
              </a:lnSpc>
              <a:spcAft>
                <a:spcPts val="600"/>
              </a:spcAft>
              <a:buFont typeface="Wingdings"/>
              <a:buChar char=""/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познавательные</a:t>
            </a:r>
          </a:p>
          <a:p>
            <a:pPr lvl="0" algn="just">
              <a:lnSpc>
                <a:spcPct val="150000"/>
              </a:lnSpc>
              <a:spcAft>
                <a:spcPts val="600"/>
              </a:spcAft>
              <a:buFont typeface="Wingdings"/>
              <a:buChar char=""/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коммуникативные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0455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1052736"/>
          </a:xfrm>
        </p:spPr>
        <p:txBody>
          <a:bodyPr/>
          <a:lstStyle/>
          <a:p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П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редпосылки 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учебных действий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579296" cy="483981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умение определять цель  предстоящей </a:t>
            </a:r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деятельности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способы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её 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достижения, </a:t>
            </a:r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добиваться результата</a:t>
            </a:r>
          </a:p>
          <a:p>
            <a:pPr marL="0" indent="0">
              <a:buNone/>
            </a:pP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2 -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самоконтроль, который проявляется при </a:t>
            </a:r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сравнении полученного  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результата  с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образцом</a:t>
            </a:r>
          </a:p>
          <a:p>
            <a:pPr marL="0" indent="0">
              <a:buNone/>
            </a:pP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3 - умение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осуществлять  произвольный контроль за </a:t>
            </a:r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ходом  деятельности</a:t>
            </a:r>
          </a:p>
          <a:p>
            <a:pPr marL="0" indent="0">
              <a:buNone/>
            </a:pP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4 - умение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планировать деятельность,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ориентируясь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на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её результат</a:t>
            </a:r>
          </a:p>
        </p:txBody>
      </p:sp>
    </p:spTree>
    <p:extLst>
      <p:ext uri="{BB962C8B-B14F-4D97-AF65-F5344CB8AC3E}">
        <p14:creationId xmlns:p14="http://schemas.microsoft.com/office/powerpoint/2010/main" val="1599271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Самоконтроль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936750"/>
            <a:ext cx="8928992" cy="4387850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-  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сопоставление </a:t>
            </a:r>
            <a:r>
              <a:rPr lang="ru-RU" sz="2800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своего действия - его 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хода, </a:t>
            </a:r>
            <a:r>
              <a:rPr lang="ru-RU" sz="2800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или </a:t>
            </a:r>
            <a:endParaRPr lang="ru-RU" sz="2800" b="1" dirty="0" smtClean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0" indent="0"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   его </a:t>
            </a:r>
            <a:r>
              <a:rPr lang="ru-RU" sz="2800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результата, или того и другого вместе - с </a:t>
            </a:r>
            <a:endParaRPr lang="ru-RU" sz="2800" b="1" dirty="0" smtClean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0" indent="0"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    эталоном</a:t>
            </a:r>
            <a:r>
              <a:rPr lang="ru-RU" sz="2800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, образцом, правилом.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99188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spcAft>
                <a:spcPts val="0"/>
              </a:spcAft>
            </a:pP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Самоконтроль 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- это основа 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/>
            </a:r>
            <a:b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</a:br>
            <a:endParaRPr lang="ru-RU" sz="36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Wingdings" pitchFamily="2" charset="2"/>
              <a:buChar char="Ø"/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для развития у детей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внимательности к самому процессу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работы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для развития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произвольных процессов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lvl="0">
              <a:buFont typeface="Wingdings" pitchFamily="2" charset="2"/>
              <a:buChar char="Ø"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умения планировать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свою деятельность</a:t>
            </a:r>
          </a:p>
          <a:p>
            <a:pPr lvl="0">
              <a:buFont typeface="Wingdings" pitchFamily="2" charset="2"/>
              <a:buChar char="Ø"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умения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 детей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самостоятельно выполнять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какую либо  деятельность </a:t>
            </a:r>
          </a:p>
          <a:p>
            <a:pPr lvl="0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личностной готовности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ребёнка к школе и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успешной адаптации 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ней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250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/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Э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тапы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развития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самоконтроля</a:t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 дошкольном возрасте</a:t>
            </a:r>
            <a:b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32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тановление волевых действий</a:t>
            </a:r>
          </a:p>
          <a:p>
            <a:pPr marL="722313" indent="0">
              <a:lnSpc>
                <a:spcPct val="150000"/>
              </a:lnSpc>
              <a:buNone/>
            </a:pPr>
            <a:r>
              <a:rPr lang="ru-RU" b="1" i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р</a:t>
            </a:r>
            <a:r>
              <a:rPr lang="ru-RU" b="1" i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ешительность</a:t>
            </a:r>
          </a:p>
          <a:p>
            <a:pPr marL="722313" indent="0">
              <a:lnSpc>
                <a:spcPct val="150000"/>
              </a:lnSpc>
              <a:buNone/>
            </a:pPr>
            <a:r>
              <a:rPr lang="ru-RU" b="1" i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самостоятельность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</a:p>
          <a:p>
            <a:pPr marL="722313" indent="0">
              <a:lnSpc>
                <a:spcPct val="150000"/>
              </a:lnSpc>
              <a:buNone/>
            </a:pPr>
            <a:r>
              <a:rPr lang="ru-RU" b="1" i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дисциплинированность 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208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Этапы 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развития самоконтроля</a:t>
            </a:r>
            <a:b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в дошкольном возрасте</a:t>
            </a:r>
            <a:b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Условия развития волевых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качеств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 делайте за ребенка то, с чем он уже в состоянии справиться сам.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Продуманный </a:t>
            </a:r>
            <a:r>
              <a:rPr lang="ru-RU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режим и распорядок </a:t>
            </a:r>
            <a:r>
              <a:rPr lang="ru-RU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дня </a:t>
            </a:r>
            <a:r>
              <a:rPr lang="ru-RU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способствует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r>
              <a:rPr lang="ru-RU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формированию </a:t>
            </a:r>
            <a:r>
              <a:rPr lang="ru-RU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организованности и волевых </a:t>
            </a:r>
            <a:r>
              <a:rPr lang="ru-RU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черт</a:t>
            </a:r>
          </a:p>
          <a:p>
            <a:pPr marL="0" lvl="0" indent="0">
              <a:buNone/>
            </a:pPr>
            <a:r>
              <a:rPr lang="ru-RU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характера ребенка. </a:t>
            </a:r>
          </a:p>
          <a:p>
            <a:pPr lvl="0">
              <a:buFont typeface="Arial" pitchFamily="34" charset="0"/>
              <a:buChar char="•"/>
            </a:pPr>
            <a:r>
              <a:rPr lang="ru-RU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ru-RU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диный </a:t>
            </a:r>
            <a:r>
              <a:rPr lang="ru-RU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подход к </a:t>
            </a:r>
            <a:r>
              <a:rPr lang="ru-RU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ребенку, согласовать   воспитательные </a:t>
            </a:r>
            <a:r>
              <a:rPr lang="ru-RU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усилия всех членов семьи. </a:t>
            </a:r>
            <a:r>
              <a:rPr lang="ru-RU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Разногласия </a:t>
            </a:r>
            <a:r>
              <a:rPr lang="ru-RU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между родителями в методах воспитания вырабатывают двойственность поведения ребенка, хитрость.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Соблюдение принципа  последовательности, </a:t>
            </a:r>
            <a:r>
              <a:rPr lang="ru-RU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т. е. нельзя разрешать ребенку то, что вчера было запрещено.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Поощрение </a:t>
            </a:r>
            <a:r>
              <a:rPr lang="ru-RU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самостоятельной деятельности </a:t>
            </a:r>
            <a:r>
              <a:rPr lang="ru-RU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ребенка, вызвать у него чувство радости от достигнутого, повышать веру ребенка в его способность преодолевать </a:t>
            </a:r>
            <a:r>
              <a:rPr lang="ru-RU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трудности.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39222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3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DF0D7"/>
      </a:hlink>
      <a:folHlink>
        <a:srgbClr val="D490C5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644</TotalTime>
  <Words>1389</Words>
  <Application>Microsoft Office PowerPoint</Application>
  <PresentationFormat>Экран (4:3)</PresentationFormat>
  <Paragraphs>304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35</vt:i4>
      </vt:variant>
    </vt:vector>
  </HeadingPairs>
  <TitlesOfParts>
    <vt:vector size="37" baseType="lpstr">
      <vt:lpstr>Поток</vt:lpstr>
      <vt:lpstr>Океан</vt:lpstr>
      <vt:lpstr>Презентация PowerPoint</vt:lpstr>
      <vt:lpstr>Презентация PowerPoint</vt:lpstr>
      <vt:lpstr>Презентация PowerPoint</vt:lpstr>
      <vt:lpstr>4 компонента  универсальных учебных действий:  </vt:lpstr>
      <vt:lpstr>Предпосылки учебных действий</vt:lpstr>
      <vt:lpstr>Самоконтроль </vt:lpstr>
      <vt:lpstr>Самоконтроль - это основа  </vt:lpstr>
      <vt:lpstr>Этапы развития самоконтроля   в дошкольном возрасте </vt:lpstr>
      <vt:lpstr>       Этапы развития самоконтроля   в дошкольном возрасте </vt:lpstr>
      <vt:lpstr>Этапы развития самоконтроля   в дошкольном возрасте </vt:lpstr>
      <vt:lpstr>Этапы самоконтроля</vt:lpstr>
      <vt:lpstr>1. Этап принятия задания</vt:lpstr>
      <vt:lpstr>2. Этап выполнения задания</vt:lpstr>
      <vt:lpstr>3.Объективная оценка полученного результата</vt:lpstr>
      <vt:lpstr>Развитие способности к самоконтролю</vt:lpstr>
      <vt:lpstr>Самооценка </vt:lpstr>
      <vt:lpstr>Виды самооценки </vt:lpstr>
      <vt:lpstr>Дети с адекватной самооценкой </vt:lpstr>
      <vt:lpstr>Рекомендации по формированию адекватной самооценки у детей </vt:lpstr>
      <vt:lpstr>Дети с заниженной  самооценкой </vt:lpstr>
      <vt:lpstr>Заниженная самооценка  может привести к: </vt:lpstr>
      <vt:lpstr>Дети с завышенной самооценкой </vt:lpstr>
      <vt:lpstr>Завышенная самооценка  приводит к</vt:lpstr>
      <vt:lpstr>Развитие самооценки детей в зависимости от особенностей воспитания  (по М.И. Лисиной)</vt:lpstr>
      <vt:lpstr>Этапы развития самооценки  в дошкольном возрасте </vt:lpstr>
      <vt:lpstr>Педагогические условия формирования адекватной самооценки у детей старшего дошкольного возраста: </vt:lpstr>
      <vt:lpstr>Презентация PowerPoint</vt:lpstr>
      <vt:lpstr>Презентация PowerPoint</vt:lpstr>
      <vt:lpstr>Цель итогового занятия</vt:lpstr>
      <vt:lpstr>Цели  итоговых занятий</vt:lpstr>
      <vt:lpstr> Итоговая  образовательная ситуация </vt:lpstr>
      <vt:lpstr>1. «Введение в игровую ситуацию» </vt:lpstr>
      <vt:lpstr> 2.   Игровая деятельность  (с фиксацией и решением  игровых проблем) </vt:lpstr>
      <vt:lpstr>3.  Осмысление (итог)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</dc:creator>
  <cp:lastModifiedBy>Светлана</cp:lastModifiedBy>
  <cp:revision>77</cp:revision>
  <dcterms:created xsi:type="dcterms:W3CDTF">2019-01-22T06:48:11Z</dcterms:created>
  <dcterms:modified xsi:type="dcterms:W3CDTF">2019-01-28T07:24:12Z</dcterms:modified>
</cp:coreProperties>
</file>