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</p:sldMasterIdLst>
  <p:sldIdLst>
    <p:sldId id="333" r:id="rId3"/>
    <p:sldId id="332" r:id="rId4"/>
    <p:sldId id="334" r:id="rId5"/>
    <p:sldId id="270" r:id="rId6"/>
    <p:sldId id="309" r:id="rId7"/>
    <p:sldId id="293" r:id="rId8"/>
    <p:sldId id="335" r:id="rId9"/>
    <p:sldId id="310" r:id="rId10"/>
    <p:sldId id="267" r:id="rId11"/>
    <p:sldId id="338" r:id="rId12"/>
    <p:sldId id="337" r:id="rId13"/>
    <p:sldId id="314" r:id="rId14"/>
    <p:sldId id="274" r:id="rId15"/>
    <p:sldId id="307" r:id="rId16"/>
    <p:sldId id="339" r:id="rId17"/>
    <p:sldId id="340" r:id="rId18"/>
    <p:sldId id="34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6" autoAdjust="0"/>
    <p:restoredTop sz="94660"/>
  </p:normalViewPr>
  <p:slideViewPr>
    <p:cSldViewPr>
      <p:cViewPr varScale="1">
        <p:scale>
          <a:sx n="83" d="100"/>
          <a:sy n="83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69277" y="1828800"/>
            <a:ext cx="543575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69277" y="4304715"/>
            <a:ext cx="5437866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91DE-AB5F-406D-AF07-096BC76C2848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C554-CAFB-4B44-9C99-7009B420DEC7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E9FBD-FD18-46AA-A6A4-1ADE4524D71A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8DC-F4EC-4F52-AD71-3D80A9CC6F02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8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89585" y="1219203"/>
            <a:ext cx="1424354" cy="69490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6523" y="1219203"/>
            <a:ext cx="4167554" cy="69490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C122-2360-4E40-A92F-EA78CE1FB56C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EF7A-C1A5-4808-BCE7-B8B9E16B5A23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8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B94F-DDBE-4088-AE5C-B37F7747B62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31C8-FDBF-4F53-87A9-B040E4E49A2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4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24509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011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5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2871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673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945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937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B62F-FC49-43C5-A234-F449B9705429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525A6-EE79-4C93-932F-B977888E2061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85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459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2603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0699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052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B94F-DDBE-4088-AE5C-B37F7747B62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31C8-FDBF-4F53-87A9-B040E4E49A2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10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BACD-DC61-4202-B35C-18CC2A5D05A0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27FB-0496-4F4A-8669-7831D9DE922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9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67" y="1755648"/>
            <a:ext cx="5380892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167" y="3606220"/>
            <a:ext cx="5380892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3154-1BEE-49B6-88F8-69BB99C7D357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6042-26E1-4E8E-9665-042712963253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938784"/>
            <a:ext cx="5697415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6523" y="2560113"/>
            <a:ext cx="2795954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7985" y="2560113"/>
            <a:ext cx="2795954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74F8-AB79-430D-A8B7-0AEDED1E449A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9090-679C-4DF1-B227-35885DE37E6A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7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938784"/>
            <a:ext cx="5697415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6524" y="2473664"/>
            <a:ext cx="2797053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15787" y="2479677"/>
            <a:ext cx="2798152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16524" y="3352801"/>
            <a:ext cx="2797053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15787" y="3352801"/>
            <a:ext cx="2798152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BC11-C57B-4798-AB61-775C34E4C0D1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EC86-797B-42A9-AF36-CC834A30DBF7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4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938784"/>
            <a:ext cx="5750169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F658-A752-4730-BCF5-3AA50E5C5D71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6A6E-1EB4-40FF-B6DA-A012ED4F6DE6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1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EA43-0780-43CA-8A2C-FF5EC2D369BB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3615-69E3-41E0-BB11-C0B9F2C003DD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785" y="685803"/>
            <a:ext cx="1899138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785" y="2235200"/>
            <a:ext cx="1899138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475035" y="2235200"/>
            <a:ext cx="3538904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0545-24D8-4C99-A892-9009C215F362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C8EA-9DD3-4A6C-A874-3D0E069F6AC7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>
            <a:spLocks noChangeArrowheads="1"/>
          </p:cNvSpPr>
          <p:nvPr/>
        </p:nvSpPr>
        <p:spPr bwMode="auto">
          <a:xfrm rot="420000" flipV="1">
            <a:off x="3166697" y="1108075"/>
            <a:ext cx="5257800" cy="4114800"/>
          </a:xfrm>
          <a:custGeom>
            <a:avLst/>
            <a:gdLst>
              <a:gd name="T0" fmla="*/ 5695950 w 3943350"/>
              <a:gd name="T1" fmla="*/ 2057400 h 5486400"/>
              <a:gd name="T2" fmla="*/ 2847975 w 3943350"/>
              <a:gd name="T3" fmla="*/ 4114800 h 5486400"/>
              <a:gd name="T4" fmla="*/ 0 w 3943350"/>
              <a:gd name="T5" fmla="*/ 2057400 h 5486400"/>
              <a:gd name="T6" fmla="*/ 2847975 w 3943350"/>
              <a:gd name="T7" fmla="*/ 0 h 548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43350"/>
              <a:gd name="T13" fmla="*/ 0 h 5486400"/>
              <a:gd name="T14" fmla="*/ 3871461 w 3943350"/>
              <a:gd name="T15" fmla="*/ 5486400 h 548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43350" h="5486400">
                <a:moveTo>
                  <a:pt x="0" y="0"/>
                </a:moveTo>
                <a:lnTo>
                  <a:pt x="3799575" y="0"/>
                </a:lnTo>
                <a:lnTo>
                  <a:pt x="3943350" y="143775"/>
                </a:lnTo>
                <a:lnTo>
                  <a:pt x="394335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algn="ctr">
            <a:solidFill>
              <a:srgbClr val="C0C0C0"/>
            </a:solidFill>
            <a:miter lim="800000"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rot="1080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ый треугольник 14"/>
          <p:cNvSpPr>
            <a:spLocks noChangeArrowheads="1"/>
          </p:cNvSpPr>
          <p:nvPr/>
        </p:nvSpPr>
        <p:spPr bwMode="auto">
          <a:xfrm rot="420000" flipV="1">
            <a:off x="8002466" y="5360989"/>
            <a:ext cx="156796" cy="153987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10258" y="5816600"/>
            <a:ext cx="9164516" cy="1041400"/>
          </a:xfrm>
          <a:custGeom>
            <a:avLst/>
            <a:gdLst>
              <a:gd name="T0" fmla="*/ 10320 w 5772"/>
              <a:gd name="T1" fmla="*/ 3175 h 656"/>
              <a:gd name="T2" fmla="*/ 4372410 w 5772"/>
              <a:gd name="T3" fmla="*/ 0 h 656"/>
              <a:gd name="T4" fmla="*/ 7523573 w 5772"/>
              <a:gd name="T5" fmla="*/ 582613 h 656"/>
              <a:gd name="T6" fmla="*/ 9917906 w 5772"/>
              <a:gd name="T7" fmla="*/ 87313 h 656"/>
              <a:gd name="T8" fmla="*/ 9928226 w 5772"/>
              <a:gd name="T9" fmla="*/ 338138 h 656"/>
              <a:gd name="T10" fmla="*/ 7399728 w 5772"/>
              <a:gd name="T11" fmla="*/ 696913 h 656"/>
              <a:gd name="T12" fmla="*/ 2559460 w 5772"/>
              <a:gd name="T13" fmla="*/ 319088 h 656"/>
              <a:gd name="T14" fmla="*/ 0 w 5772"/>
              <a:gd name="T15" fmla="*/ 1041400 h 656"/>
              <a:gd name="T16" fmla="*/ 10320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81438F">
                  <a:alpha val="45000"/>
                </a:srgbClr>
              </a:gs>
              <a:gs pos="100000">
                <a:srgbClr val="F35206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64712">
                  <a:alpha val="29999"/>
                </a:srgbClr>
              </a:gs>
              <a:gs pos="80000">
                <a:srgbClr val="A14AB3">
                  <a:alpha val="42000"/>
                </a:srgbClr>
              </a:gs>
              <a:gs pos="100000">
                <a:srgbClr val="A14AB3">
                  <a:alpha val="45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1569330"/>
            <a:ext cx="1531972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2031" y="3771713"/>
            <a:ext cx="1529862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413242" y="1599356"/>
            <a:ext cx="3196883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AAC8-5A3E-4C10-A2DF-BDD0907BD509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CB9CD-8E9F-46D1-B6B8-9A1BF3DC444C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5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258" y="-7938"/>
            <a:ext cx="9164516" cy="10429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32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6750"/>
            <a:ext cx="82296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3FF310-5091-4EF7-8C2F-F36E28919EAC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14.03.2019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407A9C-4485-486D-8A96-6CDE739AE4E7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635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5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3/14/2019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28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706" y="116632"/>
            <a:ext cx="8229600" cy="63367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Департамент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мэрии г.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Ярославля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Городской центр развития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Стажировочная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площадка по проблеме</a:t>
            </a:r>
          </a:p>
          <a:p>
            <a:pPr marL="0" indent="0" algn="ctr">
              <a:buNone/>
            </a:pPr>
            <a:r>
              <a:rPr lang="ru-RU" sz="41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«Современные образовательные технологии в детском саду: новые возможности организации образовательного  процесса с дошкольниками  в соответствии с ФГОС ДО» 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2018-2019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 год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28" y="116632"/>
            <a:ext cx="9144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027"/>
            <a:ext cx="1372196" cy="13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86800" cy="864096"/>
          </a:xfrm>
        </p:spPr>
        <p:txBody>
          <a:bodyPr>
            <a:noAutofit/>
          </a:bodyPr>
          <a:lstStyle/>
          <a:p>
            <a:pPr indent="-15240" algn="ctr"/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dirty="0">
                <a:solidFill>
                  <a:srgbClr val="C00000"/>
                </a:solidFill>
                <a:effectLst/>
                <a:latin typeface="+mn-lt"/>
                <a:ea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05961"/>
              </p:ext>
            </p:extLst>
          </p:nvPr>
        </p:nvGraphicFramePr>
        <p:xfrm>
          <a:off x="179512" y="1052736"/>
          <a:ext cx="8424936" cy="541871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87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/затруднение</a:t>
                      </a:r>
                      <a:endParaRPr lang="ru-RU" sz="105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Вопросы побуждающие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 осознанию затруднения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1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Одновременно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предъявить противо­речивые факты,  мнения или взаимоисключающие точки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зрения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(</a:t>
                      </a:r>
                      <a:r>
                        <a:rPr lang="ru-RU" sz="105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окр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мир)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Что вас удивляет? (Удивило?)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интересного заме­тили?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Какое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заметили противоречие?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удивились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 сколько 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Столкнуть мнения детей вопро­сом или практическим заданием.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удивлением (чтение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 был один?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мнений сколько?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Задание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было одно?  А как его выполнили?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так получилось?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Чего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мы не знаем?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452"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Обнажить житейское представление детей  вопросом или практическим заданием.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Предъявить научный факт сообщением, экспериментом, наглядностью .              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окр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мир)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думаете?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наблюдаете? ( предъявление научного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факта)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сначала как думали?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А как на самом   деле?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 Дать практическое задание, не выполнимое вообще в принципе.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противоречие между необходимостью выполнить задание и невозможностью это сделать)</a:t>
                      </a:r>
                    </a:p>
                    <a:p>
                      <a:pPr marL="139700" indent="-114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(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везде)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смогли выполнить задание?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не полу чается сделать то-то?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13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Дать  практическое  задание  порождающее затруднение  (задание, не похожее на все предыдущие).         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(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математика, обучение грамоте, эксперимент. </a:t>
                      </a:r>
                      <a:r>
                        <a:rPr lang="ru-RU" sz="105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деят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Вы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смогли выполнить задание?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 не получается?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Чем это задание не похоже на предыдущие?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68"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Дать задание, сходное с предыдущими.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Доказать, что задание дети не выполнили.    затруднение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хотели сделать?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Какие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знания применили?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Задание выполнено?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Приемы создания проблемной ситуации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Эмоциональный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отклик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Принятие  педагогом   реплик обучающихся  при побуждающем диалоге</a:t>
            </a:r>
            <a:r>
              <a:rPr lang="ru-RU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cap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280920" cy="20882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Подтверждение (</a:t>
            </a:r>
            <a:r>
              <a:rPr lang="ru-RU" sz="32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Подтверждение + побуждение (</a:t>
            </a:r>
            <a:r>
              <a:rPr lang="ru-RU" sz="32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3200" b="1" i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кто думает иначе?</a:t>
            </a:r>
            <a:r>
              <a:rPr lang="ru-RU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Положительное оценивание (</a:t>
            </a:r>
            <a:r>
              <a:rPr lang="ru-RU" sz="32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молодец</a:t>
            </a:r>
            <a:r>
              <a:rPr lang="ru-RU" sz="3200" b="1" i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93004"/>
            <a:ext cx="8568952" cy="16561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u="sng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Побуждающий</a:t>
            </a:r>
            <a:r>
              <a:rPr lang="ru-RU" sz="28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от проблемной ситуации диалог </a:t>
            </a:r>
            <a:r>
              <a:rPr lang="ru-RU" sz="28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обеспечивает подлинно </a:t>
            </a:r>
            <a:r>
              <a:rPr lang="ru-RU" sz="2800" b="1" i="1" u="sng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творческую </a:t>
            </a:r>
            <a:r>
              <a:rPr lang="ru-RU" sz="2800" b="1" i="1" u="sng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  <a:r>
              <a:rPr lang="ru-RU" sz="28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развивает </a:t>
            </a:r>
            <a: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речь </a:t>
            </a:r>
            <a:r>
              <a:rPr lang="ru-RU" sz="28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и творческие </a:t>
            </a:r>
            <a: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способности детей</a:t>
            </a:r>
            <a:endParaRPr lang="ru-RU" sz="2800" b="1" cap="none" dirty="0" smtClean="0"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772816"/>
            <a:ext cx="8424936" cy="453650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Побуждающий диалог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Вопрос            размышление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ответ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Вопрос            размышление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ответ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Вопрос            размышление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ответ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753108" y="248934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717389" y="378936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1717389" y="515719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36603" y="3789362"/>
            <a:ext cx="1295400" cy="863600"/>
            <a:chOff x="4536281" y="2133600"/>
            <a:chExt cx="1295400" cy="863600"/>
          </a:xfrm>
        </p:grpSpPr>
        <p:sp>
          <p:nvSpPr>
            <p:cNvPr id="22535" name="Line 8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2536" name="Line 9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2537" name="Line 10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2544" name="Line 17"/>
          <p:cNvSpPr>
            <a:spLocks noChangeShapeType="1"/>
          </p:cNvSpPr>
          <p:nvPr/>
        </p:nvSpPr>
        <p:spPr bwMode="auto">
          <a:xfrm flipH="1">
            <a:off x="1126629" y="3121966"/>
            <a:ext cx="417671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>
            <a:off x="5214631" y="6068958"/>
            <a:ext cx="817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736603" y="2497581"/>
            <a:ext cx="1295400" cy="863600"/>
            <a:chOff x="4536281" y="2133600"/>
            <a:chExt cx="1295400" cy="863600"/>
          </a:xfrm>
        </p:grpSpPr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Line 17"/>
          <p:cNvSpPr>
            <a:spLocks noChangeShapeType="1"/>
          </p:cNvSpPr>
          <p:nvPr/>
        </p:nvSpPr>
        <p:spPr bwMode="auto">
          <a:xfrm flipH="1">
            <a:off x="1163215" y="4509120"/>
            <a:ext cx="417671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736603" y="5112271"/>
            <a:ext cx="1295400" cy="863600"/>
            <a:chOff x="4536281" y="2133600"/>
            <a:chExt cx="1295400" cy="863600"/>
          </a:xfrm>
        </p:grpSpPr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9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99753"/>
            <a:ext cx="8496944" cy="14570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Подводящий</a:t>
            </a:r>
            <a:r>
              <a:rPr lang="ru-RU" sz="2400" b="1" cap="none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диалог представляет собой систему (логическую цепочку) посильных  ребёнку вопросов и заданий, которые </a:t>
            </a:r>
            <a:r>
              <a:rPr lang="ru-RU" sz="24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пошагово </a:t>
            </a:r>
            <a:r>
              <a:rPr lang="ru-RU" sz="24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приводят всех  обучающихся к формулированию ОНЗ</a:t>
            </a:r>
            <a:r>
              <a:rPr lang="ru-RU" sz="24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cap="none" dirty="0" smtClean="0"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5765" y="1642194"/>
            <a:ext cx="8438683" cy="50271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Подводящий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диалог –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Цель: сформировать понятие</a:t>
            </a:r>
            <a:r>
              <a:rPr lang="ru-RU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Вопрос               ответ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Вопрос               ответ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Вопрос               ответ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Вопрос               ответ    </a:t>
            </a:r>
            <a:r>
              <a:rPr lang="ru-RU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 - понятие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Line 12"/>
          <p:cNvSpPr>
            <a:spLocks noChangeShapeType="1"/>
          </p:cNvSpPr>
          <p:nvPr/>
        </p:nvSpPr>
        <p:spPr bwMode="auto">
          <a:xfrm>
            <a:off x="2028490" y="3865109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65" name="Line 13"/>
          <p:cNvSpPr>
            <a:spLocks noChangeShapeType="1"/>
          </p:cNvSpPr>
          <p:nvPr/>
        </p:nvSpPr>
        <p:spPr bwMode="auto">
          <a:xfrm>
            <a:off x="2028490" y="5085184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66" name="Line 14"/>
          <p:cNvSpPr>
            <a:spLocks noChangeShapeType="1"/>
          </p:cNvSpPr>
          <p:nvPr/>
        </p:nvSpPr>
        <p:spPr bwMode="auto">
          <a:xfrm>
            <a:off x="2028490" y="6194992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67" name="Line 16"/>
          <p:cNvSpPr>
            <a:spLocks noChangeShapeType="1"/>
          </p:cNvSpPr>
          <p:nvPr/>
        </p:nvSpPr>
        <p:spPr bwMode="auto">
          <a:xfrm>
            <a:off x="4500563" y="378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69" name="Line 19"/>
          <p:cNvSpPr>
            <a:spLocks noChangeShapeType="1"/>
          </p:cNvSpPr>
          <p:nvPr/>
        </p:nvSpPr>
        <p:spPr bwMode="auto">
          <a:xfrm flipH="1">
            <a:off x="1259632" y="2780962"/>
            <a:ext cx="2304604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70" name="Line 20"/>
          <p:cNvSpPr>
            <a:spLocks noChangeShapeType="1"/>
          </p:cNvSpPr>
          <p:nvPr/>
        </p:nvSpPr>
        <p:spPr bwMode="auto">
          <a:xfrm>
            <a:off x="1991977" y="270892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>
            <a:off x="4067175" y="3644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73" name="Line 23"/>
          <p:cNvSpPr>
            <a:spLocks noChangeShapeType="1"/>
          </p:cNvSpPr>
          <p:nvPr/>
        </p:nvSpPr>
        <p:spPr bwMode="auto">
          <a:xfrm>
            <a:off x="4227286" y="6246869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1259632" y="3974030"/>
            <a:ext cx="2304604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1415938" y="5116579"/>
            <a:ext cx="2304604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2448272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2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Существуют </a:t>
            </a:r>
            <a:r>
              <a:rPr lang="ru-RU" sz="3200" b="1" u="sng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3200" b="1" u="sng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</a:t>
            </a:r>
            <a: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постановки и </a:t>
            </a:r>
            <a:r>
              <a:rPr lang="ru-RU" sz="32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решения проблемной ситуации: </a:t>
            </a:r>
            <a:br>
              <a:rPr lang="ru-RU" sz="32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побуждающий </a:t>
            </a:r>
            <a: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проблемной ситуации </a:t>
            </a:r>
            <a:r>
              <a:rPr lang="ru-RU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диалог</a:t>
            </a:r>
            <a:r>
              <a:rPr lang="ru-RU" sz="3200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подводящий </a:t>
            </a:r>
            <a: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теме </a:t>
            </a:r>
            <a:r>
              <a:rPr lang="ru-RU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диалог</a:t>
            </a:r>
            <a:r>
              <a:rPr lang="ru-RU" sz="3200" cap="none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cap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80928"/>
            <a:ext cx="8424936" cy="3549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сходство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заключается в том, что все названные методы обеспечивают мотивацию к изучению нового  материала.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Различие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методов - в характере учебной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деятельности дошкольников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а следовательно, в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развивающем эффекте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x-none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x-none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«Ситуация» универсальная педагогическая технология</a:t>
            </a:r>
            <a: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b="1" cap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spcAft>
                <a:spcPts val="0"/>
              </a:spcAft>
            </a:pP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для педагога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ключ к успеху и творчеству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для обучающегося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интересное и понятное занятие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для образования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-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реализация развивающего</a:t>
            </a:r>
            <a:endParaRPr lang="ru-RU" b="1" spc="-10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обучения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для </a:t>
            </a: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методиста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spc="-1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реализация 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ФГОС </a:t>
            </a: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ДО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3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«Ситуация»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68952" cy="5421216"/>
          </a:xfrm>
        </p:spPr>
        <p:txBody>
          <a:bodyPr>
            <a:normAutofit fontScale="85000" lnSpcReduction="10000"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Даст  детям возможность обсуждать, действовать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исследовать, переделывать, понимать причины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осмысливать полученную информацию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и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практически 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применять её в жизни.</a:t>
            </a:r>
            <a:endParaRPr lang="ru-RU" sz="2000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ситуации легко интегрируются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образовательные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области и свободная деятельность детей.</a:t>
            </a:r>
            <a:endParaRPr lang="ru-RU" sz="2000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На дошкольной ступени дети приобретают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первичный   опыт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выполнения универсальных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действий по преодолению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затруднений,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формируются предпосылки  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учебной деятельности .</a:t>
            </a:r>
            <a:endParaRPr lang="ru-RU" sz="2000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Технология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«Ситуация» способствует готовности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к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саморазвитию и успешной самореализации на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всех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этапах жизни (учебной, трудовой, личной).</a:t>
            </a:r>
            <a:endParaRPr lang="ru-RU" sz="2000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8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фоны\цветы фоны\0_9f4f5_80f4d4c3_-1-XX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548" y="0"/>
            <a:ext cx="9411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3744" y="476672"/>
            <a:ext cx="820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Творческих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успехов !</a:t>
            </a:r>
            <a:endParaRPr lang="ru-RU" sz="6000" b="1" i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0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557338"/>
            <a:ext cx="8640960" cy="4895850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sz="44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«Побуждающий и подводящий диалог в технологии </a:t>
            </a:r>
            <a:r>
              <a:rPr lang="ru-RU" sz="4400" b="1" dirty="0" err="1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деятельностного</a:t>
            </a:r>
            <a:r>
              <a:rPr lang="ru-RU" sz="44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метода как средство реализации ФГОС ДО»</a:t>
            </a:r>
          </a:p>
          <a:p>
            <a:pPr marL="0" indent="0" algn="ctr">
              <a:buNone/>
              <a:defRPr/>
            </a:pPr>
            <a:endParaRPr lang="ru-RU" sz="20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Calibri Light" pitchFamily="34" charset="0"/>
            </a:endParaRPr>
          </a:p>
          <a:p>
            <a:pPr marL="0" indent="0" algn="ctr">
              <a:buNone/>
              <a:defRPr/>
            </a:pPr>
            <a:endParaRPr lang="ru-RU" sz="20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Calibri Light" pitchFamily="34" charset="0"/>
            </a:endParaRPr>
          </a:p>
          <a:p>
            <a:pPr marL="0" indent="0" algn="ctr"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14.03.2019</a:t>
            </a:r>
          </a:p>
        </p:txBody>
      </p:sp>
      <p:graphicFrame>
        <p:nvGraphicFramePr>
          <p:cNvPr id="430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12592"/>
              </p:ext>
            </p:extLst>
          </p:nvPr>
        </p:nvGraphicFramePr>
        <p:xfrm>
          <a:off x="251520" y="188640"/>
          <a:ext cx="7937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3" imgW="792480" imgH="1438656" progId="">
                  <p:embed/>
                </p:oleObj>
              </mc:Choice>
              <mc:Fallback>
                <p:oleObj name="CorelDRAW" r:id="rId3" imgW="792480" imgH="14386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793750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092357" y="396609"/>
            <a:ext cx="7351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Начальная школа - детский сад №115</a:t>
            </a:r>
          </a:p>
        </p:txBody>
      </p:sp>
    </p:spTree>
    <p:extLst>
      <p:ext uri="{BB962C8B-B14F-4D97-AF65-F5344CB8AC3E}">
        <p14:creationId xmlns:p14="http://schemas.microsoft.com/office/powerpoint/2010/main" val="38900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i="1" cap="none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</a:t>
            </a:r>
            <a:r>
              <a:rPr lang="ru-RU" sz="3600" b="1" i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иалогические </a:t>
            </a:r>
            <a:r>
              <a:rPr lang="ru-RU" sz="3600" b="1" i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методы:</a:t>
            </a:r>
            <a:r>
              <a:rPr lang="ru-RU" sz="3600" b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u="sng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побуждающий </a:t>
            </a:r>
            <a:r>
              <a:rPr lang="ru-RU" sz="3200" b="1" u="sng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 подводящий диалоги</a:t>
            </a:r>
            <a:endParaRPr lang="ru-RU" sz="3200" b="1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496944" cy="430730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i="1" cap="none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</a:t>
            </a:r>
            <a:r>
              <a:rPr lang="ru-RU" sz="3600" b="1" i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иалогические </a:t>
            </a:r>
            <a:r>
              <a:rPr lang="ru-RU" sz="3600" b="1" i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методы:</a:t>
            </a:r>
            <a:r>
              <a:rPr lang="ru-RU" sz="3600" b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побуждающий </a:t>
            </a:r>
            <a:r>
              <a:rPr lang="ru-RU" sz="3200" b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 подводящий диалоги</a:t>
            </a:r>
            <a:endParaRPr lang="ru-RU" sz="3200" b="1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496944" cy="4307309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Подводящий диалог 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32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spcAft>
                <a:spcPts val="0"/>
              </a:spcAft>
            </a:pPr>
            <a:r>
              <a:rPr lang="ru-RU" b="1" i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Подводящий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представляет собой  метод,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при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котором педагог пошагово  системой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посильных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ребёнку вопросов и заданий  приводит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к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ОНЗ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spcAft>
                <a:spcPts val="0"/>
              </a:spcAft>
            </a:pPr>
            <a:endParaRPr lang="ru-RU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/>
            <a:r>
              <a:rPr lang="ru-RU" b="1" i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Подводящий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развивает речь обучающихся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и </a:t>
            </a:r>
            <a:r>
              <a:rPr lang="ru-RU" b="1" u="sng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логическое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мышление</a:t>
            </a:r>
            <a:endParaRPr lang="ru-RU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8012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Диалогические методы: </a:t>
            </a:r>
            <a:br>
              <a:rPr lang="ru-RU" sz="3200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побуждающий и подводящий диалоги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496944" cy="430730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300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Побуждающий диалог 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600" b="1" dirty="0" smtClean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73050" indent="269875">
              <a:spcAft>
                <a:spcPts val="0"/>
              </a:spcAft>
            </a:pPr>
            <a:r>
              <a:rPr lang="ru-RU" sz="260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обуждает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ребёнка к рассуждениям,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размышлениям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6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73050" indent="269875">
              <a:spcAft>
                <a:spcPts val="0"/>
              </a:spcAft>
            </a:pPr>
            <a:endParaRPr lang="ru-RU" sz="26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63538" indent="6350">
              <a:spcAft>
                <a:spcPts val="0"/>
              </a:spcAft>
            </a:pP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обуждающий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диалог, в котором педагог задаёт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такие</a:t>
            </a:r>
          </a:p>
          <a:p>
            <a:pPr marL="363538" indent="0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вопросы (побуждающие), которые ставят </a:t>
            </a:r>
            <a:endParaRPr lang="ru-RU" sz="26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63538" indent="0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воспитанника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 ситуацию необходимости думать. </a:t>
            </a:r>
            <a:endParaRPr lang="ru-RU" sz="26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63538" indent="0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Отвечая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на такие вопросы, воспитанник рассуждает </a:t>
            </a:r>
            <a:endParaRPr lang="ru-RU" sz="26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63538" indent="0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(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размышляет) и сам выходит на результат.</a:t>
            </a:r>
          </a:p>
          <a:p>
            <a:pPr marL="273050" indent="269875">
              <a:spcAft>
                <a:spcPts val="0"/>
              </a:spcAft>
            </a:pPr>
            <a:endParaRPr lang="ru-RU" sz="2600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73050" indent="269875">
              <a:spcAft>
                <a:spcPts val="0"/>
              </a:spcAft>
            </a:pP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азвивает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речь и творческие способности </a:t>
            </a:r>
            <a:endParaRPr lang="ru-RU" sz="26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73050" indent="0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обучающихся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9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Сравнительная </a:t>
            </a:r>
            <a:r>
              <a:rPr lang="ru-RU" sz="3200" b="1" cap="none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характеристика </a:t>
            </a:r>
            <a:r>
              <a:rPr lang="ru-RU" sz="32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диалогов</a:t>
            </a:r>
            <a:endParaRPr lang="ru-RU" sz="3200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48357"/>
              </p:ext>
            </p:extLst>
          </p:nvPr>
        </p:nvGraphicFramePr>
        <p:xfrm>
          <a:off x="251520" y="1268760"/>
          <a:ext cx="8424936" cy="523557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66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2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5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3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Побуждающий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3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Подводящий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72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Струк­тура</a:t>
                      </a:r>
                      <a:endParaRPr lang="ru-RU" sz="1800" b="1" dirty="0"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отдельные вопросы и побудительные предложения, подталкивающие мысль</a:t>
                      </a:r>
                      <a:endParaRPr lang="ru-RU" sz="1800" b="1" dirty="0"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система посильных ребенку вопросов и заданий, подводящих к открытию мысли</a:t>
                      </a:r>
                      <a:endParaRPr lang="ru-RU" sz="1800" b="1" dirty="0"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17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Приз­наки</a:t>
                      </a:r>
                      <a:endParaRPr lang="ru-RU" sz="1800" b="1"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20002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мысль  ребенка делает скачок к неизвестному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63830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переживание  ребенком  чувства риска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6954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возможны неожиданные ответы  ребенка 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6954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прекращается  диалог с появлением нужной мысли</a:t>
                      </a:r>
                      <a:endParaRPr lang="ru-RU" sz="1800" b="1" u="none" strike="noStrike" spc="0" dirty="0"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5557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пошаговое, жесткое </a:t>
                      </a:r>
                      <a:r>
                        <a:rPr lang="ru-RU" sz="1800" b="1" u="none" strike="noStrike" spc="0" dirty="0" smtClean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ведение мысли ребенка </a:t>
                      </a:r>
                      <a:endParaRPr lang="ru-RU" sz="1800" b="1" u="none" strike="noStrike" spc="0" dirty="0">
                        <a:solidFill>
                          <a:srgbClr val="33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5557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 от открытия в конце диалога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61290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почти не возможны неожиданные ответы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5557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может быть прекращён  диалог  он  идет до послед­него вопроса на обобщение</a:t>
                      </a:r>
                      <a:endParaRPr lang="ru-RU" sz="1800" b="1" u="none" strike="noStrike" spc="0" dirty="0"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4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ru-RU" sz="1800" b="1" dirty="0"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развитие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творческих</a:t>
                      </a:r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способностей</a:t>
                      </a:r>
                      <a:endParaRPr lang="ru-RU" sz="1800" b="1" dirty="0"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развитие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логического </a:t>
                      </a:r>
                      <a:r>
                        <a:rPr lang="ru-RU" sz="1800" b="1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мышления</a:t>
                      </a:r>
                      <a:endParaRPr lang="ru-RU" sz="1800" b="1" dirty="0"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6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96944" cy="1872208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Творчество – это деятельность, </a:t>
            </a:r>
            <a:r>
              <a:rPr lang="ru-RU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32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езультатом которой является создание новых материальных и духовных ценностей</a:t>
            </a:r>
            <a:endParaRPr lang="ru-RU" sz="3200" b="1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Виды творчества:</a:t>
            </a:r>
          </a:p>
          <a:p>
            <a:r>
              <a:rPr lang="ru-RU" sz="28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Техническое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– создание новых механизмов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Художественное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- создание новых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произведений искусства</a:t>
            </a:r>
          </a:p>
          <a:p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Научное</a:t>
            </a:r>
            <a:r>
              <a:rPr lang="ru-RU" sz="28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– открытие новых знаний</a:t>
            </a:r>
            <a:endParaRPr lang="ru-RU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Метод: Побуждающий от проблемы ДИАЛОГ.      </a:t>
            </a:r>
            <a:r>
              <a:rPr lang="ru-RU" sz="2800" b="1" i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800" b="1" i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Этапы творческой </a:t>
            </a:r>
            <a:r>
              <a:rPr lang="ru-RU" sz="2800" b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деятельности</a:t>
            </a:r>
            <a:endParaRPr lang="ru-RU" sz="2800" b="1" cap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56073"/>
              </p:ext>
            </p:extLst>
          </p:nvPr>
        </p:nvGraphicFramePr>
        <p:xfrm>
          <a:off x="251520" y="1268760"/>
          <a:ext cx="8445795" cy="501124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20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0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4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1016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Проблемная ситуация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 П.С.— противоречие между: </a:t>
                      </a:r>
                    </a:p>
                    <a:p>
                      <a:pPr marL="85725" lvl="0" indent="0">
                        <a:lnSpc>
                          <a:spcPts val="127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двумя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фактами; </a:t>
                      </a:r>
                    </a:p>
                    <a:p>
                      <a:pPr marL="85725" lvl="0" indent="0">
                        <a:lnSpc>
                          <a:spcPts val="127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 новым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фактом и старой теорией; </a:t>
                      </a:r>
                    </a:p>
                    <a:p>
                      <a:pPr marL="85725" lvl="0" indent="0">
                        <a:lnSpc>
                          <a:spcPts val="127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 необходимостью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невозможностью.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127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Признак - эмоциональ­ная реакция: удивление или затруднение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786">
                <a:tc>
                  <a:txBody>
                    <a:bodyPr/>
                    <a:lstStyle/>
                    <a:p>
                      <a:pPr marL="3175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 этапа 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этапа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 этапа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5002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Постановка проблемы </a:t>
                      </a: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пробное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 </a:t>
                      </a: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затруднение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-определение места и причины</a:t>
                      </a: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(3 этап ОНЗ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4000">
                        <a:lnSpc>
                          <a:spcPts val="12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5890" algn="l"/>
                        </a:tabLst>
                      </a:pPr>
                      <a:r>
                        <a:rPr lang="ru-RU" sz="1400" b="1" u="none" strike="noStrike" spc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возникновение проблемной ситуации</a:t>
                      </a:r>
                    </a:p>
                    <a:p>
                      <a:pPr marL="342900" lvl="0" indent="-254000">
                        <a:lnSpc>
                          <a:spcPts val="12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0175" algn="l"/>
                        </a:tabLst>
                      </a:pPr>
                      <a:r>
                        <a:rPr lang="ru-RU" sz="1400" b="1" u="none" strike="noStrike" spc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осознание противоречия  </a:t>
                      </a:r>
                      <a:r>
                        <a:rPr lang="ru-RU" sz="1400" b="1" u="none" strike="noStrike" spc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формулирование проблемы  </a:t>
                      </a:r>
                      <a:r>
                        <a:rPr lang="ru-RU" sz="1400" b="1" u="none" strike="noStrike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затруднения  (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фиксация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речи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342900" lvl="0" indent="-254000">
                        <a:lnSpc>
                          <a:spcPts val="12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01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места </a:t>
                      </a:r>
                      <a:endParaRPr lang="ru-R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254000">
                        <a:lnSpc>
                          <a:spcPts val="12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01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затруднения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88900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130175" algn="l"/>
                        </a:tabLs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Проблема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определили  место </a:t>
                      </a:r>
                    </a:p>
                    <a:p>
                      <a:pPr marL="177800" indent="-88900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130175" algn="l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выявили  причину затруднения</a:t>
                      </a:r>
                    </a:p>
                    <a:p>
                      <a:pPr marL="177800" indent="-88900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130175" algn="l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зафиксировали  в речи затруднение</a:t>
                      </a:r>
                    </a:p>
                    <a:p>
                      <a:pPr indent="-8509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0376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Поиск решения проблемы</a:t>
                      </a: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ОНЗ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построение </a:t>
                      </a:r>
                      <a:r>
                        <a:rPr lang="ru-RU" sz="1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проекта,плана</a:t>
                      </a:r>
                      <a:endParaRPr lang="ru-RU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Выражение решения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Реализация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 </a:t>
                      </a:r>
                    </a:p>
                    <a:p>
                      <a:pPr marL="1016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(4 этап ОНЗ)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lang="ru-RU" sz="1400" b="1" u="none" strike="noStrike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Выдвижение  гипотез </a:t>
                      </a:r>
                      <a:r>
                        <a:rPr lang="ru-RU" sz="1400" b="1" u="none" strike="noStrike" spc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endParaRPr lang="ru-RU" sz="1400" b="1" u="none" strike="noStrike" spc="0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lang="ru-RU" sz="1400" b="1" u="none" strike="noStrike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Проверка гипотез </a:t>
                      </a:r>
                      <a:r>
                        <a:rPr lang="ru-RU" sz="1400" b="1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предложенных вариантов предположений </a:t>
                      </a:r>
                      <a:r>
                        <a:rPr lang="ru-RU" sz="1400" b="1" u="none" strike="noStrike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предложений, )</a:t>
                      </a: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выражение нового знания в речи</a:t>
                      </a:r>
                    </a:p>
                    <a:p>
                      <a:pPr marL="342900" lvl="0" indent="-254000"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3350" algn="l"/>
                        </a:tabLst>
                      </a:pP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выбор </a:t>
                      </a:r>
                      <a:r>
                        <a:rPr lang="ru-RU" sz="1400" b="1" u="none" strike="noStrike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способа преодоления  затруднения или создание 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проекта.</a:t>
                      </a:r>
                    </a:p>
                    <a:p>
                      <a:pPr marL="342900" lvl="0" indent="-254000"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335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публичное выполнение нового знания </a:t>
                      </a:r>
                      <a:endParaRPr lang="ru-RU" sz="1400" b="1" u="none" strike="noStrike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Решение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понимание 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НОВОГО ЗНАНИЯ или СПОСОБА ДЕЙСТВИЯ в речи, знаково, схемами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символами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картинками.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схема, план, маршрут, правило и т.д.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Реализация -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выполнение задания на новое знание или способ действия.  </a:t>
                      </a:r>
                    </a:p>
                    <a:p>
                      <a:pPr marL="88900" indent="0" algn="just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86800" cy="864096"/>
          </a:xfrm>
        </p:spPr>
        <p:txBody>
          <a:bodyPr>
            <a:noAutofit/>
          </a:bodyPr>
          <a:lstStyle/>
          <a:p>
            <a:pPr indent="-15240" algn="ctr"/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dirty="0">
                <a:solidFill>
                  <a:srgbClr val="C00000"/>
                </a:solidFill>
                <a:effectLst/>
                <a:latin typeface="+mn-lt"/>
                <a:ea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20050"/>
              </p:ext>
            </p:extLst>
          </p:nvPr>
        </p:nvGraphicFramePr>
        <p:xfrm>
          <a:off x="179512" y="1052736"/>
          <a:ext cx="8496944" cy="54726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7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Противоречия </a:t>
                      </a:r>
                      <a:endParaRPr lang="ru-RU" sz="105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/затруднение</a:t>
                      </a:r>
                      <a:endParaRPr lang="ru-RU" sz="105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Вопросы побуждающие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 осознанию затруднения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1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Между 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двумя  или более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фактами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Одновременно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предъявить противо­речивые факты,  мнения или взаимоисключающие точки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зрения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(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окружающий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мир)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Что вас удивляет? (Удивило?)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интересного заме­тили?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Какое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заметили противоречие?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удивились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 сколько 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Столкнуть мнения детей вопро­сом или практическим заданием.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удивлением (чтение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 был один?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мнений сколько?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Задание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было одно?  А как его выполнили?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так получилось?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Чего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мы не знаем?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452"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Между житейским представлением и научным фактом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Обнажить житейское представление детей  вопросом или практическим заданием.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Предъявить научный факт сообщением, экспериментом, наглядностью .              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окружающий 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мир)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думаете?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наблюдаете? ( предъявление научного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факта)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сначала как думали?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А как на самом   деле?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061">
                <a:tc>
                  <a:txBody>
                    <a:bodyPr/>
                    <a:lstStyle/>
                    <a:p>
                      <a:pPr marL="6985" indent="-114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Между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необходимостью и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невозможностью выполнить задание.</a:t>
                      </a:r>
                      <a:endParaRPr lang="ru-RU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 Дать практическое задание, не выполнимое вообще в принципе.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противоречие между необходимостью выполнить задание и невозможностью это сделать)</a:t>
                      </a:r>
                    </a:p>
                    <a:p>
                      <a:pPr marL="139700" indent="-114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(везде)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смогли выполнить задание?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не полу чается сделать то-то?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132">
                <a:tc>
                  <a:txBody>
                    <a:bodyPr/>
                    <a:lstStyle/>
                    <a:p>
                      <a:pPr marL="139700" indent="-1143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Дать  практическое  задание  порождающее затруднение  (задание, не похожее на все предыдущие).        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(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математика, обучение грамоте,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экспериментальная  деятельность)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Вы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смогли выполнить задание?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 не получается?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Чем это задание не похоже на предыдущие?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68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Дать задание, сходное с предыдущими.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Доказать, что задание дети не выполнили.    затруднение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хотели сделать?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Какие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знания применили?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Задание выполнено?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Приемы создания проблемной ситуации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Эмоциональный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отклик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DF0D7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1351</TotalTime>
  <Words>1332</Words>
  <Application>Microsoft Office PowerPoint</Application>
  <PresentationFormat>Экран (4:3)</PresentationFormat>
  <Paragraphs>252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Поток</vt:lpstr>
      <vt:lpstr>Апекс</vt:lpstr>
      <vt:lpstr>CorelDRAW</vt:lpstr>
      <vt:lpstr>Презентация PowerPoint</vt:lpstr>
      <vt:lpstr>Презентация PowerPoint</vt:lpstr>
      <vt:lpstr>Диалогические методы:  побуждающий и подводящий диалоги</vt:lpstr>
      <vt:lpstr>Диалогические методы:  побуждающий и подводящий диалоги</vt:lpstr>
      <vt:lpstr>Диалогические методы:  побуждающий и подводящий диалоги</vt:lpstr>
      <vt:lpstr>Сравнительная характеристика диалогов</vt:lpstr>
      <vt:lpstr>Творчество – это деятельность, результатом которой является создание новых материальных и духовных ценностей</vt:lpstr>
      <vt:lpstr>Метод: Побуждающий от проблемы ДИАЛОГ.       Этапы творческой деятельности</vt:lpstr>
      <vt:lpstr>        </vt:lpstr>
      <vt:lpstr>        </vt:lpstr>
      <vt:lpstr>Принятие  педагогом   реплик обучающихся  при побуждающем диалоге:</vt:lpstr>
      <vt:lpstr>            Побуждающий от проблемной ситуации диалог обеспечивает подлинно творческую деятельность, развивает речь и творческие способности детей</vt:lpstr>
      <vt:lpstr>Подводящий диалог представляет собой систему (логическую цепочку) посильных  ребёнку вопросов и заданий, которые пошагово приводят всех  обучающихся к формулированию ОНЗ.</vt:lpstr>
      <vt:lpstr>Существуют основные методы постановки и решения проблемной ситуации:  побуждающий от проблемной ситуации диалог и подводящий к теме диалог.</vt:lpstr>
      <vt:lpstr>   Технология «Ситуация» универсальная педагогическая технология </vt:lpstr>
      <vt:lpstr>Технология «Ситуация»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Светлана</cp:lastModifiedBy>
  <cp:revision>154</cp:revision>
  <dcterms:created xsi:type="dcterms:W3CDTF">2015-01-26T14:54:12Z</dcterms:created>
  <dcterms:modified xsi:type="dcterms:W3CDTF">2019-03-14T05:01:34Z</dcterms:modified>
</cp:coreProperties>
</file>