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81" r:id="rId3"/>
    <p:sldId id="263" r:id="rId4"/>
    <p:sldId id="292" r:id="rId5"/>
    <p:sldId id="282" r:id="rId6"/>
    <p:sldId id="283" r:id="rId7"/>
    <p:sldId id="257" r:id="rId8"/>
    <p:sldId id="285" r:id="rId9"/>
    <p:sldId id="265" r:id="rId10"/>
    <p:sldId id="286" r:id="rId11"/>
    <p:sldId id="287" r:id="rId12"/>
    <p:sldId id="288" r:id="rId13"/>
    <p:sldId id="260" r:id="rId14"/>
    <p:sldId id="271" r:id="rId15"/>
    <p:sldId id="289" r:id="rId16"/>
    <p:sldId id="259" r:id="rId17"/>
    <p:sldId id="290" r:id="rId18"/>
    <p:sldId id="273" r:id="rId19"/>
    <p:sldId id="279" r:id="rId20"/>
    <p:sldId id="26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5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8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595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69277" y="1828800"/>
            <a:ext cx="543575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69277" y="4304715"/>
            <a:ext cx="5437866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91DE-AB5F-406D-AF07-096BC76C2848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9C554-CAFB-4B44-9C99-7009B420DE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65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B62F-FC49-43C5-A234-F449B970542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25A6-EE79-4C93-932F-B977888E206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13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67" y="1755648"/>
            <a:ext cx="5380892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167" y="3606220"/>
            <a:ext cx="5380892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3154-1BEE-49B6-88F8-69BB99C7D357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6042-26E1-4E8E-9665-04271296325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08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6523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985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74F8-AB79-430D-A8B7-0AEDED1E449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39090-679C-4DF1-B227-35885DE37E6A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63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6524" y="2473664"/>
            <a:ext cx="2797053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15787" y="2479677"/>
            <a:ext cx="2798152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6524" y="3352801"/>
            <a:ext cx="2797053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15787" y="3352801"/>
            <a:ext cx="2798152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BC11-C57B-4798-AB61-775C34E4C0D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8EC86-797B-42A9-AF36-CC834A30DBF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39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750169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F658-A752-4730-BCF5-3AA50E5C5D7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6A6E-1EB4-40FF-B6DA-A012ED4F6DE6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15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EA43-0780-43CA-8A2C-FF5EC2D369BB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3615-69E3-41E0-BB11-C0B9F2C003D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23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785" y="685803"/>
            <a:ext cx="1899138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785" y="2235200"/>
            <a:ext cx="1899138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475035" y="2235200"/>
            <a:ext cx="3538904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0545-24D8-4C99-A892-9009C215F362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C8EA-9DD3-4A6C-A874-3D0E069F6A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41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93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>
            <a:spLocks noChangeArrowheads="1"/>
          </p:cNvSpPr>
          <p:nvPr/>
        </p:nvSpPr>
        <p:spPr bwMode="auto">
          <a:xfrm rot="420000" flipV="1">
            <a:off x="3166697" y="1108075"/>
            <a:ext cx="5257800" cy="4114800"/>
          </a:xfrm>
          <a:custGeom>
            <a:avLst/>
            <a:gdLst>
              <a:gd name="T0" fmla="*/ 5695950 w 3943350"/>
              <a:gd name="T1" fmla="*/ 2057400 h 5486400"/>
              <a:gd name="T2" fmla="*/ 2847975 w 3943350"/>
              <a:gd name="T3" fmla="*/ 4114800 h 5486400"/>
              <a:gd name="T4" fmla="*/ 0 w 3943350"/>
              <a:gd name="T5" fmla="*/ 2057400 h 5486400"/>
              <a:gd name="T6" fmla="*/ 2847975 w 3943350"/>
              <a:gd name="T7" fmla="*/ 0 h 54864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943350"/>
              <a:gd name="T13" fmla="*/ 0 h 5486400"/>
              <a:gd name="T14" fmla="*/ 3871461 w 3943350"/>
              <a:gd name="T15" fmla="*/ 5486400 h 548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43350" h="5486400">
                <a:moveTo>
                  <a:pt x="0" y="0"/>
                </a:moveTo>
                <a:lnTo>
                  <a:pt x="3799575" y="0"/>
                </a:lnTo>
                <a:lnTo>
                  <a:pt x="3943350" y="143775"/>
                </a:lnTo>
                <a:lnTo>
                  <a:pt x="3943350" y="5486400"/>
                </a:ln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ый треугольник 14"/>
          <p:cNvSpPr>
            <a:spLocks noChangeArrowheads="1"/>
          </p:cNvSpPr>
          <p:nvPr/>
        </p:nvSpPr>
        <p:spPr bwMode="auto">
          <a:xfrm rot="420000" flipV="1">
            <a:off x="8002466" y="5360989"/>
            <a:ext cx="156796" cy="153987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10258" y="5816600"/>
            <a:ext cx="9164516" cy="1041400"/>
          </a:xfrm>
          <a:custGeom>
            <a:avLst/>
            <a:gdLst>
              <a:gd name="T0" fmla="*/ 10320 w 5772"/>
              <a:gd name="T1" fmla="*/ 3175 h 656"/>
              <a:gd name="T2" fmla="*/ 4372410 w 5772"/>
              <a:gd name="T3" fmla="*/ 0 h 656"/>
              <a:gd name="T4" fmla="*/ 7523573 w 5772"/>
              <a:gd name="T5" fmla="*/ 582613 h 656"/>
              <a:gd name="T6" fmla="*/ 9917906 w 5772"/>
              <a:gd name="T7" fmla="*/ 87313 h 656"/>
              <a:gd name="T8" fmla="*/ 9928226 w 5772"/>
              <a:gd name="T9" fmla="*/ 338138 h 656"/>
              <a:gd name="T10" fmla="*/ 7399728 w 5772"/>
              <a:gd name="T11" fmla="*/ 696913 h 656"/>
              <a:gd name="T12" fmla="*/ 2559460 w 5772"/>
              <a:gd name="T13" fmla="*/ 319088 h 656"/>
              <a:gd name="T14" fmla="*/ 0 w 5772"/>
              <a:gd name="T15" fmla="*/ 1041400 h 656"/>
              <a:gd name="T16" fmla="*/ 10320 w 5772"/>
              <a:gd name="T17" fmla="*/ 3175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81438F">
                  <a:alpha val="45000"/>
                </a:srgbClr>
              </a:gs>
              <a:gs pos="100000">
                <a:srgbClr val="F35206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64712">
                  <a:alpha val="29999"/>
                </a:srgbClr>
              </a:gs>
              <a:gs pos="80000">
                <a:srgbClr val="A14AB3">
                  <a:alpha val="42000"/>
                </a:srgbClr>
              </a:gs>
              <a:gs pos="100000">
                <a:srgbClr val="A14AB3">
                  <a:alpha val="45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rot="10800000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1569330"/>
            <a:ext cx="1531972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3771713"/>
            <a:ext cx="1529862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413242" y="1599356"/>
            <a:ext cx="3196883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AAAC8-5A3E-4C10-A2DF-BDD0907BD50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CB9CD-8E9F-46D1-B6B8-9A1BF3DC444C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61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E9FBD-FD18-46AA-A6A4-1ADE4524D71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78DC-F4EC-4F52-AD71-3D80A9CC6F02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911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89585" y="1219203"/>
            <a:ext cx="1424354" cy="69490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6523" y="1219203"/>
            <a:ext cx="4167554" cy="69490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C122-2360-4E40-A92F-EA78CE1FB56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EF7A-C1A5-4808-BCE7-B8B9E16B5A2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97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B94F-DDBE-4088-AE5C-B37F7747B621}" type="datetime1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4/3/2019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31C8-FDBF-4F53-87A9-B040E4E49A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6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8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9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0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1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1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335000"/>
                    </a14:imgEffect>
                    <a14:imgEffect>
                      <a14:brightnessContrast contrast="-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61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258" y="-7938"/>
            <a:ext cx="9164516" cy="10429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9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32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6750"/>
            <a:ext cx="82296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3FF310-5091-4EF7-8C2F-F36E28919EA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03.04.2019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407A9C-4485-486D-8A96-6CDE739AE4E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635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024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3706" y="116632"/>
            <a:ext cx="8229600" cy="63367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мэрии г.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Ярославля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Стажировочная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площадка по проблеме</a:t>
            </a:r>
          </a:p>
          <a:p>
            <a:pPr marL="0" indent="0" algn="ctr">
              <a:buNone/>
            </a:pP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«Современные образовательные технологии в детском саду: новые возможности организации образовательного  процесса с дошкольниками  в соответствии с ФГОС ДО»  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Начальная школа-детский сад № 115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2018-2019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учебный  год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28" y="116632"/>
            <a:ext cx="914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372196" cy="1334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22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Воспитатель, обобщая высказывания детей, подводит их к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формулировке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нового знания.</a:t>
            </a:r>
          </a:p>
          <a:p>
            <a:pPr marL="0" indent="0"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ru-RU" b="1" dirty="0" smtClean="0"/>
              <a:t>-Какие </a:t>
            </a:r>
            <a:r>
              <a:rPr lang="ru-RU" b="1" dirty="0"/>
              <a:t>вы молодцы!</a:t>
            </a:r>
            <a:r>
              <a:rPr lang="ru-RU" b="1" i="1" dirty="0"/>
              <a:t> </a:t>
            </a:r>
            <a:r>
              <a:rPr lang="ru-RU" b="1" dirty="0"/>
              <a:t>Смогли найти дорогу к львёнку и передать аптечку!!!! Давайте порадуемся! </a:t>
            </a:r>
          </a:p>
          <a:p>
            <a:pPr marL="0" lvl="0" indent="0">
              <a:buNone/>
            </a:pPr>
            <a:r>
              <a:rPr lang="ru-RU" b="1" dirty="0" smtClean="0"/>
              <a:t>-Что </a:t>
            </a:r>
            <a:r>
              <a:rPr lang="ru-RU" b="1" dirty="0"/>
              <a:t>вам помогло найти эту дорогу? </a:t>
            </a:r>
            <a:r>
              <a:rPr lang="ru-RU" b="1" i="1" dirty="0">
                <a:solidFill>
                  <a:srgbClr val="0070C0"/>
                </a:solidFill>
              </a:rPr>
              <a:t>(Нам помогли дорожки) (Мы сами по плану нашли, где живёт львёнок.) (Нам помог план зоопарка.) </a:t>
            </a:r>
            <a:endParaRPr lang="ru-RU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ru-RU" b="1" dirty="0" smtClean="0"/>
              <a:t>-Что  </a:t>
            </a:r>
            <a:r>
              <a:rPr lang="ru-RU" b="1" dirty="0"/>
              <a:t>такое план? </a:t>
            </a:r>
            <a:r>
              <a:rPr lang="ru-RU" b="1" i="1" dirty="0">
                <a:solidFill>
                  <a:srgbClr val="0070C0"/>
                </a:solidFill>
              </a:rPr>
              <a:t>(…)</a:t>
            </a:r>
            <a:endParaRPr lang="ru-RU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ru-RU" b="1" dirty="0" smtClean="0"/>
              <a:t>-Значит</a:t>
            </a:r>
            <a:r>
              <a:rPr lang="ru-RU" b="1" dirty="0"/>
              <a:t>, на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план зоопарка - это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рисунок, на котором  </a:t>
            </a:r>
            <a:r>
              <a:rPr lang="ru-RU" b="1" dirty="0"/>
              <a:t>нарисованы </a:t>
            </a:r>
            <a:r>
              <a:rPr lang="ru-RU" b="1" dirty="0" smtClean="0"/>
              <a:t> </a:t>
            </a:r>
            <a:r>
              <a:rPr lang="ru-RU" b="1" dirty="0"/>
              <a:t>деревья, вольеры с животными, озеро, цветы  - всё то, что помогло вам отыскать домик львёнка.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2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5 шаг - Какие знания и умения необходимо повторить детям для открытия нового знания?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Новое знание </a:t>
            </a:r>
            <a:r>
              <a:rPr lang="ru-RU" dirty="0">
                <a:ea typeface="Calibri"/>
                <a:cs typeface="Calibri"/>
              </a:rPr>
              <a:t>- </a:t>
            </a:r>
            <a:r>
              <a:rPr lang="ru-RU" b="1" dirty="0">
                <a:solidFill>
                  <a:srgbClr val="002060"/>
                </a:solidFill>
                <a:ea typeface="Calibri"/>
                <a:cs typeface="Calibri"/>
              </a:rPr>
              <a:t>представления о плане  и  умения ориентироваться по элементарному плану.</a:t>
            </a:r>
            <a:endParaRPr lang="ru-RU" sz="2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070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этап  Актуализация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712968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Повторение  знаний детей  и способов действия,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актуальных и необходимых для «открытия» нового знания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умение ориентироваться в пространстве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(</a:t>
            </a:r>
            <a:r>
              <a:rPr lang="ru-RU" b="1" dirty="0">
                <a:solidFill>
                  <a:srgbClr val="002060"/>
                </a:solidFill>
              </a:rPr>
              <a:t>на листе бумаги)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умение отображать это в </a:t>
            </a:r>
            <a:r>
              <a:rPr lang="ru-RU" b="1" dirty="0" smtClean="0">
                <a:solidFill>
                  <a:srgbClr val="002060"/>
                </a:solidFill>
              </a:rPr>
              <a:t>речи, используя </a:t>
            </a:r>
            <a:r>
              <a:rPr lang="ru-RU" b="1" dirty="0">
                <a:solidFill>
                  <a:srgbClr val="002060"/>
                </a:solidFill>
              </a:rPr>
              <a:t>пространственный  словарь – над, под, справа, слева, прямо, направо-налево.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62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6 шаг - Подобрать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игры, упражнения, задания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для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включения нового знания или умения в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систему (закрепление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нового знания или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умения)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этап.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Включение нового знания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способа действия)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систему знаний и умений ребенка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Цель: формировать </a:t>
            </a:r>
            <a:r>
              <a:rPr lang="ru-RU" b="1" dirty="0" smtClean="0">
                <a:solidFill>
                  <a:srgbClr val="002060"/>
                </a:solidFill>
              </a:rPr>
              <a:t>умение детей самостоятельно применять  усвоенные знания и способы действия для решения новых задач (проблем)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закрепление нового знания в играх и упражнениях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  Ключевые фразы:</a:t>
            </a:r>
          </a:p>
          <a:p>
            <a:pPr marL="0" lvl="0" indent="0">
              <a:buNone/>
            </a:pPr>
            <a:r>
              <a:rPr lang="ru-RU" b="1" dirty="0" smtClean="0"/>
              <a:t>-Вы </a:t>
            </a:r>
            <a:r>
              <a:rPr lang="ru-RU" b="1" dirty="0"/>
              <a:t>сможете сами по плану добраться до вольера с медведем</a:t>
            </a:r>
            <a:r>
              <a:rPr lang="ru-RU" b="1" dirty="0" smtClean="0"/>
              <a:t>?</a:t>
            </a:r>
          </a:p>
          <a:p>
            <a:pPr marL="0" lvl="0" indent="0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(</a:t>
            </a:r>
            <a:r>
              <a:rPr lang="ru-RU" b="1" i="1" dirty="0">
                <a:solidFill>
                  <a:srgbClr val="0070C0"/>
                </a:solidFill>
              </a:rPr>
              <a:t>Да, конечно)(Сможем)</a:t>
            </a:r>
            <a:endParaRPr lang="ru-RU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ru-RU" b="1" dirty="0" smtClean="0"/>
              <a:t>-Возьмите </a:t>
            </a:r>
            <a:r>
              <a:rPr lang="ru-RU" b="1" dirty="0"/>
              <a:t>карандаш,  начертите по плану дорожку до медведя.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Дети выполняют задание.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ru-RU" b="1" dirty="0" smtClean="0"/>
              <a:t>- Кто </a:t>
            </a:r>
            <a:r>
              <a:rPr lang="ru-RU" b="1" dirty="0"/>
              <a:t>начнёт  нам рассказывать, как он  шёл  до вольера с медведем?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7 шаг - Прописать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этап введения в игровую ситуацию, вычленив «хочу-могу-надо»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э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тап Введение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игровую ситуацию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Создать условия для возникновения у детей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внутренней потребности </a:t>
            </a:r>
            <a:r>
              <a:rPr lang="ru-RU" b="1" dirty="0">
                <a:solidFill>
                  <a:srgbClr val="002060"/>
                </a:solidFill>
              </a:rPr>
              <a:t>включения в деятельность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ea typeface="Arial Unicode MS"/>
              </a:rPr>
              <a:t>Поставить  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a typeface="Arial Unicode MS"/>
              </a:rPr>
              <a:t>детскую цель,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личностно значимую </a:t>
            </a:r>
            <a:r>
              <a:rPr lang="ru-RU" b="1" dirty="0">
                <a:solidFill>
                  <a:srgbClr val="002060"/>
                </a:solidFill>
              </a:rPr>
              <a:t>для них, связанную с выбранным сюжетом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rgbClr val="002060"/>
                </a:solidFill>
                <a:ea typeface="Calibri"/>
                <a:cs typeface="Calibri"/>
              </a:rPr>
              <a:t>Ключевые  </a:t>
            </a:r>
            <a:r>
              <a:rPr lang="ru-RU" b="1" dirty="0">
                <a:solidFill>
                  <a:srgbClr val="002060"/>
                </a:solidFill>
                <a:ea typeface="Calibri"/>
                <a:cs typeface="Calibri"/>
              </a:rPr>
              <a:t>фразы этого этапа: </a:t>
            </a:r>
          </a:p>
          <a:p>
            <a:pPr indent="-1270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ea typeface="Calibri"/>
                <a:cs typeface="Calibri"/>
              </a:rPr>
              <a:t>НАДО – МОГУ - ХОЧУ</a:t>
            </a:r>
            <a:endParaRPr lang="ru-RU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3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НАДО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- это  формирование детской цели </a:t>
            </a:r>
          </a:p>
          <a:p>
            <a:pPr marL="1439863" indent="0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    надо  </a:t>
            </a:r>
            <a:r>
              <a:rPr lang="ru-RU" b="1" dirty="0">
                <a:solidFill>
                  <a:srgbClr val="002060"/>
                </a:solidFill>
              </a:rPr>
              <a:t>помочь кому - либо,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1439863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найти </a:t>
            </a:r>
            <a:r>
              <a:rPr lang="ru-RU" b="1" dirty="0">
                <a:solidFill>
                  <a:srgbClr val="002060"/>
                </a:solidFill>
              </a:rPr>
              <a:t>что-либо,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1439863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узнать </a:t>
            </a:r>
            <a:r>
              <a:rPr lang="ru-RU" b="1" dirty="0">
                <a:solidFill>
                  <a:srgbClr val="002060"/>
                </a:solidFill>
              </a:rPr>
              <a:t>что-то новое для себя</a:t>
            </a:r>
            <a:r>
              <a:rPr lang="ru-RU" b="1" dirty="0" smtClean="0">
                <a:solidFill>
                  <a:srgbClr val="002060"/>
                </a:solidFill>
              </a:rPr>
              <a:t>….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МОГУ </a:t>
            </a:r>
            <a:r>
              <a:rPr lang="ru-RU" b="1" dirty="0" smtClean="0">
                <a:solidFill>
                  <a:srgbClr val="002060"/>
                </a:solidFill>
              </a:rPr>
              <a:t>- у ребенка возникает ощущение, что он может ….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ХОЧУ </a:t>
            </a:r>
            <a:r>
              <a:rPr lang="ru-RU" b="1" dirty="0" smtClean="0">
                <a:solidFill>
                  <a:srgbClr val="002060"/>
                </a:solidFill>
              </a:rPr>
              <a:t>- свобода  выбора деятельности ребёнком в том,  что он сам хочет……</a:t>
            </a:r>
            <a:r>
              <a:rPr lang="ru-RU" b="1" i="1" dirty="0" smtClean="0">
                <a:solidFill>
                  <a:srgbClr val="002060"/>
                </a:solidFill>
              </a:rPr>
              <a:t>помочь, найти, </a:t>
            </a:r>
            <a:r>
              <a:rPr lang="ru-RU" b="1" i="1" dirty="0">
                <a:solidFill>
                  <a:srgbClr val="002060"/>
                </a:solidFill>
              </a:rPr>
              <a:t>узнать</a:t>
            </a:r>
            <a:endParaRPr lang="ru-RU" b="1" i="1" dirty="0" smtClean="0">
              <a:solidFill>
                <a:srgbClr val="002060"/>
              </a:solidFill>
            </a:endParaRPr>
          </a:p>
          <a:p>
            <a:endParaRPr lang="ru-RU" b="1" i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«Если я чего-то сильно захочу, то обязательно смогу» 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«Я верю в свои силы» </a:t>
            </a:r>
          </a:p>
          <a:p>
            <a:pPr algn="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«Я все сумею, все преодолею, все смогу!»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61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71420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8 шаг  Прописать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диалог на этапе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осмысления,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зафиксировав в речи детей достижение цели и выявление условий, которые позволили её достичь.</a:t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507288" cy="475252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фиксируется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достижение детской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цели</a:t>
            </a:r>
          </a:p>
          <a:p>
            <a:pPr marL="0" indent="0">
              <a:buNone/>
            </a:pPr>
            <a:r>
              <a:rPr lang="ru-RU" sz="2600" dirty="0" smtClean="0"/>
              <a:t>-</a:t>
            </a:r>
            <a:r>
              <a:rPr lang="ru-RU" sz="2600" b="1" dirty="0" smtClean="0"/>
              <a:t>Зачем </a:t>
            </a:r>
            <a:r>
              <a:rPr lang="ru-RU" sz="2600" b="1" dirty="0"/>
              <a:t>вы туда ходили?</a:t>
            </a:r>
            <a:r>
              <a:rPr lang="ru-RU" sz="2600" b="1" i="1" dirty="0"/>
              <a:t> </a:t>
            </a:r>
            <a:r>
              <a:rPr lang="ru-RU" sz="2600" b="1" i="1" dirty="0">
                <a:solidFill>
                  <a:srgbClr val="0070C0"/>
                </a:solidFill>
              </a:rPr>
              <a:t>(Мы помогать львёнку.) (</a:t>
            </a:r>
            <a:r>
              <a:rPr lang="ru-RU" sz="2600" b="1" i="1" dirty="0" smtClean="0">
                <a:solidFill>
                  <a:srgbClr val="0070C0"/>
                </a:solidFill>
              </a:rPr>
              <a:t>Аптечку с лекарствами </a:t>
            </a:r>
            <a:r>
              <a:rPr lang="ru-RU" sz="2600" b="1" i="1" dirty="0">
                <a:solidFill>
                  <a:srgbClr val="0070C0"/>
                </a:solidFill>
              </a:rPr>
              <a:t>носили.)(Мы искали домик львёнка.) </a:t>
            </a:r>
            <a:endParaRPr lang="ru-RU" sz="26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фиксируется новое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знание</a:t>
            </a:r>
          </a:p>
          <a:p>
            <a:pPr marL="0" indent="0">
              <a:buNone/>
            </a:pPr>
            <a:r>
              <a:rPr lang="ru-RU" b="1" dirty="0" smtClean="0"/>
              <a:t>-</a:t>
            </a:r>
            <a:r>
              <a:rPr lang="ru-RU" sz="2600" b="1" dirty="0" smtClean="0"/>
              <a:t>Как </a:t>
            </a:r>
            <a:r>
              <a:rPr lang="ru-RU" sz="2600" b="1" dirty="0"/>
              <a:t>вам удалось найти домик львёнка в большом зоопарке? </a:t>
            </a:r>
            <a:r>
              <a:rPr lang="ru-RU" sz="2600" b="1" i="1" dirty="0">
                <a:solidFill>
                  <a:srgbClr val="0070C0"/>
                </a:solidFill>
              </a:rPr>
              <a:t>(Мы ходили по дорожкам, которые были на плане.)(Нам помог план.)….</a:t>
            </a:r>
            <a:endParaRPr lang="ru-RU" sz="2600" b="1" dirty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совпадает в речи  детская и взрослая цели и создаётся ситуация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успеха</a:t>
            </a:r>
          </a:p>
          <a:p>
            <a:pPr marL="0" lvl="0" indent="0">
              <a:buNone/>
            </a:pPr>
            <a:r>
              <a:rPr lang="ru-RU" dirty="0" smtClean="0"/>
              <a:t>-</a:t>
            </a:r>
            <a:r>
              <a:rPr lang="ru-RU" sz="2600" b="1" dirty="0"/>
              <a:t>Я рада, что вы у меня такие заботливые, умеете оказывать помощь.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Вы сами смогли добраться до домика львёнка и отдать лекарства,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потому что помог вам  в этом план и теперь вы умеете им пользоваться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ru-RU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endParaRPr lang="ru-RU" b="1" dirty="0">
              <a:solidFill>
                <a:srgbClr val="C0504D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52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Вопросы 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Фиксация детской цели: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«Где были?»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«Кому помогли?»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«В чём заключалась ваша помощь?»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Фиксация взрослой цели: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«Почему вам это удалось?»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«Как вам это удалось?»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«Какие знания (умения, личностные качества) вам пригодились?»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 «Так какой же новый способ …. вы открыли?»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Педагог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сводит «детскую» и учебную («взрослую») цели и создает ситуацию успеха: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- «Вы </a:t>
            </a:r>
            <a:r>
              <a:rPr lang="ru-RU" b="1" dirty="0">
                <a:solidFill>
                  <a:srgbClr val="002060"/>
                </a:solidFill>
              </a:rPr>
              <a:t>сами смогли добраться до домика львёнка, потому что узнали, что есть план и научились им пользоваться</a:t>
            </a:r>
            <a:r>
              <a:rPr lang="ru-RU" b="1" dirty="0" smtClean="0">
                <a:solidFill>
                  <a:srgbClr val="002060"/>
                </a:solidFill>
              </a:rPr>
              <a:t>.»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Конструирование образовательной ситуации «открытие» нового знания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/>
          </a:bodyPr>
          <a:lstStyle/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1 шаг </a:t>
            </a:r>
            <a:r>
              <a:rPr lang="ru-RU" sz="2600" b="1" dirty="0" smtClean="0">
                <a:solidFill>
                  <a:srgbClr val="002060"/>
                </a:solidFill>
              </a:rPr>
              <a:t>- цель </a:t>
            </a:r>
            <a:r>
              <a:rPr lang="ru-RU" sz="2600" b="1" dirty="0">
                <a:solidFill>
                  <a:srgbClr val="002060"/>
                </a:solidFill>
              </a:rPr>
              <a:t>занятия (НЗ), взрослая цель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2 шаг </a:t>
            </a:r>
            <a:r>
              <a:rPr lang="ru-RU" sz="2600" b="1" dirty="0" smtClean="0">
                <a:solidFill>
                  <a:srgbClr val="002060"/>
                </a:solidFill>
              </a:rPr>
              <a:t>- </a:t>
            </a:r>
            <a:r>
              <a:rPr lang="ru-RU" sz="2600" b="1" dirty="0" smtClean="0">
                <a:solidFill>
                  <a:srgbClr val="002060"/>
                </a:solidFill>
              </a:rPr>
              <a:t>детская </a:t>
            </a:r>
            <a:r>
              <a:rPr lang="ru-RU" sz="2600" b="1" dirty="0">
                <a:solidFill>
                  <a:srgbClr val="002060"/>
                </a:solidFill>
              </a:rPr>
              <a:t>цель, сюжет занятия ОНЗ, 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3 шаг </a:t>
            </a:r>
            <a:r>
              <a:rPr lang="ru-RU" sz="2600" b="1" dirty="0" smtClean="0">
                <a:solidFill>
                  <a:srgbClr val="002060"/>
                </a:solidFill>
              </a:rPr>
              <a:t> -  </a:t>
            </a:r>
            <a:r>
              <a:rPr lang="ru-RU" sz="2600" b="1" dirty="0">
                <a:solidFill>
                  <a:srgbClr val="002060"/>
                </a:solidFill>
              </a:rPr>
              <a:t>пробное действие с затруднением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4 шаг </a:t>
            </a:r>
            <a:r>
              <a:rPr lang="ru-RU" sz="2600" b="1" dirty="0" smtClean="0">
                <a:solidFill>
                  <a:srgbClr val="002060"/>
                </a:solidFill>
              </a:rPr>
              <a:t> - способ </a:t>
            </a:r>
            <a:r>
              <a:rPr lang="ru-RU" sz="2600" b="1" dirty="0">
                <a:solidFill>
                  <a:srgbClr val="002060"/>
                </a:solidFill>
              </a:rPr>
              <a:t>открытия </a:t>
            </a:r>
            <a:r>
              <a:rPr lang="ru-RU" sz="2600" b="1" dirty="0" smtClean="0">
                <a:solidFill>
                  <a:srgbClr val="002060"/>
                </a:solidFill>
              </a:rPr>
              <a:t>НЗ</a:t>
            </a:r>
            <a:endParaRPr lang="ru-RU" sz="2600" b="1" dirty="0">
              <a:solidFill>
                <a:srgbClr val="002060"/>
              </a:solidFill>
            </a:endParaRP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5 </a:t>
            </a:r>
            <a:r>
              <a:rPr lang="ru-RU" sz="2600" b="1" dirty="0" smtClean="0">
                <a:solidFill>
                  <a:srgbClr val="002060"/>
                </a:solidFill>
              </a:rPr>
              <a:t>шаг- </a:t>
            </a:r>
            <a:r>
              <a:rPr lang="ru-RU" sz="2600" b="1" dirty="0">
                <a:solidFill>
                  <a:srgbClr val="002060"/>
                </a:solidFill>
              </a:rPr>
              <a:t>необходимые и достаточные ЗУН для открытия </a:t>
            </a:r>
            <a:r>
              <a:rPr lang="ru-RU" sz="2600" b="1" dirty="0" smtClean="0">
                <a:solidFill>
                  <a:srgbClr val="002060"/>
                </a:solidFill>
              </a:rPr>
              <a:t>НЗ</a:t>
            </a:r>
          </a:p>
          <a:p>
            <a:pPr marL="1158875" indent="-1158875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6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  <a:r>
              <a:rPr lang="ru-RU" sz="2600" b="1">
                <a:solidFill>
                  <a:srgbClr val="002060"/>
                </a:solidFill>
              </a:rPr>
              <a:t>шаг </a:t>
            </a:r>
            <a:r>
              <a:rPr lang="ru-RU" sz="2600" b="1" smtClean="0">
                <a:solidFill>
                  <a:srgbClr val="002060"/>
                </a:solidFill>
              </a:rPr>
              <a:t>- </a:t>
            </a:r>
            <a:r>
              <a:rPr lang="ru-RU" sz="2600" b="1" dirty="0">
                <a:solidFill>
                  <a:srgbClr val="002060"/>
                </a:solidFill>
              </a:rPr>
              <a:t>игры и упражнения для введения НЗ в </a:t>
            </a:r>
            <a:r>
              <a:rPr lang="ru-RU" sz="2600" b="1" dirty="0" smtClean="0">
                <a:solidFill>
                  <a:srgbClr val="002060"/>
                </a:solidFill>
              </a:rPr>
              <a:t>систему знаний </a:t>
            </a:r>
            <a:r>
              <a:rPr lang="ru-RU" sz="2600" b="1" dirty="0">
                <a:solidFill>
                  <a:srgbClr val="002060"/>
                </a:solidFill>
              </a:rPr>
              <a:t>и умений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7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шаг - этап введения в игровую ситуацию, </a:t>
            </a:r>
            <a:r>
              <a:rPr lang="ru-RU" sz="2600" b="1" dirty="0" smtClean="0">
                <a:solidFill>
                  <a:srgbClr val="002060"/>
                </a:solidFill>
              </a:rPr>
              <a:t>вычленить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  «</a:t>
            </a:r>
            <a:r>
              <a:rPr lang="ru-RU" sz="2600" b="1" dirty="0">
                <a:solidFill>
                  <a:srgbClr val="002060"/>
                </a:solidFill>
              </a:rPr>
              <a:t>хочу-могу-надо</a:t>
            </a:r>
            <a:r>
              <a:rPr lang="ru-RU" sz="2600" b="1" dirty="0" smtClean="0">
                <a:solidFill>
                  <a:srgbClr val="002060"/>
                </a:solidFill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8 шаг -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диалог на этапе осмысления, зафиксировав в речи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 детей достижение </a:t>
            </a:r>
            <a:r>
              <a:rPr lang="ru-RU" sz="2600" b="1" dirty="0">
                <a:solidFill>
                  <a:srgbClr val="002060"/>
                </a:solidFill>
              </a:rPr>
              <a:t>цели и выявление условий,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которые  </a:t>
            </a:r>
            <a:r>
              <a:rPr lang="ru-RU" sz="2600" b="1" dirty="0">
                <a:solidFill>
                  <a:srgbClr val="002060"/>
                </a:solidFill>
              </a:rPr>
              <a:t>позволили её достичь.</a:t>
            </a:r>
            <a:br>
              <a:rPr lang="ru-RU" sz="2600" b="1" dirty="0">
                <a:solidFill>
                  <a:srgbClr val="002060"/>
                </a:solidFill>
              </a:rPr>
            </a:br>
            <a:endParaRPr lang="ru-RU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822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97152"/>
            <a:ext cx="8784976" cy="1863080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ln w="19050">
                  <a:solidFill>
                    <a:schemeClr val="bg1"/>
                  </a:solidFill>
                </a:ln>
                <a:solidFill>
                  <a:srgbClr val="9933FF"/>
                </a:solidFill>
              </a:rPr>
              <a:t>Спасибо за внимание!</a:t>
            </a:r>
            <a:endParaRPr lang="ru-RU" sz="6600" b="1" i="1" dirty="0">
              <a:ln w="19050">
                <a:solidFill>
                  <a:schemeClr val="bg1"/>
                </a:solidFill>
              </a:ln>
              <a:solidFill>
                <a:srgbClr val="99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0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образования мэрии г. Ярославля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Стажировочная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площадка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5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5200" b="1" dirty="0" smtClean="0">
                <a:solidFill>
                  <a:schemeClr val="accent2">
                    <a:lumMod val="50000"/>
                  </a:schemeClr>
                </a:solidFill>
              </a:rPr>
              <a:t>Примерный алгоритм конструирования образовательной ситуации ОНЗ технологии «Ситуация»</a:t>
            </a:r>
            <a:endParaRPr lang="ru-RU" sz="5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 smtClean="0"/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2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Начальная школа-детский сад № 115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 апреля 2019 </a:t>
            </a:r>
            <a:r>
              <a:rPr lang="ru-RU" sz="2600" b="1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год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145966" cy="11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8" y="116632"/>
            <a:ext cx="914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4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Конструирование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образовательной ситуации «открытие» нового знания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/>
          </a:bodyPr>
          <a:lstStyle/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1 шаг – цель занятия (НЗ), взрослая цель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2 шаг – </a:t>
            </a:r>
            <a:r>
              <a:rPr lang="ru-RU" sz="2600" b="1" dirty="0" smtClean="0">
                <a:solidFill>
                  <a:srgbClr val="002060"/>
                </a:solidFill>
              </a:rPr>
              <a:t>детская </a:t>
            </a:r>
            <a:r>
              <a:rPr lang="ru-RU" sz="2600" b="1" dirty="0">
                <a:solidFill>
                  <a:srgbClr val="002060"/>
                </a:solidFill>
              </a:rPr>
              <a:t>цель, сюжет занятия ОНЗ, </a:t>
            </a: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3 шаг </a:t>
            </a:r>
            <a:r>
              <a:rPr lang="ru-RU" sz="2600" b="1" dirty="0" smtClean="0">
                <a:solidFill>
                  <a:srgbClr val="002060"/>
                </a:solidFill>
              </a:rPr>
              <a:t> -  </a:t>
            </a:r>
            <a:r>
              <a:rPr lang="ru-RU" sz="2600" b="1" dirty="0">
                <a:solidFill>
                  <a:srgbClr val="002060"/>
                </a:solidFill>
              </a:rPr>
              <a:t>пробное действие с затруднением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4 шаг </a:t>
            </a:r>
            <a:r>
              <a:rPr lang="ru-RU" sz="2600" b="1" dirty="0" smtClean="0">
                <a:solidFill>
                  <a:srgbClr val="002060"/>
                </a:solidFill>
              </a:rPr>
              <a:t> - способ </a:t>
            </a:r>
            <a:r>
              <a:rPr lang="ru-RU" sz="2600" b="1" dirty="0">
                <a:solidFill>
                  <a:srgbClr val="002060"/>
                </a:solidFill>
              </a:rPr>
              <a:t>открытия </a:t>
            </a:r>
            <a:r>
              <a:rPr lang="ru-RU" sz="2600" b="1" dirty="0" smtClean="0">
                <a:solidFill>
                  <a:srgbClr val="002060"/>
                </a:solidFill>
              </a:rPr>
              <a:t>НЗ</a:t>
            </a:r>
            <a:endParaRPr lang="ru-RU" sz="2600" b="1" dirty="0">
              <a:solidFill>
                <a:srgbClr val="002060"/>
              </a:solidFill>
            </a:endParaRPr>
          </a:p>
          <a:p>
            <a:pPr marL="1436688" indent="-1436688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5 шаг– необходимые и достаточные ЗУН для открытия </a:t>
            </a:r>
            <a:r>
              <a:rPr lang="ru-RU" sz="2600" b="1" dirty="0" smtClean="0">
                <a:solidFill>
                  <a:srgbClr val="002060"/>
                </a:solidFill>
              </a:rPr>
              <a:t>НЗ</a:t>
            </a:r>
          </a:p>
          <a:p>
            <a:pPr marL="1158875" indent="-1158875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6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шаг – игры и упражнения для введения НЗ в </a:t>
            </a:r>
            <a:r>
              <a:rPr lang="ru-RU" sz="2600" b="1" dirty="0" smtClean="0">
                <a:solidFill>
                  <a:srgbClr val="002060"/>
                </a:solidFill>
              </a:rPr>
              <a:t>систему знаний </a:t>
            </a:r>
            <a:r>
              <a:rPr lang="ru-RU" sz="2600" b="1" dirty="0">
                <a:solidFill>
                  <a:srgbClr val="002060"/>
                </a:solidFill>
              </a:rPr>
              <a:t>и умений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7</a:t>
            </a:r>
            <a:r>
              <a:rPr lang="ru-RU" sz="2600" b="1" dirty="0" smtClean="0">
                <a:solidFill>
                  <a:srgbClr val="002060"/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шаг - этап введения в игровую ситуацию, </a:t>
            </a:r>
            <a:r>
              <a:rPr lang="ru-RU" sz="2600" b="1" dirty="0" smtClean="0">
                <a:solidFill>
                  <a:srgbClr val="002060"/>
                </a:solidFill>
              </a:rPr>
              <a:t>вычленить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  «</a:t>
            </a:r>
            <a:r>
              <a:rPr lang="ru-RU" sz="2600" b="1" dirty="0">
                <a:solidFill>
                  <a:srgbClr val="002060"/>
                </a:solidFill>
              </a:rPr>
              <a:t>хочу-могу-надо</a:t>
            </a:r>
            <a:r>
              <a:rPr lang="ru-RU" sz="2600" b="1" dirty="0" smtClean="0">
                <a:solidFill>
                  <a:srgbClr val="002060"/>
                </a:solidFill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8 шаг -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диалог на этапе осмысления, зафиксировав в речи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 детей достижение </a:t>
            </a:r>
            <a:r>
              <a:rPr lang="ru-RU" sz="2600" b="1" dirty="0">
                <a:solidFill>
                  <a:srgbClr val="002060"/>
                </a:solidFill>
              </a:rPr>
              <a:t>цели и выявление условий, </a:t>
            </a:r>
            <a:endParaRPr lang="ru-RU" sz="26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</a:rPr>
              <a:t>            которые  </a:t>
            </a:r>
            <a:r>
              <a:rPr lang="ru-RU" sz="2600" b="1" dirty="0">
                <a:solidFill>
                  <a:srgbClr val="002060"/>
                </a:solidFill>
              </a:rPr>
              <a:t>позволили её достичь.</a:t>
            </a:r>
            <a:br>
              <a:rPr lang="ru-RU" sz="2600" b="1" dirty="0">
                <a:solidFill>
                  <a:srgbClr val="002060"/>
                </a:solidFill>
              </a:rPr>
            </a:br>
            <a:endParaRPr lang="ru-RU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72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Основные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цели ОС ОНЗ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1 шаг - Взрослая цель:</a:t>
            </a:r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rgbClr val="002060"/>
                </a:solidFill>
              </a:rPr>
              <a:t>формирование </a:t>
            </a:r>
          </a:p>
          <a:p>
            <a:pPr marL="1439863" indent="-274638"/>
            <a:r>
              <a:rPr lang="ru-RU" b="1" dirty="0" smtClean="0">
                <a:solidFill>
                  <a:srgbClr val="002060"/>
                </a:solidFill>
              </a:rPr>
              <a:t>нового представления</a:t>
            </a:r>
          </a:p>
          <a:p>
            <a:pPr marL="1439863" indent="-274638"/>
            <a:r>
              <a:rPr lang="ru-RU" b="1" dirty="0" smtClean="0">
                <a:solidFill>
                  <a:srgbClr val="002060"/>
                </a:solidFill>
              </a:rPr>
              <a:t>понятия</a:t>
            </a:r>
          </a:p>
          <a:p>
            <a:pPr marL="1439863" indent="-274638"/>
            <a:r>
              <a:rPr lang="ru-RU" b="1" dirty="0" smtClean="0">
                <a:solidFill>
                  <a:srgbClr val="002060"/>
                </a:solidFill>
              </a:rPr>
              <a:t>правила </a:t>
            </a:r>
          </a:p>
          <a:p>
            <a:pPr marL="1439863" indent="-274638"/>
            <a:r>
              <a:rPr lang="ru-RU" b="1" dirty="0" smtClean="0">
                <a:solidFill>
                  <a:srgbClr val="002060"/>
                </a:solidFill>
              </a:rPr>
              <a:t>алгоритма </a:t>
            </a:r>
          </a:p>
          <a:p>
            <a:pPr marL="1439863" indent="-274638"/>
            <a:r>
              <a:rPr lang="ru-RU" b="1" dirty="0" smtClean="0">
                <a:solidFill>
                  <a:srgbClr val="002060"/>
                </a:solidFill>
              </a:rPr>
              <a:t>способа действия</a:t>
            </a:r>
          </a:p>
          <a:p>
            <a:pPr marL="1439863" indent="-274638"/>
            <a:r>
              <a:rPr lang="ru-RU" b="1" dirty="0" smtClean="0">
                <a:solidFill>
                  <a:srgbClr val="002060"/>
                </a:solidFill>
              </a:rPr>
              <a:t>умения </a:t>
            </a:r>
          </a:p>
          <a:p>
            <a:pPr marL="465138" indent="0" algn="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из рабочей программы</a:t>
            </a:r>
          </a:p>
          <a:p>
            <a:pPr marL="465138" indent="0" algn="r">
              <a:buNone/>
            </a:pPr>
            <a:endParaRPr lang="ru-RU" i="1" dirty="0" smtClean="0"/>
          </a:p>
          <a:p>
            <a:pPr marL="3175" indent="0" defTabSz="214313">
              <a:buNone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2 шаг-Детская цель: </a:t>
            </a:r>
            <a:r>
              <a:rPr lang="ru-RU" sz="3100" b="1" i="1" dirty="0">
                <a:solidFill>
                  <a:srgbClr val="002060"/>
                </a:solidFill>
              </a:rPr>
              <a:t>спасти,  помочь, найти, выручить, узнать….</a:t>
            </a:r>
          </a:p>
          <a:p>
            <a:pPr marL="465138" indent="0" algn="r">
              <a:buNone/>
            </a:pPr>
            <a:r>
              <a:rPr lang="ru-RU" i="1" dirty="0" smtClean="0"/>
              <a:t>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37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pPr lvl="0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Образовательная ситуация ОНЗ «План»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Взрослая цель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/>
              <a:t>- </a:t>
            </a:r>
            <a:r>
              <a:rPr lang="ru-RU" b="1" dirty="0">
                <a:solidFill>
                  <a:srgbClr val="002060"/>
                </a:solidFill>
              </a:rPr>
              <a:t>формирование у детей представления  о плане и умения ориентироваться по элементарному  </a:t>
            </a:r>
            <a:r>
              <a:rPr lang="ru-RU" b="1" dirty="0" smtClean="0">
                <a:solidFill>
                  <a:srgbClr val="002060"/>
                </a:solidFill>
              </a:rPr>
              <a:t>плану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Детская цель </a:t>
            </a:r>
            <a:r>
              <a:rPr lang="ru-RU" dirty="0" smtClean="0"/>
              <a:t>- </a:t>
            </a:r>
            <a:r>
              <a:rPr lang="ru-RU" b="1" dirty="0">
                <a:solidFill>
                  <a:srgbClr val="002060"/>
                </a:solidFill>
              </a:rPr>
              <a:t>принести  в зоопарк лекарства  для  львёнка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99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Задачи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Образовательные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познакомить ….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з</a:t>
            </a:r>
            <a:r>
              <a:rPr lang="ru-RU" b="1" dirty="0" smtClean="0">
                <a:solidFill>
                  <a:srgbClr val="002060"/>
                </a:solidFill>
              </a:rPr>
              <a:t>акрепить….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повторить представление, знания, умения, понятие, взаимосвязь,  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расширить …</a:t>
            </a:r>
          </a:p>
          <a:p>
            <a:pPr marL="0" lvl="0" indent="0">
              <a:buNone/>
            </a:pP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Развивающие</a:t>
            </a:r>
            <a:endParaRPr lang="ru-RU" sz="3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развивать ….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способствовать развитию ….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создать условия для развития предпосылок УУД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содействовать развитию мыслительных операций, психических процессов</a:t>
            </a:r>
          </a:p>
          <a:p>
            <a:pPr marL="0" lvl="0" indent="0">
              <a:buNone/>
            </a:pP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Воспитательные</a:t>
            </a:r>
            <a:endParaRPr lang="ru-RU" sz="3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содействовать развитию  …..</a:t>
            </a:r>
          </a:p>
          <a:p>
            <a:pPr lvl="0"/>
            <a:r>
              <a:rPr lang="ru-RU" b="1" dirty="0">
                <a:solidFill>
                  <a:srgbClr val="002060"/>
                </a:solidFill>
              </a:rPr>
              <a:t>создать условия для развития…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создать условия для формирования …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обеспечить поддержку в развитии …..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1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pPr lvl="0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3 шаг - Пробное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действие с затруднением –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что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не получается, почему?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Детская цель</a:t>
            </a:r>
            <a:r>
              <a:rPr lang="ru-RU" b="1" dirty="0" smtClean="0"/>
              <a:t> </a:t>
            </a:r>
            <a:r>
              <a:rPr lang="ru-RU" dirty="0"/>
              <a:t>-</a:t>
            </a:r>
            <a:r>
              <a:rPr lang="ru-RU" b="1" dirty="0">
                <a:solidFill>
                  <a:srgbClr val="002060"/>
                </a:solidFill>
              </a:rPr>
              <a:t>принести  в зоопарк лекарства  для  </a:t>
            </a:r>
            <a:r>
              <a:rPr lang="ru-RU" b="1" dirty="0" smtClean="0">
                <a:solidFill>
                  <a:srgbClr val="002060"/>
                </a:solidFill>
              </a:rPr>
              <a:t>львёнка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Пробное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действие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- рассказать</a:t>
            </a:r>
            <a:r>
              <a:rPr lang="ru-RU" b="1" dirty="0">
                <a:solidFill>
                  <a:srgbClr val="002060"/>
                </a:solidFill>
              </a:rPr>
              <a:t>,  как пройти  к домику  </a:t>
            </a:r>
            <a:r>
              <a:rPr lang="ru-RU" b="1" dirty="0" smtClean="0">
                <a:solidFill>
                  <a:srgbClr val="002060"/>
                </a:solidFill>
              </a:rPr>
              <a:t>львёнка, чтобы отдать лекарства</a:t>
            </a:r>
            <a:r>
              <a:rPr lang="ru-RU" dirty="0" smtClean="0"/>
              <a:t>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проверка выполнения  детской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цели)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3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Анализ ситуации затруднения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748464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Ключевые </a:t>
            </a:r>
            <a:r>
              <a:rPr lang="ru-RU" sz="2000" b="1" dirty="0" smtClean="0">
                <a:solidFill>
                  <a:srgbClr val="002060"/>
                </a:solidFill>
              </a:rPr>
              <a:t>фразы:</a:t>
            </a:r>
          </a:p>
          <a:p>
            <a:pPr>
              <a:buFontTx/>
              <a:buChar char="-"/>
            </a:pPr>
            <a:r>
              <a:rPr lang="ru-RU" sz="2000" b="1" dirty="0"/>
              <a:t>Смогли вы </a:t>
            </a:r>
            <a:r>
              <a:rPr lang="ru-RU" sz="2000" b="1" dirty="0" smtClean="0"/>
              <a:t>найти дорогу до </a:t>
            </a:r>
            <a:r>
              <a:rPr lang="ru-RU" sz="2000" b="1" dirty="0"/>
              <a:t>домика львенка? </a:t>
            </a:r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b="1" dirty="0"/>
              <a:t>Что у нас возникло? </a:t>
            </a:r>
            <a:r>
              <a:rPr lang="ru-RU" sz="2000" b="1" i="1" u="sng" dirty="0">
                <a:solidFill>
                  <a:srgbClr val="0070C0"/>
                </a:solidFill>
              </a:rPr>
              <a:t>(</a:t>
            </a:r>
            <a:r>
              <a:rPr lang="ru-RU" sz="2000" b="1" i="1" dirty="0">
                <a:solidFill>
                  <a:srgbClr val="0070C0"/>
                </a:solidFill>
              </a:rPr>
              <a:t>затруднение)</a:t>
            </a:r>
          </a:p>
          <a:p>
            <a:pPr>
              <a:buFontTx/>
              <a:buChar char="-"/>
            </a:pPr>
            <a:r>
              <a:rPr lang="ru-RU" sz="2000" b="1" u="sng" dirty="0" smtClean="0">
                <a:solidFill>
                  <a:srgbClr val="002060"/>
                </a:solidFill>
              </a:rPr>
              <a:t>Что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у вас не получилось?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МЕСТО</a:t>
            </a:r>
          </a:p>
          <a:p>
            <a:pPr marL="354013" lvl="0" indent="-354013">
              <a:buNone/>
            </a:pPr>
            <a:r>
              <a:rPr lang="ru-RU" sz="2000" b="1" i="1" dirty="0" smtClean="0"/>
              <a:t>       </a:t>
            </a:r>
            <a:r>
              <a:rPr lang="ru-RU" sz="2000" b="1" i="1" dirty="0" smtClean="0">
                <a:solidFill>
                  <a:srgbClr val="0070C0"/>
                </a:solidFill>
              </a:rPr>
              <a:t>(</a:t>
            </a:r>
            <a:r>
              <a:rPr lang="ru-RU" sz="2000" b="1" i="1" dirty="0">
                <a:solidFill>
                  <a:srgbClr val="0070C0"/>
                </a:solidFill>
              </a:rPr>
              <a:t>Мы не можем </a:t>
            </a:r>
            <a:r>
              <a:rPr lang="ru-RU" sz="2000" b="1" i="1" u="sng" dirty="0" smtClean="0">
                <a:solidFill>
                  <a:srgbClr val="0070C0"/>
                </a:solidFill>
              </a:rPr>
              <a:t>найти </a:t>
            </a:r>
            <a:r>
              <a:rPr lang="ru-RU" sz="2000" b="1" i="1" u="sng" dirty="0">
                <a:solidFill>
                  <a:srgbClr val="0070C0"/>
                </a:solidFill>
              </a:rPr>
              <a:t>одну правильную </a:t>
            </a:r>
            <a:r>
              <a:rPr lang="ru-RU" sz="2000" b="1" i="1" u="sng" dirty="0" smtClean="0">
                <a:solidFill>
                  <a:srgbClr val="0070C0"/>
                </a:solidFill>
              </a:rPr>
              <a:t>дорогу</a:t>
            </a: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>
                <a:solidFill>
                  <a:srgbClr val="0070C0"/>
                </a:solidFill>
              </a:rPr>
              <a:t>к  домика львёнку.) </a:t>
            </a:r>
            <a:r>
              <a:rPr lang="ru-RU" sz="2000" b="1" i="1" dirty="0" smtClean="0">
                <a:solidFill>
                  <a:srgbClr val="0070C0"/>
                </a:solidFill>
              </a:rPr>
              <a:t>(</a:t>
            </a:r>
            <a:r>
              <a:rPr lang="ru-RU" sz="2000" b="1" i="1" dirty="0">
                <a:solidFill>
                  <a:srgbClr val="0070C0"/>
                </a:solidFill>
              </a:rPr>
              <a:t>Не получилось самим  найти дорогу к домику </a:t>
            </a:r>
            <a:r>
              <a:rPr lang="ru-RU" sz="2000" b="1" i="1" dirty="0" smtClean="0">
                <a:solidFill>
                  <a:srgbClr val="0070C0"/>
                </a:solidFill>
              </a:rPr>
              <a:t>львёнка.)</a:t>
            </a:r>
            <a:endParaRPr lang="ru-RU" sz="2000" b="1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ru-RU" sz="2000" b="1" u="sng" dirty="0"/>
              <a:t>Почему</a:t>
            </a:r>
            <a:r>
              <a:rPr lang="ru-RU" sz="2000" b="1" dirty="0"/>
              <a:t> не смогли найти дорогу к домику львёнка?</a:t>
            </a:r>
            <a:r>
              <a:rPr lang="ru-RU" sz="2000" b="1" i="1" dirty="0"/>
              <a:t> </a:t>
            </a:r>
            <a:r>
              <a:rPr lang="ru-RU" sz="2000" b="1" dirty="0" smtClean="0"/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ПРИЧИНА</a:t>
            </a:r>
          </a:p>
          <a:p>
            <a:pPr marL="354013" lvl="0" indent="0">
              <a:buNone/>
            </a:pPr>
            <a:r>
              <a:rPr lang="ru-RU" sz="2000" b="1" i="1" dirty="0">
                <a:solidFill>
                  <a:srgbClr val="0070C0"/>
                </a:solidFill>
              </a:rPr>
              <a:t>(Не знаем, </a:t>
            </a:r>
            <a:r>
              <a:rPr lang="ru-RU" sz="2000" b="1" i="1" u="sng" dirty="0">
                <a:solidFill>
                  <a:srgbClr val="0070C0"/>
                </a:solidFill>
              </a:rPr>
              <a:t> как</a:t>
            </a:r>
            <a:r>
              <a:rPr lang="ru-RU" sz="2000" b="1" i="1" dirty="0">
                <a:solidFill>
                  <a:srgbClr val="0070C0"/>
                </a:solidFill>
              </a:rPr>
              <a:t>  найти </a:t>
            </a:r>
            <a:r>
              <a:rPr lang="ru-RU" sz="2000" b="1" i="1" dirty="0" smtClean="0">
                <a:solidFill>
                  <a:srgbClr val="0070C0"/>
                </a:solidFill>
              </a:rPr>
              <a:t>дорогу  </a:t>
            </a:r>
            <a:r>
              <a:rPr lang="ru-RU" sz="2000" b="1" i="1" dirty="0">
                <a:solidFill>
                  <a:srgbClr val="0070C0"/>
                </a:solidFill>
              </a:rPr>
              <a:t>до домика львёнка) (Не получилось самим найти дорогу</a:t>
            </a:r>
            <a:r>
              <a:rPr lang="ru-RU" sz="2000" b="1" i="1" dirty="0" smtClean="0">
                <a:solidFill>
                  <a:srgbClr val="0070C0"/>
                </a:solidFill>
              </a:rPr>
              <a:t>.)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Дети  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в речи фиксируют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indent="639763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u="sng" dirty="0" smtClean="0">
                <a:solidFill>
                  <a:schemeClr val="accent2">
                    <a:lumMod val="75000"/>
                  </a:schemeClr>
                </a:solidFill>
              </a:rPr>
              <a:t>место (что)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и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indent="639763">
              <a:buFont typeface="Wingdings" pitchFamily="2" charset="2"/>
              <a:buChar char="Ø"/>
            </a:pPr>
            <a:r>
              <a:rPr lang="ru-RU" sz="2000" b="1" u="sng" dirty="0" smtClean="0">
                <a:solidFill>
                  <a:schemeClr val="accent2">
                    <a:lumMod val="75000"/>
                  </a:schemeClr>
                </a:solidFill>
              </a:rPr>
              <a:t>причину (почему)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затруднения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Дети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понимают и признают, что </a:t>
            </a:r>
            <a:r>
              <a:rPr lang="ru-RU" sz="2000" b="1" u="sng" dirty="0" smtClean="0">
                <a:solidFill>
                  <a:schemeClr val="accent2">
                    <a:lumMod val="75000"/>
                  </a:schemeClr>
                </a:solidFill>
              </a:rPr>
              <a:t>в данный момент у меня что-то не получается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ru-RU" sz="2000" dirty="0" smtClean="0"/>
          </a:p>
          <a:p>
            <a:pPr lvl="0">
              <a:buFontTx/>
              <a:buChar char="-"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4 шаг - Каким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способом открывается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новое знание?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Новое знание </a:t>
            </a:r>
            <a:r>
              <a:rPr lang="ru-RU" b="1" dirty="0" smtClean="0">
                <a:solidFill>
                  <a:srgbClr val="002060"/>
                </a:solidFill>
              </a:rPr>
              <a:t>дети открывают </a:t>
            </a:r>
            <a:r>
              <a:rPr lang="ru-RU" b="1" u="sng" dirty="0">
                <a:solidFill>
                  <a:srgbClr val="002060"/>
                </a:solidFill>
              </a:rPr>
              <a:t>вместе с </a:t>
            </a:r>
            <a:r>
              <a:rPr lang="ru-RU" b="1" u="sng" dirty="0" smtClean="0">
                <a:solidFill>
                  <a:srgbClr val="002060"/>
                </a:solidFill>
              </a:rPr>
              <a:t>воспитателем </a:t>
            </a:r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ru-RU" b="1" dirty="0">
                <a:solidFill>
                  <a:srgbClr val="002060"/>
                </a:solidFill>
              </a:rPr>
              <a:t>средняя группа) </a:t>
            </a:r>
            <a:r>
              <a:rPr lang="ru-RU" b="1" dirty="0" smtClean="0">
                <a:solidFill>
                  <a:srgbClr val="002060"/>
                </a:solidFill>
              </a:rPr>
              <a:t> 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фиксируют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знаково </a:t>
            </a:r>
            <a:r>
              <a:rPr lang="ru-RU" b="1" dirty="0">
                <a:solidFill>
                  <a:srgbClr val="002060"/>
                </a:solidFill>
              </a:rPr>
              <a:t>(стрелки) 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 в речи </a:t>
            </a:r>
            <a:r>
              <a:rPr lang="ru-RU" b="1" dirty="0">
                <a:solidFill>
                  <a:srgbClr val="002060"/>
                </a:solidFill>
              </a:rPr>
              <a:t>все </a:t>
            </a:r>
            <a:r>
              <a:rPr lang="ru-RU" b="1" dirty="0" smtClean="0">
                <a:solidFill>
                  <a:srgbClr val="002060"/>
                </a:solidFill>
              </a:rPr>
              <a:t>свои </a:t>
            </a:r>
            <a:r>
              <a:rPr lang="ru-RU" b="1" dirty="0">
                <a:solidFill>
                  <a:srgbClr val="002060"/>
                </a:solidFill>
              </a:rPr>
              <a:t>шаги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Способ: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ориентация </a:t>
            </a:r>
            <a:r>
              <a:rPr lang="ru-RU" b="1" dirty="0">
                <a:solidFill>
                  <a:srgbClr val="002060"/>
                </a:solidFill>
              </a:rPr>
              <a:t>на </a:t>
            </a:r>
            <a:r>
              <a:rPr lang="ru-RU" b="1" dirty="0" smtClean="0">
                <a:solidFill>
                  <a:srgbClr val="002060"/>
                </a:solidFill>
              </a:rPr>
              <a:t>плане,  </a:t>
            </a:r>
            <a:r>
              <a:rPr lang="ru-RU" b="1" dirty="0">
                <a:solidFill>
                  <a:srgbClr val="002060"/>
                </a:solidFill>
              </a:rPr>
              <a:t>используя объекты, </a:t>
            </a:r>
            <a:r>
              <a:rPr lang="ru-RU" b="1" dirty="0" smtClean="0">
                <a:solidFill>
                  <a:srgbClr val="002060"/>
                </a:solidFill>
              </a:rPr>
              <a:t>нарисованные на плане. </a:t>
            </a:r>
          </a:p>
          <a:p>
            <a:pPr marL="0" indent="0">
              <a:spcBef>
                <a:spcPts val="0"/>
              </a:spcBef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Пользуются пространственным словарём.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DF0D7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1131</TotalTime>
  <Words>1257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Поток</vt:lpstr>
      <vt:lpstr>Презентация PowerPoint</vt:lpstr>
      <vt:lpstr>Департамент образования мэрии г. Ярославля  Городской центр развития образования Стажировочная площадка</vt:lpstr>
      <vt:lpstr>Конструирование образовательной ситуации «открытие» нового знания</vt:lpstr>
      <vt:lpstr>Основные цели ОС ОНЗ </vt:lpstr>
      <vt:lpstr>Образовательная ситуация ОНЗ «План»  </vt:lpstr>
      <vt:lpstr>Задачи </vt:lpstr>
      <vt:lpstr>3 шаг - Пробное действие с затруднением –  что не получается, почему?</vt:lpstr>
      <vt:lpstr>Анализ ситуации затруднения</vt:lpstr>
      <vt:lpstr>4 шаг - Каким способом открывается   новое знание? </vt:lpstr>
      <vt:lpstr>Презентация PowerPoint</vt:lpstr>
      <vt:lpstr>5 шаг - Какие знания и умения необходимо повторить детям для открытия нового знания? </vt:lpstr>
      <vt:lpstr>этап  Актуализация</vt:lpstr>
      <vt:lpstr>6 шаг - Подобрать  игры, упражнения, задания для включения нового знания или умения в  систему (закрепление нового знания или умения) </vt:lpstr>
      <vt:lpstr>7 шаг - Прописать этап введения в игровую ситуацию, вычленив «хочу-могу-надо» </vt:lpstr>
      <vt:lpstr>Презентация PowerPoint</vt:lpstr>
      <vt:lpstr>8 шаг  Прописать диалог на этапе осмысления, зафиксировав в речи детей достижение цели и выявление условий, которые позволили её достичь. </vt:lpstr>
      <vt:lpstr>Вопросы </vt:lpstr>
      <vt:lpstr>Конструирование образовательной ситуации «открытие» нового знания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мэрии г. Ярославля  Городской центр развития образования Стажировочная площадка по проблеме</dc:title>
  <dc:creator>Светлана</dc:creator>
  <cp:lastModifiedBy>Светлана</cp:lastModifiedBy>
  <cp:revision>76</cp:revision>
  <dcterms:created xsi:type="dcterms:W3CDTF">2018-03-27T05:53:41Z</dcterms:created>
  <dcterms:modified xsi:type="dcterms:W3CDTF">2019-04-03T07:41:20Z</dcterms:modified>
</cp:coreProperties>
</file>