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8" r:id="rId2"/>
    <p:sldMasterId id="2147483762" r:id="rId3"/>
    <p:sldMasterId id="2147483798" r:id="rId4"/>
  </p:sldMasterIdLst>
  <p:notesMasterIdLst>
    <p:notesMasterId r:id="rId49"/>
  </p:notesMasterIdLst>
  <p:sldIdLst>
    <p:sldId id="260" r:id="rId5"/>
    <p:sldId id="341" r:id="rId6"/>
    <p:sldId id="338" r:id="rId7"/>
    <p:sldId id="393" r:id="rId8"/>
    <p:sldId id="347" r:id="rId9"/>
    <p:sldId id="394" r:id="rId10"/>
    <p:sldId id="395" r:id="rId11"/>
    <p:sldId id="348" r:id="rId12"/>
    <p:sldId id="397" r:id="rId13"/>
    <p:sldId id="398" r:id="rId14"/>
    <p:sldId id="399" r:id="rId15"/>
    <p:sldId id="353" r:id="rId16"/>
    <p:sldId id="400" r:id="rId17"/>
    <p:sldId id="276" r:id="rId18"/>
    <p:sldId id="285" r:id="rId19"/>
    <p:sldId id="286" r:id="rId20"/>
    <p:sldId id="401" r:id="rId21"/>
    <p:sldId id="402" r:id="rId22"/>
    <p:sldId id="287" r:id="rId23"/>
    <p:sldId id="404" r:id="rId24"/>
    <p:sldId id="288" r:id="rId25"/>
    <p:sldId id="289" r:id="rId26"/>
    <p:sldId id="405" r:id="rId27"/>
    <p:sldId id="290" r:id="rId28"/>
    <p:sldId id="291" r:id="rId29"/>
    <p:sldId id="292" r:id="rId30"/>
    <p:sldId id="293" r:id="rId31"/>
    <p:sldId id="294" r:id="rId32"/>
    <p:sldId id="295" r:id="rId33"/>
    <p:sldId id="407" r:id="rId34"/>
    <p:sldId id="408" r:id="rId35"/>
    <p:sldId id="297" r:id="rId36"/>
    <p:sldId id="409" r:id="rId37"/>
    <p:sldId id="356" r:id="rId38"/>
    <p:sldId id="410" r:id="rId39"/>
    <p:sldId id="385" r:id="rId40"/>
    <p:sldId id="383" r:id="rId41"/>
    <p:sldId id="414" r:id="rId42"/>
    <p:sldId id="381" r:id="rId43"/>
    <p:sldId id="415" r:id="rId44"/>
    <p:sldId id="411" r:id="rId45"/>
    <p:sldId id="416" r:id="rId46"/>
    <p:sldId id="412" r:id="rId47"/>
    <p:sldId id="329" r:id="rId48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  <a:srgbClr val="871360"/>
    <a:srgbClr val="FFCC00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5" autoAdjust="0"/>
    <p:restoredTop sz="84000" autoAdjust="0"/>
  </p:normalViewPr>
  <p:slideViewPr>
    <p:cSldViewPr>
      <p:cViewPr varScale="1">
        <p:scale>
          <a:sx n="57" d="100"/>
          <a:sy n="57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45064-DA28-4378-AFB0-0468F394986B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CD158B-D421-4086-9069-FF00EAE31C5F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Спонтанные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26D15806-550A-40C8-9408-4300B6D7C3EA}" type="parTrans" cxnId="{E29680B4-CF11-4D70-9000-454C3F925F7A}">
      <dgm:prSet/>
      <dgm:spPr/>
      <dgm:t>
        <a:bodyPr/>
        <a:lstStyle/>
        <a:p>
          <a:endParaRPr lang="ru-RU"/>
        </a:p>
      </dgm:t>
    </dgm:pt>
    <dgm:pt modelId="{ABA26A56-D194-42A7-B0DA-94552E689C37}" type="sibTrans" cxnId="{E29680B4-CF11-4D70-9000-454C3F925F7A}">
      <dgm:prSet/>
      <dgm:spPr/>
      <dgm:t>
        <a:bodyPr/>
        <a:lstStyle/>
        <a:p>
          <a:endParaRPr lang="ru-RU"/>
        </a:p>
      </dgm:t>
    </dgm:pt>
    <dgm:pt modelId="{770526B2-7AD4-4BB6-9927-03708EAD9288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Планируемые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10FA5D89-0F5E-40EC-8EBF-BB08F8F94923}" type="parTrans" cxnId="{0C99553F-A7EE-4B55-ABF0-444F4AAA9AB2}">
      <dgm:prSet/>
      <dgm:spPr/>
      <dgm:t>
        <a:bodyPr/>
        <a:lstStyle/>
        <a:p>
          <a:endParaRPr lang="ru-RU"/>
        </a:p>
      </dgm:t>
    </dgm:pt>
    <dgm:pt modelId="{AFD1E622-F61D-4179-9ED7-CA3745B2264D}" type="sibTrans" cxnId="{0C99553F-A7EE-4B55-ABF0-444F4AAA9AB2}">
      <dgm:prSet/>
      <dgm:spPr/>
      <dgm:t>
        <a:bodyPr/>
        <a:lstStyle/>
        <a:p>
          <a:endParaRPr lang="ru-RU"/>
        </a:p>
      </dgm:t>
    </dgm:pt>
    <dgm:pt modelId="{664717E9-FB8F-4387-8CA6-073AFEB1F0A6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Разорванные</a:t>
          </a:r>
        </a:p>
        <a:p>
          <a:r>
            <a:rPr lang="ru-RU" sz="1400" b="1" kern="1200" dirty="0" smtClean="0"/>
            <a:t>(неделя, месяц)</a:t>
          </a:r>
          <a:endParaRPr lang="ru-RU" sz="1400" b="1" kern="1200" dirty="0"/>
        </a:p>
      </dgm:t>
    </dgm:pt>
    <dgm:pt modelId="{9083003E-F611-4494-AD63-D2DD4A09D197}" type="parTrans" cxnId="{8A419F64-A6AD-4EBE-8E14-FC8DFE3C3DD3}">
      <dgm:prSet/>
      <dgm:spPr/>
      <dgm:t>
        <a:bodyPr/>
        <a:lstStyle/>
        <a:p>
          <a:endParaRPr lang="ru-RU"/>
        </a:p>
      </dgm:t>
    </dgm:pt>
    <dgm:pt modelId="{216641BE-07C6-47A9-8AFC-DA258D6E0B6C}" type="sibTrans" cxnId="{8A419F64-A6AD-4EBE-8E14-FC8DFE3C3DD3}">
      <dgm:prSet/>
      <dgm:spPr/>
      <dgm:t>
        <a:bodyPr/>
        <a:lstStyle/>
        <a:p>
          <a:endParaRPr lang="ru-RU"/>
        </a:p>
      </dgm:t>
    </dgm:pt>
    <dgm:pt modelId="{60D7FF33-0F71-4AF9-B62B-A4D5D52AFF80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Рефлексивная</a:t>
          </a:r>
        </a:p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самоорганизация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D77D28B2-0960-4313-8623-BC7206CA00F2}" type="parTrans" cxnId="{123AFE34-D16E-4BED-BC66-385808A5E973}">
      <dgm:prSet/>
      <dgm:spPr/>
      <dgm:t>
        <a:bodyPr/>
        <a:lstStyle/>
        <a:p>
          <a:endParaRPr lang="ru-RU"/>
        </a:p>
      </dgm:t>
    </dgm:pt>
    <dgm:pt modelId="{CBC8A323-CB42-4A8C-88B7-68C7F40634D0}" type="sibTrans" cxnId="{123AFE34-D16E-4BED-BC66-385808A5E973}">
      <dgm:prSet/>
      <dgm:spPr/>
      <dgm:t>
        <a:bodyPr/>
        <a:lstStyle/>
        <a:p>
          <a:endParaRPr lang="ru-RU"/>
        </a:p>
      </dgm:t>
    </dgm:pt>
    <dgm:pt modelId="{A4C5C083-736B-447C-88FC-4345B6294E1E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Длительные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6804E174-1D67-4240-86B1-D38AB0725A05}" type="sibTrans" cxnId="{71195087-3B3B-4A5E-A7E8-C6A099721EC9}">
      <dgm:prSet/>
      <dgm:spPr/>
      <dgm:t>
        <a:bodyPr/>
        <a:lstStyle/>
        <a:p>
          <a:endParaRPr lang="ru-RU"/>
        </a:p>
      </dgm:t>
    </dgm:pt>
    <dgm:pt modelId="{66A18F09-8740-4A51-BD39-4997320B606E}" type="parTrans" cxnId="{71195087-3B3B-4A5E-A7E8-C6A099721EC9}">
      <dgm:prSet/>
      <dgm:spPr/>
      <dgm:t>
        <a:bodyPr/>
        <a:lstStyle/>
        <a:p>
          <a:endParaRPr lang="ru-RU"/>
        </a:p>
      </dgm:t>
    </dgm:pt>
    <dgm:pt modelId="{D6C4EDDD-41D2-418C-A427-8CC7142E9AF2}" type="pres">
      <dgm:prSet presAssocID="{E7D45064-DA28-4378-AFB0-0468F39498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C2A51-0FFD-4014-AA1A-4DE014EB4D7B}" type="pres">
      <dgm:prSet presAssocID="{D9CD158B-D421-4086-9069-FF00EAE31C5F}" presName="node" presStyleLbl="node1" presStyleIdx="0" presStyleCnt="5" custLinFactNeighborX="593" custLinFactNeighborY="-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60EA0-E1C7-49C0-B8F3-C9AAE78E3A6B}" type="pres">
      <dgm:prSet presAssocID="{ABA26A56-D194-42A7-B0DA-94552E689C37}" presName="sibTrans" presStyleCnt="0"/>
      <dgm:spPr/>
      <dgm:t>
        <a:bodyPr/>
        <a:lstStyle/>
        <a:p>
          <a:endParaRPr lang="ru-RU"/>
        </a:p>
      </dgm:t>
    </dgm:pt>
    <dgm:pt modelId="{B80A5C9D-7C43-4C17-A1CC-997557F61094}" type="pres">
      <dgm:prSet presAssocID="{770526B2-7AD4-4BB6-9927-03708EAD9288}" presName="node" presStyleLbl="node1" presStyleIdx="1" presStyleCnt="5" custLinFactNeighborX="-172" custLinFactNeighborY="-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98E9-01B2-4AE7-B020-81281047B1D7}" type="pres">
      <dgm:prSet presAssocID="{AFD1E622-F61D-4179-9ED7-CA3745B2264D}" presName="sibTrans" presStyleCnt="0"/>
      <dgm:spPr/>
      <dgm:t>
        <a:bodyPr/>
        <a:lstStyle/>
        <a:p>
          <a:endParaRPr lang="ru-RU"/>
        </a:p>
      </dgm:t>
    </dgm:pt>
    <dgm:pt modelId="{FC60DB19-30BC-4E7B-B523-3B8752217531}" type="pres">
      <dgm:prSet presAssocID="{664717E9-FB8F-4387-8CA6-073AFEB1F0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674D-CD00-4500-B382-E8BA959C2B38}" type="pres">
      <dgm:prSet presAssocID="{216641BE-07C6-47A9-8AFC-DA258D6E0B6C}" presName="sibTrans" presStyleCnt="0"/>
      <dgm:spPr/>
      <dgm:t>
        <a:bodyPr/>
        <a:lstStyle/>
        <a:p>
          <a:endParaRPr lang="ru-RU"/>
        </a:p>
      </dgm:t>
    </dgm:pt>
    <dgm:pt modelId="{0F02205E-46A8-46FD-90E3-CC2BD565B94A}" type="pres">
      <dgm:prSet presAssocID="{A4C5C083-736B-447C-88FC-4345B6294E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83E58-8AC3-473D-BC31-5DC873C30005}" type="pres">
      <dgm:prSet presAssocID="{6804E174-1D67-4240-86B1-D38AB0725A05}" presName="sibTrans" presStyleCnt="0"/>
      <dgm:spPr/>
      <dgm:t>
        <a:bodyPr/>
        <a:lstStyle/>
        <a:p>
          <a:endParaRPr lang="ru-RU"/>
        </a:p>
      </dgm:t>
    </dgm:pt>
    <dgm:pt modelId="{65CBF8F6-1B8E-4C68-BB07-5F7B07042EB0}" type="pres">
      <dgm:prSet presAssocID="{60D7FF33-0F71-4AF9-B62B-A4D5D52AFF80}" presName="node" presStyleLbl="node1" presStyleIdx="4" presStyleCnt="5" custScaleX="118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89EE6-B8B8-416D-AD93-8ACB6303BBF4}" type="presOf" srcId="{A4C5C083-736B-447C-88FC-4345B6294E1E}" destId="{0F02205E-46A8-46FD-90E3-CC2BD565B94A}" srcOrd="0" destOrd="0" presId="urn:microsoft.com/office/officeart/2005/8/layout/default#1"/>
    <dgm:cxn modelId="{E29680B4-CF11-4D70-9000-454C3F925F7A}" srcId="{E7D45064-DA28-4378-AFB0-0468F394986B}" destId="{D9CD158B-D421-4086-9069-FF00EAE31C5F}" srcOrd="0" destOrd="0" parTransId="{26D15806-550A-40C8-9408-4300B6D7C3EA}" sibTransId="{ABA26A56-D194-42A7-B0DA-94552E689C37}"/>
    <dgm:cxn modelId="{6377EF71-7342-4F78-8B95-34A586A7BBEC}" type="presOf" srcId="{770526B2-7AD4-4BB6-9927-03708EAD9288}" destId="{B80A5C9D-7C43-4C17-A1CC-997557F61094}" srcOrd="0" destOrd="0" presId="urn:microsoft.com/office/officeart/2005/8/layout/default#1"/>
    <dgm:cxn modelId="{8A419F64-A6AD-4EBE-8E14-FC8DFE3C3DD3}" srcId="{E7D45064-DA28-4378-AFB0-0468F394986B}" destId="{664717E9-FB8F-4387-8CA6-073AFEB1F0A6}" srcOrd="2" destOrd="0" parTransId="{9083003E-F611-4494-AD63-D2DD4A09D197}" sibTransId="{216641BE-07C6-47A9-8AFC-DA258D6E0B6C}"/>
    <dgm:cxn modelId="{FE04F2C1-9F0C-4355-B7F0-E46569C2B369}" type="presOf" srcId="{664717E9-FB8F-4387-8CA6-073AFEB1F0A6}" destId="{FC60DB19-30BC-4E7B-B523-3B8752217531}" srcOrd="0" destOrd="0" presId="urn:microsoft.com/office/officeart/2005/8/layout/default#1"/>
    <dgm:cxn modelId="{3B073A91-A0F4-489E-AB8A-557005C3A0FB}" type="presOf" srcId="{60D7FF33-0F71-4AF9-B62B-A4D5D52AFF80}" destId="{65CBF8F6-1B8E-4C68-BB07-5F7B07042EB0}" srcOrd="0" destOrd="0" presId="urn:microsoft.com/office/officeart/2005/8/layout/default#1"/>
    <dgm:cxn modelId="{123AFE34-D16E-4BED-BC66-385808A5E973}" srcId="{E7D45064-DA28-4378-AFB0-0468F394986B}" destId="{60D7FF33-0F71-4AF9-B62B-A4D5D52AFF80}" srcOrd="4" destOrd="0" parTransId="{D77D28B2-0960-4313-8623-BC7206CA00F2}" sibTransId="{CBC8A323-CB42-4A8C-88B7-68C7F40634D0}"/>
    <dgm:cxn modelId="{92F67100-D827-479D-B3B1-1E94CA44EE97}" type="presOf" srcId="{D9CD158B-D421-4086-9069-FF00EAE31C5F}" destId="{E65C2A51-0FFD-4014-AA1A-4DE014EB4D7B}" srcOrd="0" destOrd="0" presId="urn:microsoft.com/office/officeart/2005/8/layout/default#1"/>
    <dgm:cxn modelId="{0C99553F-A7EE-4B55-ABF0-444F4AAA9AB2}" srcId="{E7D45064-DA28-4378-AFB0-0468F394986B}" destId="{770526B2-7AD4-4BB6-9927-03708EAD9288}" srcOrd="1" destOrd="0" parTransId="{10FA5D89-0F5E-40EC-8EBF-BB08F8F94923}" sibTransId="{AFD1E622-F61D-4179-9ED7-CA3745B2264D}"/>
    <dgm:cxn modelId="{EF419604-9909-46A8-9671-2398F4AC99C5}" type="presOf" srcId="{E7D45064-DA28-4378-AFB0-0468F394986B}" destId="{D6C4EDDD-41D2-418C-A427-8CC7142E9AF2}" srcOrd="0" destOrd="0" presId="urn:microsoft.com/office/officeart/2005/8/layout/default#1"/>
    <dgm:cxn modelId="{71195087-3B3B-4A5E-A7E8-C6A099721EC9}" srcId="{E7D45064-DA28-4378-AFB0-0468F394986B}" destId="{A4C5C083-736B-447C-88FC-4345B6294E1E}" srcOrd="3" destOrd="0" parTransId="{66A18F09-8740-4A51-BD39-4997320B606E}" sibTransId="{6804E174-1D67-4240-86B1-D38AB0725A05}"/>
    <dgm:cxn modelId="{2A59A483-0A8C-4C38-AF87-0AE6EE93961B}" type="presParOf" srcId="{D6C4EDDD-41D2-418C-A427-8CC7142E9AF2}" destId="{E65C2A51-0FFD-4014-AA1A-4DE014EB4D7B}" srcOrd="0" destOrd="0" presId="urn:microsoft.com/office/officeart/2005/8/layout/default#1"/>
    <dgm:cxn modelId="{1E3EB4C0-8018-4E8B-840A-66304603258F}" type="presParOf" srcId="{D6C4EDDD-41D2-418C-A427-8CC7142E9AF2}" destId="{76560EA0-E1C7-49C0-B8F3-C9AAE78E3A6B}" srcOrd="1" destOrd="0" presId="urn:microsoft.com/office/officeart/2005/8/layout/default#1"/>
    <dgm:cxn modelId="{E739DBFD-59A2-4F03-8F70-841E4A36D3B1}" type="presParOf" srcId="{D6C4EDDD-41D2-418C-A427-8CC7142E9AF2}" destId="{B80A5C9D-7C43-4C17-A1CC-997557F61094}" srcOrd="2" destOrd="0" presId="urn:microsoft.com/office/officeart/2005/8/layout/default#1"/>
    <dgm:cxn modelId="{EE51B64D-3FF9-46C0-A29F-DD7797A86EB2}" type="presParOf" srcId="{D6C4EDDD-41D2-418C-A427-8CC7142E9AF2}" destId="{F2B598E9-01B2-4AE7-B020-81281047B1D7}" srcOrd="3" destOrd="0" presId="urn:microsoft.com/office/officeart/2005/8/layout/default#1"/>
    <dgm:cxn modelId="{FD3F3BA3-C4E4-4853-9696-1683D8D2FB28}" type="presParOf" srcId="{D6C4EDDD-41D2-418C-A427-8CC7142E9AF2}" destId="{FC60DB19-30BC-4E7B-B523-3B8752217531}" srcOrd="4" destOrd="0" presId="urn:microsoft.com/office/officeart/2005/8/layout/default#1"/>
    <dgm:cxn modelId="{632971B1-E431-4EC2-9FC2-6EA60D9414B3}" type="presParOf" srcId="{D6C4EDDD-41D2-418C-A427-8CC7142E9AF2}" destId="{A310674D-CD00-4500-B382-E8BA959C2B38}" srcOrd="5" destOrd="0" presId="urn:microsoft.com/office/officeart/2005/8/layout/default#1"/>
    <dgm:cxn modelId="{88114606-65CE-4374-B82D-E28461AC5AD7}" type="presParOf" srcId="{D6C4EDDD-41D2-418C-A427-8CC7142E9AF2}" destId="{0F02205E-46A8-46FD-90E3-CC2BD565B94A}" srcOrd="6" destOrd="0" presId="urn:microsoft.com/office/officeart/2005/8/layout/default#1"/>
    <dgm:cxn modelId="{48E4BEF6-1524-44D8-8F55-18B87D4C6529}" type="presParOf" srcId="{D6C4EDDD-41D2-418C-A427-8CC7142E9AF2}" destId="{CCF83E58-8AC3-473D-BC31-5DC873C30005}" srcOrd="7" destOrd="0" presId="urn:microsoft.com/office/officeart/2005/8/layout/default#1"/>
    <dgm:cxn modelId="{0355965A-9586-410B-9101-41FCAE0CCF8D}" type="presParOf" srcId="{D6C4EDDD-41D2-418C-A427-8CC7142E9AF2}" destId="{65CBF8F6-1B8E-4C68-BB07-5F7B07042EB0}" srcOrd="8" destOrd="0" presId="urn:microsoft.com/office/officeart/2005/8/layout/default#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2A51-0FFD-4014-AA1A-4DE014EB4D7B}">
      <dsp:nvSpPr>
        <dsp:cNvPr id="0" name=""/>
        <dsp:cNvSpPr/>
      </dsp:nvSpPr>
      <dsp:spPr>
        <a:xfrm>
          <a:off x="1460177" y="0"/>
          <a:ext cx="2877507" cy="1726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Спонтанные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1460177" y="0"/>
        <a:ext cx="2877507" cy="1726504"/>
      </dsp:txXfrm>
    </dsp:sp>
    <dsp:sp modelId="{B80A5C9D-7C43-4C17-A1CC-997557F61094}">
      <dsp:nvSpPr>
        <dsp:cNvPr id="0" name=""/>
        <dsp:cNvSpPr/>
      </dsp:nvSpPr>
      <dsp:spPr>
        <a:xfrm>
          <a:off x="4603422" y="0"/>
          <a:ext cx="2877507" cy="1726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Планируемые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4603422" y="0"/>
        <a:ext cx="2877507" cy="1726504"/>
      </dsp:txXfrm>
    </dsp:sp>
    <dsp:sp modelId="{FC60DB19-30BC-4E7B-B523-3B8752217531}">
      <dsp:nvSpPr>
        <dsp:cNvPr id="0" name=""/>
        <dsp:cNvSpPr/>
      </dsp:nvSpPr>
      <dsp:spPr>
        <a:xfrm>
          <a:off x="1443113" y="2017067"/>
          <a:ext cx="2877507" cy="17265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Разорванные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(неделя, месяц)</a:t>
          </a:r>
          <a:endParaRPr lang="ru-RU" sz="1400" b="1" kern="1200" dirty="0"/>
        </a:p>
      </dsp:txBody>
      <dsp:txXfrm>
        <a:off x="1443113" y="2017067"/>
        <a:ext cx="2877507" cy="1726504"/>
      </dsp:txXfrm>
    </dsp:sp>
    <dsp:sp modelId="{0F02205E-46A8-46FD-90E3-CC2BD565B94A}">
      <dsp:nvSpPr>
        <dsp:cNvPr id="0" name=""/>
        <dsp:cNvSpPr/>
      </dsp:nvSpPr>
      <dsp:spPr>
        <a:xfrm>
          <a:off x="4608371" y="2017067"/>
          <a:ext cx="2877507" cy="17265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Длительные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4608371" y="2017067"/>
        <a:ext cx="2877507" cy="1726504"/>
      </dsp:txXfrm>
    </dsp:sp>
    <dsp:sp modelId="{65CBF8F6-1B8E-4C68-BB07-5F7B07042EB0}">
      <dsp:nvSpPr>
        <dsp:cNvPr id="0" name=""/>
        <dsp:cNvSpPr/>
      </dsp:nvSpPr>
      <dsp:spPr>
        <a:xfrm>
          <a:off x="2753947" y="4031322"/>
          <a:ext cx="3421097" cy="17265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Рефлексивная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самоорганизация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2753947" y="4031322"/>
        <a:ext cx="3421097" cy="172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E90B-BAC6-4642-81AC-03153FF0AA71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00FD6-CB37-4093-A26C-61F083014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5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DA35861-C094-41B9-AD3B-45690E81930A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2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2363741-CEE7-473B-B75B-4CB87454AA00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3ADF0-068F-4FE0-92BB-ADB36F87D3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9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45347E-3EAA-4948-9A79-99B50DCD8B8C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F9C6D-EB14-43FF-9DE4-F2DED58CEA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AD5F5-DC64-46A7-9913-E1BEC670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9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103067-9D7A-471E-964C-8F48E848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1F891-EC9C-4460-976E-EBD29B57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A1930-C5A4-4D1D-9A17-45C98BA0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2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7D8F9-A55C-4222-9B76-ABCFBB64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0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009A95-9258-4DBF-8B7E-9E94A9DF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19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9440B-D9C6-4A68-BA35-D1484804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05AA8-1E58-4FC7-9922-03F1493F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C7EB4-49C6-4F68-869C-60F1CC11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EC21C-A052-419E-9D15-5CE9C894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4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75D89-B678-4459-981B-232321B2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A1A50-FB21-4B52-A5C6-38767BD3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5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15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5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2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5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31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4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16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0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09297F-B2E0-4AF9-9AA7-F20F17CDC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8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C4B1D6-F07B-43AA-8628-986755971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9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51558D-28C8-4659-A979-A77BC0750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8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459038"/>
            <a:ext cx="3321050" cy="705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275" y="2459038"/>
            <a:ext cx="3322638" cy="705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60A59B-8408-4DB4-A73B-284F269D7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48F8A6-5D50-4FF0-AF4A-4E4707B8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0DEC0A-F89D-476C-AF3B-BA028B221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4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818FA7-62FA-4995-B07B-637A9BFB9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1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0847A8-E8CA-400D-A22A-357F6DF30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6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22BDCF-B657-4D70-A156-6124FD32F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1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429111-151B-4754-8D71-44C375302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75288" y="427038"/>
            <a:ext cx="1698625" cy="9088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427038"/>
            <a:ext cx="4945063" cy="9088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5984F6-E42C-4073-86D2-0DB0C6BA9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2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8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6088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6088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LevelText</a:t>
            </a:r>
          </a:p>
          <a:p>
            <a:pPr lvl="0"/>
            <a:r>
              <a:rPr lang="en-GB" smtClean="0"/>
              <a:t>Second level</a:t>
            </a:r>
          </a:p>
          <a:p>
            <a:pPr lvl="0"/>
            <a:r>
              <a:rPr lang="en-GB" smtClean="0"/>
              <a:t>Third level</a:t>
            </a:r>
          </a:p>
          <a:p>
            <a:pPr lvl="0"/>
            <a:r>
              <a:rPr lang="en-GB" smtClean="0"/>
              <a:t>Fourth level</a:t>
            </a:r>
          </a:p>
          <a:p>
            <a:pPr lvl="0"/>
            <a:r>
              <a:rPr lang="en-GB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825" y="9945688"/>
            <a:ext cx="1735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8B8B8B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mtClean="0"/>
              <a:t>11/8/17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68575" y="9945688"/>
            <a:ext cx="24161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438775" y="9945688"/>
            <a:ext cx="1735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8B8B8B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A4BEA33-5D96-4459-9D07-6CD6A803253F}" type="slidenum">
              <a:rPr lang="en-US" smtClean="0"/>
              <a:pPr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91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/>
  <p:txStyles>
    <p:titleStyle>
      <a:lvl1pPr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10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10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10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10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3276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000" b="1" dirty="0" smtClean="0">
              <a:solidFill>
                <a:srgbClr val="C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«Реализация ФГОС – средствами технологии «Ситуация» 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метода Л.Г.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Петерсон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Образовательная ситуация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«Открытие нового знания» 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endParaRPr lang="ru-RU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graphicFrame>
        <p:nvGraphicFramePr>
          <p:cNvPr id="430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3479"/>
              </p:ext>
            </p:extLst>
          </p:nvPr>
        </p:nvGraphicFramePr>
        <p:xfrm>
          <a:off x="251520" y="188640"/>
          <a:ext cx="108012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orelDRAW" r:id="rId3" imgW="792480" imgH="1438656" progId="CorelDraw.Graphic.12">
                  <p:embed/>
                </p:oleObj>
              </mc:Choice>
              <mc:Fallback>
                <p:oleObj name="CorelDRAW" r:id="rId3" imgW="792480" imgH="1438656" progId="CorelDraw.Graphic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1080120" cy="1438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979711" y="393700"/>
            <a:ext cx="5904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Начальная школа - детский сад №115</a:t>
            </a:r>
          </a:p>
        </p:txBody>
      </p:sp>
    </p:spTree>
    <p:extLst>
      <p:ext uri="{BB962C8B-B14F-4D97-AF65-F5344CB8AC3E}">
        <p14:creationId xmlns:p14="http://schemas.microsoft.com/office/powerpoint/2010/main" val="70770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лучше: </a:t>
            </a:r>
            <a:endParaRPr lang="ru-RU" b="1" i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оградить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 от проблем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научить их справляться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возникающими трудностями?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ичностно-значимое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ребенка затруднение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начинают понимать причины своих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затруднений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выбирать оптимальные способы их преодоления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конструктивно относиться к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неудачам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переводить проблемы в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они приобретают опыт успешного преодоления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трудностей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развивают положительную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самооценку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9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«Ситуация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943097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пыт выполнения учебных действий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sz="3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фиксации </a:t>
            </a:r>
            <a:r>
              <a:rPr lang="ru-RU" sz="35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затруднений </a:t>
            </a:r>
            <a:endParaRPr lang="ru-RU" sz="35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sz="3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выявлению причины </a:t>
            </a:r>
            <a:r>
              <a:rPr lang="ru-RU" sz="35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затруднения</a:t>
            </a:r>
            <a:endParaRPr lang="ru-RU" sz="35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sz="3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постановке </a:t>
            </a:r>
            <a:r>
              <a:rPr lang="ru-RU" sz="35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цели</a:t>
            </a:r>
            <a:endParaRPr lang="ru-RU" sz="35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sz="3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планированию своих </a:t>
            </a:r>
            <a:r>
              <a:rPr lang="ru-RU" sz="35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действий</a:t>
            </a:r>
            <a:endParaRPr lang="ru-RU" sz="35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sz="35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соотнесение поставленной цели с полученным результатом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7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34400" cy="105568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Образовательная ситуация </a:t>
            </a:r>
            <a:b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«Открытие нового знания»</a:t>
            </a:r>
          </a:p>
        </p:txBody>
      </p:sp>
      <p:sp>
        <p:nvSpPr>
          <p:cNvPr id="15363" name="Text Box 38"/>
          <p:cNvSpPr txBox="1">
            <a:spLocks noChangeArrowheads="1"/>
          </p:cNvSpPr>
          <p:nvPr/>
        </p:nvSpPr>
        <p:spPr bwMode="auto">
          <a:xfrm>
            <a:off x="500063" y="2143125"/>
            <a:ext cx="8351837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33CC33"/>
                </a:solidFill>
                <a:latin typeface="+mn-lt"/>
                <a:cs typeface="+mn-cs"/>
              </a:rPr>
              <a:t>1. </a:t>
            </a:r>
            <a:r>
              <a:rPr lang="ru-RU" sz="2800" b="1" dirty="0" smtClean="0">
                <a:solidFill>
                  <a:srgbClr val="33CC33"/>
                </a:solidFill>
              </a:rPr>
              <a:t>Введение в игровую ситуацию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FFFF00"/>
                </a:solidFill>
              </a:rPr>
              <a:t>2.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66"/>
                </a:solidFill>
              </a:rPr>
              <a:t>Актуализация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3. Затруднение в игровой ситуации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3333CC"/>
                </a:solidFill>
              </a:rPr>
              <a:t>4.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</a:rPr>
              <a:t>Открытие детьми нового знания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D60093"/>
                </a:solidFill>
              </a:rPr>
              <a:t>5. Введение в систему знаний и повторение 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Осмысление (итог)</a:t>
            </a:r>
          </a:p>
        </p:txBody>
      </p:sp>
    </p:spTree>
    <p:extLst>
      <p:ext uri="{BB962C8B-B14F-4D97-AF65-F5344CB8AC3E}">
        <p14:creationId xmlns:p14="http://schemas.microsoft.com/office/powerpoint/2010/main" val="275848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6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9225"/>
              </p:ext>
            </p:extLst>
          </p:nvPr>
        </p:nvGraphicFramePr>
        <p:xfrm>
          <a:off x="107504" y="0"/>
          <a:ext cx="8928992" cy="7073205"/>
        </p:xfrm>
        <a:graphic>
          <a:graphicData uri="http://schemas.openxmlformats.org/drawingml/2006/table">
            <a:tbl>
              <a:tblPr/>
              <a:tblGrid>
                <a:gridCol w="4043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5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19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Введение в ситуацию</a:t>
                      </a:r>
                    </a:p>
                  </a:txBody>
                  <a:tcPr marL="90000" marR="90000" marT="46798" marB="4679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9441"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интересной мотивации к деятельности (постановка детской цели)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интересная и увлекательная ситуация, включающая детей в игровую деятельность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обращение к личному жизненному опыту детей, который подходит  по содержанию к детской цели всего занятия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создание условий для возникновения у воспитанников внутренней потребности включения (хочу-могу-надо) в деятельность</a:t>
                      </a:r>
                      <a:r>
                        <a:rPr lang="ru-RU" sz="20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(ребёнок должен захотеть принять участие в игровой ситуации, в этой игре у ребёнка не должно возникать затруднения).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20759"/>
            <a:ext cx="196179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71110" y="97159"/>
            <a:ext cx="9144000" cy="6264697"/>
          </a:xfrm>
          <a:noFill/>
          <a:ln w="19050">
            <a:noFill/>
          </a:ln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67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 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условия для  потребности мотивации у ребенка   </a:t>
            </a:r>
          </a:p>
          <a:p>
            <a:pPr marL="0" lvl="2" indent="0" algn="ctr">
              <a:buNone/>
            </a:pP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(надо – хочу - могу).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атмосферы доверия (расположение детей, зрительный    контакт, и т.д.)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подводящего или побуждающего диалога </a:t>
            </a:r>
          </a:p>
          <a:p>
            <a:pPr marL="0" lvl="2" indent="0">
              <a:buNone/>
            </a:pP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(грамотно, логично)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Мастерство педагога в том, что у ребёнка складывается </a:t>
            </a:r>
          </a:p>
          <a:p>
            <a:pPr marL="0" lvl="2" indent="0">
              <a:buNone/>
            </a:pP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ощущение, что он  сам принял решение включиться в </a:t>
            </a: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деятельность</a:t>
            </a:r>
          </a:p>
          <a:p>
            <a:pPr marL="0" lvl="0"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Голосом, взглядом, позой педагог даёт понять, что он верит в </a:t>
            </a:r>
          </a:p>
          <a:p>
            <a:pPr marL="0" lvl="0" indent="0">
              <a:buNone/>
            </a:pP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них</a:t>
            </a:r>
          </a:p>
          <a:p>
            <a:pPr marL="0" lvl="2"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проблемной ситуации, побуждающей детей к </a:t>
            </a:r>
          </a:p>
          <a:p>
            <a:pPr marL="0" lvl="2" indent="0">
              <a:buNone/>
            </a:pP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мотивации</a:t>
            </a:r>
          </a:p>
          <a:p>
            <a:pPr marL="0">
              <a:buFont typeface="Wingdings" pitchFamily="2" charset="2"/>
              <a:buChar char="Ø"/>
            </a:pP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 взятая «сюжетная»  линия не была забыта, 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«брошена» по ходу занятия</a:t>
            </a:r>
          </a:p>
          <a:p>
            <a:pPr>
              <a:lnSpc>
                <a:spcPct val="80000"/>
              </a:lnSpc>
            </a:pPr>
            <a:endParaRPr lang="ru-RU" sz="3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 rot="10800000" flipV="1">
            <a:off x="171110" y="5846090"/>
            <a:ext cx="8784976" cy="46166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ТДМ: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«НАДО?», «ХОТИТЕ ?», «СМОЖЕТЕ?»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«Самым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волевого действия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свободный выбор цели, своего поведения,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определяемый не внешними обстоятельствами, а мотивированный самим ребенком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Выготский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создаются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возникновения у детей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потребности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(мотивации)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включения в деятельность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«надо»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формирование детской цели –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lv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- либо, найти что-либо, узнать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lv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для себя…).  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«хочу»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мне интересно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«могу»-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многое уже знаю и умею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5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1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05154"/>
              </p:ext>
            </p:extLst>
          </p:nvPr>
        </p:nvGraphicFramePr>
        <p:xfrm>
          <a:off x="107504" y="0"/>
          <a:ext cx="8928992" cy="6741368"/>
        </p:xfrm>
        <a:graphic>
          <a:graphicData uri="http://schemas.openxmlformats.org/drawingml/2006/table">
            <a:tbl>
              <a:tblPr/>
              <a:tblGrid>
                <a:gridCol w="3480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48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54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Актуализация знаний и умений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5949"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713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выделение важных знаний и умений  у детей, необходимых для открытия нового знания, т.е. важных для настоящего момента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 </a:t>
                      </a: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актуализация изученных способов действий и знаний, достаточных для построения нового знания</a:t>
                      </a: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1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тренировка соответствующих мыслительных операций 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21088"/>
            <a:ext cx="259228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24"/>
          <p:cNvGrpSpPr>
            <a:grpSpLocks/>
          </p:cNvGrpSpPr>
          <p:nvPr/>
        </p:nvGrpSpPr>
        <p:grpSpPr bwMode="auto">
          <a:xfrm>
            <a:off x="996161" y="1762660"/>
            <a:ext cx="6834187" cy="4779962"/>
            <a:chOff x="657" y="935"/>
            <a:chExt cx="4305" cy="3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90" y="1363"/>
              <a:ext cx="1562" cy="864"/>
              <a:chOff x="3402" y="1154"/>
              <a:chExt cx="1741" cy="98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50" name="Oval 6"/>
              <p:cNvSpPr>
                <a:spLocks noChangeArrowheads="1"/>
              </p:cNvSpPr>
              <p:nvPr/>
            </p:nvSpPr>
            <p:spPr bwMode="auto">
              <a:xfrm>
                <a:off x="3402" y="1154"/>
                <a:ext cx="1741" cy="981"/>
              </a:xfrm>
              <a:prstGeom prst="ellipse">
                <a:avLst/>
              </a:prstGeom>
              <a:solidFill>
                <a:srgbClr val="FFD6C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1" name="Text Box 7"/>
              <p:cNvSpPr txBox="1">
                <a:spLocks noChangeArrowheads="1"/>
              </p:cNvSpPr>
              <p:nvPr/>
            </p:nvSpPr>
            <p:spPr bwMode="auto">
              <a:xfrm>
                <a:off x="3551" y="1221"/>
                <a:ext cx="1470" cy="7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целостного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представления о мире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94" y="956"/>
              <a:ext cx="1562" cy="897"/>
              <a:chOff x="2078" y="709"/>
              <a:chExt cx="1561" cy="106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8" name="Oval 9"/>
              <p:cNvSpPr>
                <a:spLocks noChangeArrowheads="1"/>
              </p:cNvSpPr>
              <p:nvPr/>
            </p:nvSpPr>
            <p:spPr bwMode="auto">
              <a:xfrm>
                <a:off x="2078" y="709"/>
                <a:ext cx="1561" cy="1061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9" name="Text Box 10"/>
              <p:cNvSpPr txBox="1">
                <a:spLocks noChangeArrowheads="1"/>
              </p:cNvSpPr>
              <p:nvPr/>
            </p:nvSpPr>
            <p:spPr bwMode="auto">
              <a:xfrm>
                <a:off x="2154" y="754"/>
                <a:ext cx="1419" cy="9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деятельности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06" y="1320"/>
              <a:ext cx="1533" cy="917"/>
              <a:chOff x="680" y="1130"/>
              <a:chExt cx="1624" cy="102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6" name="Oval 12"/>
              <p:cNvSpPr>
                <a:spLocks noChangeArrowheads="1"/>
              </p:cNvSpPr>
              <p:nvPr/>
            </p:nvSpPr>
            <p:spPr bwMode="auto">
              <a:xfrm>
                <a:off x="680" y="1130"/>
                <a:ext cx="1624" cy="1027"/>
              </a:xfrm>
              <a:prstGeom prst="ellipse">
                <a:avLst/>
              </a:prstGeom>
              <a:solidFill>
                <a:srgbClr val="E1E1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7" name="Text Box 13"/>
              <p:cNvSpPr txBox="1">
                <a:spLocks noChangeArrowheads="1"/>
              </p:cNvSpPr>
              <p:nvPr/>
            </p:nvSpPr>
            <p:spPr bwMode="auto">
              <a:xfrm>
                <a:off x="770" y="1230"/>
                <a:ext cx="1462" cy="8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непрерывности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695" y="2125"/>
              <a:ext cx="1498" cy="945"/>
              <a:chOff x="461" y="2008"/>
              <a:chExt cx="1710" cy="110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4" name="Oval 15"/>
              <p:cNvSpPr>
                <a:spLocks noChangeArrowheads="1"/>
              </p:cNvSpPr>
              <p:nvPr/>
            </p:nvSpPr>
            <p:spPr bwMode="auto">
              <a:xfrm>
                <a:off x="461" y="2051"/>
                <a:ext cx="1710" cy="1065"/>
              </a:xfrm>
              <a:prstGeom prst="ellipse">
                <a:avLst/>
              </a:prstGeom>
              <a:solidFill>
                <a:srgbClr val="FFDC47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5" name="Text Box 16"/>
              <p:cNvSpPr txBox="1">
                <a:spLocks noChangeArrowheads="1"/>
              </p:cNvSpPr>
              <p:nvPr/>
            </p:nvSpPr>
            <p:spPr bwMode="auto">
              <a:xfrm>
                <a:off x="531" y="2008"/>
                <a:ext cx="1595" cy="8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минимакса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endParaRPr lang="ru-RU" sz="1400" b="1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326" y="2178"/>
              <a:ext cx="1597" cy="887"/>
              <a:chOff x="3432" y="2046"/>
              <a:chExt cx="1937" cy="110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2" name="Oval 18"/>
              <p:cNvSpPr>
                <a:spLocks noChangeArrowheads="1"/>
              </p:cNvSpPr>
              <p:nvPr/>
            </p:nvSpPr>
            <p:spPr bwMode="auto">
              <a:xfrm>
                <a:off x="3432" y="2075"/>
                <a:ext cx="1937" cy="1080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3" name="Text Box 19"/>
              <p:cNvSpPr txBox="1">
                <a:spLocks noChangeArrowheads="1"/>
              </p:cNvSpPr>
              <p:nvPr/>
            </p:nvSpPr>
            <p:spPr bwMode="auto">
              <a:xfrm>
                <a:off x="3540" y="2046"/>
                <a:ext cx="1721" cy="9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Aft>
                    <a:spcPts val="300"/>
                  </a:spcAft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психологической комфортности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878" y="2970"/>
              <a:ext cx="1602" cy="920"/>
              <a:chOff x="2858" y="2892"/>
              <a:chExt cx="1715" cy="108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40" name="Oval 21"/>
              <p:cNvSpPr>
                <a:spLocks noChangeArrowheads="1"/>
              </p:cNvSpPr>
              <p:nvPr/>
            </p:nvSpPr>
            <p:spPr bwMode="auto">
              <a:xfrm>
                <a:off x="2858" y="2892"/>
                <a:ext cx="1698" cy="1082"/>
              </a:xfrm>
              <a:prstGeom prst="ellipse">
                <a:avLst/>
              </a:prstGeom>
              <a:solidFill>
                <a:srgbClr val="E0C1FF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41" name="Text Box 22"/>
              <p:cNvSpPr txBox="1">
                <a:spLocks noChangeArrowheads="1"/>
              </p:cNvSpPr>
              <p:nvPr/>
            </p:nvSpPr>
            <p:spPr bwMode="auto">
              <a:xfrm>
                <a:off x="2889" y="2984"/>
                <a:ext cx="1684" cy="8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творчества</a:t>
                </a:r>
              </a:p>
              <a:p>
                <a:pPr algn="ctr">
                  <a:defRPr/>
                </a:pPr>
                <a:endParaRPr lang="ru-RU" sz="1400" b="1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319" y="2962"/>
              <a:ext cx="1562" cy="927"/>
              <a:chOff x="1292" y="2886"/>
              <a:chExt cx="1679" cy="105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2238" name="Oval 2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1679" cy="1059"/>
              </a:xfrm>
              <a:prstGeom prst="ellipse">
                <a:avLst/>
              </a:prstGeom>
              <a:solidFill>
                <a:srgbClr val="99FF66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2239" name="Text Box 25"/>
              <p:cNvSpPr txBox="1">
                <a:spLocks noChangeArrowheads="1"/>
              </p:cNvSpPr>
              <p:nvPr/>
            </p:nvSpPr>
            <p:spPr bwMode="auto">
              <a:xfrm>
                <a:off x="1342" y="3081"/>
                <a:ext cx="1578" cy="8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endParaRPr lang="ru-RU" sz="12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lnSpc>
                    <a:spcPct val="80000"/>
                  </a:lnSpc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  <a:defRPr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вариативности</a:t>
                </a:r>
              </a:p>
              <a:p>
                <a:pPr algn="ctr">
                  <a:defRPr/>
                </a:pPr>
                <a:r>
                  <a:rPr lang="ru-RU" sz="7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ru-RU" sz="8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196" name="Скругленный прямоугольник 28"/>
          <p:cNvSpPr>
            <a:spLocks noChangeArrowheads="1"/>
          </p:cNvSpPr>
          <p:nvPr/>
        </p:nvSpPr>
        <p:spPr bwMode="auto">
          <a:xfrm>
            <a:off x="0" y="116633"/>
            <a:ext cx="9144000" cy="14581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ru-RU" altLang="ru-RU" sz="3200" b="1" dirty="0">
                <a:solidFill>
                  <a:schemeClr val="bg1">
                    <a:lumMod val="95000"/>
                  </a:schemeClr>
                </a:solidFill>
              </a:rPr>
              <a:t>Система основных принципов </a:t>
            </a:r>
            <a:r>
              <a:rPr kumimoji="1" lang="ru-RU" altLang="ru-RU" sz="3200" b="1" dirty="0" err="1">
                <a:solidFill>
                  <a:schemeClr val="bg1">
                    <a:lumMod val="95000"/>
                  </a:schemeClr>
                </a:solidFill>
              </a:rPr>
              <a:t>деятельностного</a:t>
            </a:r>
            <a:r>
              <a:rPr kumimoji="1" lang="ru-RU" altLang="ru-RU" sz="3200" b="1" dirty="0">
                <a:solidFill>
                  <a:schemeClr val="bg1">
                    <a:lumMod val="95000"/>
                  </a:schemeClr>
                </a:solidFill>
              </a:rPr>
              <a:t> метода </a:t>
            </a:r>
            <a:r>
              <a:rPr kumimoji="1" lang="ru-RU" altLang="ru-RU" sz="3200" b="1" dirty="0" smtClean="0">
                <a:solidFill>
                  <a:schemeClr val="bg1">
                    <a:lumMod val="95000"/>
                  </a:schemeClr>
                </a:solidFill>
              </a:rPr>
              <a:t>обучения</a:t>
            </a:r>
          </a:p>
          <a:p>
            <a:pPr algn="ctr"/>
            <a:r>
              <a:rPr kumimoji="1" lang="ru-RU" altLang="ru-RU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ru-RU" altLang="ru-RU" sz="3200" b="1" dirty="0">
                <a:solidFill>
                  <a:schemeClr val="bg1">
                    <a:lumMod val="95000"/>
                  </a:schemeClr>
                </a:solidFill>
              </a:rPr>
              <a:t>Л.Г. </a:t>
            </a:r>
            <a:r>
              <a:rPr kumimoji="1" lang="ru-RU" altLang="ru-RU" sz="3200" b="1" dirty="0" err="1">
                <a:solidFill>
                  <a:schemeClr val="bg1">
                    <a:lumMod val="95000"/>
                  </a:schemeClr>
                </a:solidFill>
              </a:rPr>
              <a:t>Петерсон</a:t>
            </a:r>
            <a:endParaRPr kumimoji="1" lang="ru-RU" alt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редпосылки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учебной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работать по инструкции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взрослого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взаимодействовать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сверстниками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согласовывать свои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 и исправлять свои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2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2400"/>
            <a:ext cx="8579296" cy="5973763"/>
          </a:xfrm>
          <a:noFill/>
          <a:ln w="19050">
            <a:noFill/>
          </a:ln>
        </p:spPr>
        <p:txBody>
          <a:bodyPr/>
          <a:lstStyle/>
          <a:p>
            <a:pPr algn="ctr">
              <a:lnSpc>
                <a:spcPct val="60000"/>
              </a:lnSpc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повторение :дидактическая игра,  словесная игра, подвижная игра.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беседа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наглядности.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46337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/>
              <a:tblGrid>
                <a:gridCol w="3972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17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09157">
                <a:tc gridSpan="2"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Затруднение в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 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пробное действие </a:t>
                      </a: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выявление места и причины затруднения, )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88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анализа детьми возникшей ситуации, подведение их к выявлению места и причины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моделирование  проблемной ситуации затруднения в индивидуальной деятельности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создание  ситуации для пробного действия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самостоятельная фиксация затруднения в речи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выявление и фиксирование в речи причины и места  затруднения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88746"/>
            <a:ext cx="3050738" cy="228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Зафиксировать затруднение - это значит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понять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признать, что в данный момент не получается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называется конкретное действие,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которое не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получилось</a:t>
            </a:r>
          </a:p>
          <a:p>
            <a:pPr lvl="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проговаривается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не может выполнить  ребёнок  – это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 затруднения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где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(в чем)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возникло затруднение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опрос «П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очему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смогли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?», «П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очему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вас не получилось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 –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причина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затруднения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8600"/>
            <a:ext cx="8784976" cy="6629400"/>
          </a:xfrm>
          <a:noFill/>
          <a:ln w="19050">
            <a:noFill/>
          </a:ln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lvl="0"/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Подводящий диалог с целью  фиксации затруднения.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сюжета моделируется ситуация, в которой дети сталкиваются с затруднением.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Затруднение в форме пробного действия должно быть личностно значимым для каждого (в индивидуальной деятельности).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Держать паузу (или дистанцию) для самостоятельного выявления и фиксации в речи причины и места  затруднения </a:t>
            </a:r>
          </a:p>
          <a:p>
            <a:pPr algn="ctr"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ТДМ:</a:t>
            </a: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«СМОГЛИ?»,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«ПОЧЕМУ НЕ СМОГЛИ?»,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 У ВАС ЗАТРУДНЕНИЕ?»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«ЗАТРУДНЕНИЯ БОЯТЬСЯ НЕ НАДО…»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«ЗНАЧИТ,  ЧТО  НАМ (в младшем возрасте) 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ВАМ  (в старшем возрасте) НАДО УЗНАТЬ»</a:t>
            </a:r>
            <a:endParaRPr lang="ru-RU" sz="4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НУЖНО СДЕЛАТЬ, ЕСЛИ ЧЕГО-ТО НЕ ЗНАЕШЬ, НО ОЧЕНЬ ХОЧЕШЬ УЗНАТЬ?»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3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78665"/>
              </p:ext>
            </p:extLst>
          </p:nvPr>
        </p:nvGraphicFramePr>
        <p:xfrm>
          <a:off x="179388" y="115888"/>
          <a:ext cx="8785225" cy="6700275"/>
        </p:xfrm>
        <a:graphic>
          <a:graphicData uri="http://schemas.openxmlformats.org/drawingml/2006/table">
            <a:tbl>
              <a:tblPr/>
              <a:tblGrid>
                <a:gridCol w="4011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3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4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 Открытие нового знания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37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b="1" i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первичного опыта успешного преодоления трудностей через выявление и устранение их причин</a:t>
                      </a:r>
                      <a:r>
                        <a:rPr lang="ru-RU" sz="20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(организация подводящего или побуждающего диалога  с детьми, направленного на открытие нового знания)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900" b="1" kern="12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  <a:endParaRPr lang="ru-RU" sz="2400" b="1" i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выбор способа преодоления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выдвижение и обоснование своего предполагаемого выхода из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важно зафиксировать «новое знание» в речи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ситуации успеха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1" kern="12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5249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  <a:ln w="19050">
            <a:noFill/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5800" b="1" dirty="0" smtClean="0">
                <a:solidFill>
                  <a:srgbClr val="002060"/>
                </a:solidFill>
                <a:latin typeface="+mj-lt"/>
                <a:ea typeface="Times New Roman"/>
                <a:cs typeface="+mj-cs"/>
              </a:rPr>
              <a:t>Приёмы 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представлений у детей об источниках получения информации (сам, спрошу у кого-то, книга, познавательные фильмы, Интернет…)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Подводящий или побуждающий диалог  с целью открытия нового знания.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Четко, логично и грамотно выстраивать подводящий диалог. 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ситуации, в которой ребенок сам открывает новое.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детям в умении формулировать вопросы. 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 детям возможности говорить, что они думают. Все предложенные варианты ответов детей оценивать разумно.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 </a:t>
            </a:r>
            <a:r>
              <a:rPr lang="ru-RU" sz="2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гиперопеки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детей, воспитатель должен «взять себя в руки» на время занятия, не  торопиться.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ситуации причастности каждого ребенка к полученному результату, ситуацию успеха ( эмоциональное активное участие детей в дидактических и ролевых играх).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четкая фиксация нового понятия или алгоритма, глядя в глаза ( в руках у детей в это время ничего не должно быть!).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акцентирует знаками, схемами, символами, картинками, игрушками новое знание.</a:t>
            </a:r>
          </a:p>
          <a:p>
            <a:pPr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Маркеры :</a:t>
            </a: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НУЖНО СДЕЛАТЬ, ЕСЛИ ЧЕГО-ТО НЕ ЗНАЕШЬ, НО ОЧЕНЬ ХОЧЕШЬ УЗНАТЬ?»</a:t>
            </a:r>
          </a:p>
          <a:p>
            <a:pPr>
              <a:buNone/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преодоления затруднения: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«ПРИДУМАЮ САМ», 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«СПРОШУ У ТОГО, КТО ЗНАЕТ» (младший  возраст)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«ПРИДУМАЮ САМ, А ПОТОМ ПРОВЕРЮ СЕБЯ ПО ОБРАЗЦУ» (старший возраст)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ПРАВИЛЬНО ВАС ПОНЯЛА, ВЫ ХОТИТЕ СПРОСИТЬ, узнать… « и дать правильную формулировку вопроса</a:t>
            </a:r>
          </a:p>
          <a:p>
            <a:pPr>
              <a:buNone/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- фиксация нового понятия или способа действия.</a:t>
            </a:r>
          </a:p>
          <a:p>
            <a:pPr lvl="0">
              <a:buNone/>
            </a:pPr>
            <a:endParaRPr lang="ru-RU" sz="1900" b="1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5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44394"/>
              </p:ext>
            </p:extLst>
          </p:nvPr>
        </p:nvGraphicFramePr>
        <p:xfrm>
          <a:off x="323528" y="1"/>
          <a:ext cx="8486775" cy="6924184"/>
        </p:xfrm>
        <a:graphic>
          <a:graphicData uri="http://schemas.openxmlformats.org/drawingml/2006/table">
            <a:tbl>
              <a:tblPr/>
              <a:tblGrid>
                <a:gridCol w="3422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4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56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Включение нового знания в систему знаний и умений ребёнка  и повторение</a:t>
                      </a:r>
                    </a:p>
                  </a:txBody>
                  <a:tcPr marL="90006" marR="90006" marT="46804" marB="46804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7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умения детей самостоятельно применять  усвоенные знания и способы действия для решения новых задач (проблем)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(закрепление нового знания в играх и упражнениях)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ситуаций для  выполнения самостоятельного задания на новое знание или новый способ действия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соответствие используемых игр и упражнений, в которых тренируется  новое знание, придерживаясь   общей сюжетной линии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учёт индивидуальных особенностей каждого ребёнка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соблюдение принципа мини-макса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ситуации успеха для каждого воспитанника, мотивирующая его к включению в дальнейшее освоение новых знаний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самопроверки  или взаимопроверки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noFill/>
          <a:ln w="19050">
            <a:noFill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 </a:t>
            </a:r>
          </a:p>
          <a:p>
            <a:pPr eaLnBrk="1" hangingPunct="1">
              <a:spcBef>
                <a:spcPct val="0"/>
              </a:spcBef>
            </a:pPr>
            <a:endParaRPr kumimoji="1" lang="ru-RU" sz="2000" dirty="0" smtClean="0"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задания на новый способ действия с проговариванием вслух алгоритма, свойства.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задания в группах или парах.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проверка по эталону, образцу.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Взаимопроверка в паре.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Взаимопомощь друзьям. 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принципа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мини-макса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подготовительной группах возможна работа в учебной тетради.</a:t>
            </a:r>
          </a:p>
          <a:p>
            <a:pPr eaLnBrk="1" hangingPunct="1"/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58371"/>
              </p:ext>
            </p:extLst>
          </p:nvPr>
        </p:nvGraphicFramePr>
        <p:xfrm>
          <a:off x="179388" y="115888"/>
          <a:ext cx="8812212" cy="7630232"/>
        </p:xfrm>
        <a:graphic>
          <a:graphicData uri="http://schemas.openxmlformats.org/drawingml/2006/table">
            <a:tbl>
              <a:tblPr/>
              <a:tblGrid>
                <a:gridCol w="3528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3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8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 Осмысление (итог), рефлексия</a:t>
                      </a:r>
                    </a:p>
                  </a:txBody>
                  <a:tcPr marL="90000" marR="90000" marT="46805" marB="46805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формирование первичного опыта детей по фиксации достижения цели и выявления условий, которые позволили её достичь (самооценка собственной  познавательной деятельности)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фиксирование детьми достижения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«детской цели»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определение условий, которые позволили  добиться этой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фиксация нового знания или способа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действий в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определение выполнения взрослой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планирование дальнейших действий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создание ситуации успеха в совместной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деятельности, удовлетворения от хорошо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сделанного дела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204664" y="6069459"/>
            <a:ext cx="8839200" cy="5847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Маркеры ТДМ: </a:t>
            </a:r>
            <a:r>
              <a:rPr lang="ru-RU" sz="2400" b="1" dirty="0">
                <a:solidFill>
                  <a:srgbClr val="002060"/>
                </a:solidFill>
              </a:rPr>
              <a:t>сведение «детской» и «взрослой» целей.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87824" y="4293096"/>
            <a:ext cx="5700873" cy="17597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По заключению государственной СЭС РФ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программа  «Школа 2000...»признана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здоровьесберегающей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Отмечена Премией Президента РФ в области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образования за 2002 год</a:t>
            </a:r>
          </a:p>
        </p:txBody>
      </p:sp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82348"/>
            <a:ext cx="27892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76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9329" y="886409"/>
            <a:ext cx="1635125" cy="1981200"/>
          </a:xfrm>
          <a:noFill/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54099" cy="28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9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рганизация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анализа детской цели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фиксирование  детьми достижения  детской цели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-«Где были?», «Чем занимались?», «Кому помогли?»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условий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которые позволили добиться этой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-«Как вам это удалось?»,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«Почему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вас это получилось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?»,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«Что вы делали, чтобы достичь цели?»,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Какие знания (умения, личностные качества) вам пригодились?»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фиксация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нового знания или способа действий в речи 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-«Что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нового вы узнали?»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подводит 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 занятия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 объединяет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взрослую и детскую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планирование дальнейших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действий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«Где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вам это пригодится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ситуации успеха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-«Я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вами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горжусь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«Вы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меня очень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порадовали!» …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т.д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Приёмы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ru-RU" sz="1800" b="1" dirty="0">
                <a:solidFill>
                  <a:prstClr val="white"/>
                </a:solidFill>
              </a:rPr>
              <a:t>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Расположение детей в пространстве аналогичное первому этапу («якорение»).</a:t>
            </a: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Проговаривание воспитателем (в младшей и средней группе) или самими детьми (в старшей подготовительной группе) условий, которые позволили добиться этой цели.</a:t>
            </a:r>
          </a:p>
          <a:p>
            <a:pPr marL="0" lvl="0" indent="0">
              <a:spcBef>
                <a:spcPts val="0"/>
              </a:spcBef>
            </a:pP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Вопросы. Составление вопросов так, чтобы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выполнение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«детской» и «взрослой» цели занятия.</a:t>
            </a:r>
          </a:p>
          <a:p>
            <a:pPr marL="0" lvl="0" indent="0">
              <a:spcBef>
                <a:spcPts val="0"/>
              </a:spcBef>
            </a:pP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Опорные знаки, картинки, символы, «узелки на память», помогут детям вспомнить всё, что было в ходе занятия.</a:t>
            </a:r>
          </a:p>
          <a:p>
            <a:pPr marL="0" lvl="0" indent="0">
              <a:spcBef>
                <a:spcPts val="0"/>
              </a:spcBef>
            </a:pP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Рассказ, письмо, сообщение. Логичнее новые знания сообщать тому, кто не был свидетелем происходящих событий.</a:t>
            </a:r>
          </a:p>
          <a:p>
            <a:pPr marL="0" lvl="0" indent="0">
              <a:spcBef>
                <a:spcPts val="0"/>
              </a:spcBef>
            </a:pP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«Точка» в занятии должна быть достаточно эмоциональной и позитивной.</a:t>
            </a: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Подтвердить успешность детей в выполнении заданий. Например, “Как Вы меня порадовали” и т.д. “Молодцы” (мальчиков), “Умницы” (девочек), </a:t>
            </a:r>
          </a:p>
          <a:p>
            <a:pPr marL="0" lvl="0" indent="0">
              <a:spcBef>
                <a:spcPts val="0"/>
              </a:spcBef>
            </a:pPr>
            <a:endParaRPr lang="ru-RU" altLang="ja-JP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629400"/>
          </a:xfrm>
          <a:noFill/>
          <a:ln w="19050">
            <a:noFill/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ja-JP" sz="1400" u="sng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ja-JP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Вопросы на этапе  «Осмысление (итог)»</a:t>
            </a:r>
            <a:r>
              <a:rPr lang="ru-RU" altLang="ja-JP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altLang="ja-JP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altLang="ja-JP" sz="35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996950" eaLnBrk="1" hangingPunct="1">
              <a:lnSpc>
                <a:spcPct val="80000"/>
              </a:lnSpc>
              <a:buFontTx/>
              <a:buNone/>
            </a:pPr>
            <a:r>
              <a:rPr lang="ru-RU" altLang="ja-JP" sz="2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вопросы:</a:t>
            </a:r>
            <a:endParaRPr lang="ru-RU" altLang="ja-JP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вы были?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помогли?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помогли?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нового узнали?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мы смогли это сделать?.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вам это удалось?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делали, чтобы достичь цели?......</a:t>
            </a:r>
          </a:p>
          <a:p>
            <a:pPr marL="996950" eaLnBrk="1" hangingPunct="1">
              <a:lnSpc>
                <a:spcPct val="80000"/>
              </a:lnSpc>
            </a:pPr>
            <a:endParaRPr lang="ru-RU" altLang="ja-JP" sz="2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6950" eaLnBrk="1" hangingPunct="1">
              <a:lnSpc>
                <a:spcPct val="80000"/>
              </a:lnSpc>
              <a:buFontTx/>
              <a:buNone/>
            </a:pPr>
            <a:r>
              <a:rPr lang="ru-RU" altLang="ja-JP" sz="2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рефлексивно - оценочного характера</a:t>
            </a:r>
            <a:r>
              <a:rPr lang="ru-RU" altLang="ja-JP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было самым интересным? </a:t>
            </a:r>
            <a:r>
              <a:rPr lang="ru-RU" altLang="ja-JP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всеми заданиями справились?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 думаете </a:t>
            </a:r>
            <a:r>
              <a:rPr lang="ru-RU" altLang="ja-JP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что-то трудное? </a:t>
            </a:r>
            <a:r>
              <a:rPr lang="ru-RU" altLang="ja-JP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</a:p>
          <a:p>
            <a:pPr marL="996950" eaLnBrk="1" hangingPunct="1">
              <a:lnSpc>
                <a:spcPct val="80000"/>
              </a:lnSpc>
            </a:pPr>
            <a:endParaRPr lang="ru-RU" altLang="ja-JP" sz="2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6950" eaLnBrk="1" hangingPunct="1">
              <a:lnSpc>
                <a:spcPct val="80000"/>
              </a:lnSpc>
              <a:buFontTx/>
              <a:buNone/>
            </a:pPr>
            <a:r>
              <a:rPr lang="ru-RU" altLang="ja-JP" sz="2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Вопросы, акцентирующие практическую значимость знаний и умений:</a:t>
            </a:r>
            <a:endParaRPr lang="ru-RU" altLang="ja-JP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6950" eaLnBrk="1" hangingPunct="1">
              <a:lnSpc>
                <a:spcPct val="80000"/>
              </a:lnSpc>
            </a:pPr>
            <a:endParaRPr lang="ru-RU" altLang="ja-JP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новые знания </a:t>
            </a:r>
            <a:r>
              <a:rPr lang="ru-RU" altLang="ja-JP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помогли</a:t>
            </a: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вам это сделать?</a:t>
            </a:r>
          </a:p>
          <a:p>
            <a:pPr marL="996950" eaLnBrk="1" hangingPunct="1">
              <a:lnSpc>
                <a:spcPct val="80000"/>
              </a:lnSpc>
            </a:pPr>
            <a:r>
              <a:rPr lang="ru-RU" altLang="ja-JP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это нам </a:t>
            </a:r>
            <a:r>
              <a:rPr lang="ru-RU" altLang="ja-JP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пригодится?</a:t>
            </a:r>
          </a:p>
          <a:p>
            <a:pPr marL="996950">
              <a:lnSpc>
                <a:spcPct val="8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Смогли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потому что научились… узнали </a:t>
            </a:r>
            <a:endParaRPr lang="ru-RU" altLang="ja-JP" sz="2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6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60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Рефлексивная самоорганизация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65216"/>
            <a:ext cx="8229600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Рефлексия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размышление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своем  внутреннем состоянии,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самоанализ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414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838" y="1826644"/>
            <a:ext cx="3286842" cy="4940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88836" y="3033108"/>
            <a:ext cx="3266222" cy="32762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96949" y="1377890"/>
            <a:ext cx="2238320" cy="2258360"/>
          </a:xfrm>
          <a:prstGeom prst="ellips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563888" y="1377890"/>
            <a:ext cx="1430364" cy="7210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е 45"/>
          <p:cNvSpPr txBox="1"/>
          <p:nvPr/>
        </p:nvSpPr>
        <p:spPr>
          <a:xfrm>
            <a:off x="1547664" y="890845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ЗОНА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ДЕЯТЕЛЬНОСТИ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>
            <a:endCxn id="26" idx="2"/>
          </p:cNvCxnSpPr>
          <p:nvPr/>
        </p:nvCxnSpPr>
        <p:spPr>
          <a:xfrm>
            <a:off x="4707836" y="2357285"/>
            <a:ext cx="631659" cy="1"/>
          </a:xfrm>
          <a:prstGeom prst="straightConnector1">
            <a:avLst/>
          </a:prstGeom>
          <a:ln w="57150">
            <a:solidFill>
              <a:srgbClr val="7C341E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339495" y="2256192"/>
            <a:ext cx="251883" cy="202187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80112" y="1686126"/>
            <a:ext cx="8255" cy="94043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Прямоугольник 1"/>
          <p:cNvSpPr/>
          <p:nvPr/>
        </p:nvSpPr>
        <p:spPr>
          <a:xfrm>
            <a:off x="316703" y="2206549"/>
            <a:ext cx="307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197" y="2575881"/>
            <a:ext cx="303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 </a:t>
            </a:r>
            <a:r>
              <a:rPr lang="ru-RU" b="1" dirty="0" smtClean="0">
                <a:solidFill>
                  <a:srgbClr val="CC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Актуализация знаний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459" y="3468855"/>
            <a:ext cx="3318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 Затруднение 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ситуации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222" y="3831136"/>
            <a:ext cx="2780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Выявление  МЕСТА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674" y="4047143"/>
            <a:ext cx="322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Выявление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ПРИЧИНЫ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262" y="4412901"/>
            <a:ext cx="3418657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</a:t>
            </a:r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Открытие детьми нового 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знания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7674" y="5059805"/>
            <a:ext cx="2787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ПОСТРОЕНИЕ проекта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5862" y="5391588"/>
            <a:ext cx="272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РЕАЛИЗАЦИЯ проекта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3322" y="512107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  <a:buSzPts val="1400"/>
            </a:pPr>
            <a:endParaRPr lang="ru-RU" sz="1400" dirty="0">
              <a:solidFill>
                <a:srgbClr val="33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262" y="5692505"/>
            <a:ext cx="2948831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D6009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5) </a:t>
            </a:r>
            <a:r>
              <a:rPr lang="ru-RU" b="1" dirty="0">
                <a:solidFill>
                  <a:srgbClr val="D6009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Включение в систему </a:t>
            </a:r>
            <a:endParaRPr lang="ru-RU" b="1" dirty="0" smtClean="0">
              <a:solidFill>
                <a:srgbClr val="D6009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 smtClean="0">
                <a:solidFill>
                  <a:srgbClr val="D6009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знаний и повторение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3821" y="6309320"/>
            <a:ext cx="2693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6) </a:t>
            </a:r>
            <a:r>
              <a:rPr lang="ru-RU" b="1" dirty="0">
                <a:solidFill>
                  <a:srgbClr val="FF99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Осмысление (итог</a:t>
            </a:r>
            <a:r>
              <a:rPr lang="ru-RU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088836" y="2353643"/>
            <a:ext cx="619000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Прямая со стрелкой 40"/>
          <p:cNvCxnSpPr/>
          <p:nvPr/>
        </p:nvCxnSpPr>
        <p:spPr>
          <a:xfrm flipH="1">
            <a:off x="4559898" y="2468600"/>
            <a:ext cx="995814" cy="274551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Прямая со стрелкой 42"/>
          <p:cNvCxnSpPr/>
          <p:nvPr/>
        </p:nvCxnSpPr>
        <p:spPr>
          <a:xfrm>
            <a:off x="4571999" y="5192298"/>
            <a:ext cx="54987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Прямая со стрелкой 44"/>
          <p:cNvCxnSpPr/>
          <p:nvPr/>
        </p:nvCxnSpPr>
        <p:spPr>
          <a:xfrm flipV="1">
            <a:off x="5142025" y="5202996"/>
            <a:ext cx="532047" cy="1069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Прямая со стрелкой 45"/>
          <p:cNvCxnSpPr/>
          <p:nvPr/>
        </p:nvCxnSpPr>
        <p:spPr>
          <a:xfrm>
            <a:off x="5674072" y="5203632"/>
            <a:ext cx="954215" cy="0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Прямая со стрелкой 51"/>
          <p:cNvCxnSpPr/>
          <p:nvPr/>
        </p:nvCxnSpPr>
        <p:spPr>
          <a:xfrm flipV="1">
            <a:off x="5760044" y="1876306"/>
            <a:ext cx="0" cy="660485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Прямая со стрелкой 53"/>
          <p:cNvCxnSpPr/>
          <p:nvPr/>
        </p:nvCxnSpPr>
        <p:spPr>
          <a:xfrm flipH="1" flipV="1">
            <a:off x="5816109" y="2575882"/>
            <a:ext cx="812178" cy="263781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Прямая со стрелкой 57"/>
          <p:cNvCxnSpPr/>
          <p:nvPr/>
        </p:nvCxnSpPr>
        <p:spPr>
          <a:xfrm>
            <a:off x="5760044" y="1833567"/>
            <a:ext cx="565277" cy="6894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Прямая со стрелкой 58"/>
          <p:cNvCxnSpPr/>
          <p:nvPr/>
        </p:nvCxnSpPr>
        <p:spPr>
          <a:xfrm flipV="1">
            <a:off x="6306536" y="1851718"/>
            <a:ext cx="503951" cy="3992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Прямая со стрелкой 59"/>
          <p:cNvCxnSpPr/>
          <p:nvPr/>
        </p:nvCxnSpPr>
        <p:spPr>
          <a:xfrm flipV="1">
            <a:off x="6788883" y="1844824"/>
            <a:ext cx="735445" cy="10886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Поле 70"/>
          <p:cNvSpPr txBox="1"/>
          <p:nvPr/>
        </p:nvSpPr>
        <p:spPr>
          <a:xfrm>
            <a:off x="6252841" y="713186"/>
            <a:ext cx="2651760" cy="506382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ПРОБЛЕМНАЯ СИТУАЦИЯ для затруднения</a:t>
            </a:r>
            <a:endParaRPr lang="ru-RU" sz="11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kern="0" dirty="0">
              <a:solidFill>
                <a:sysClr val="windowText" lastClr="000000"/>
              </a:solidFill>
              <a:ea typeface="Calibri"/>
              <a:cs typeface="Times New Roman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5580113" y="934525"/>
            <a:ext cx="834755" cy="72263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8" name="Поле 113"/>
          <p:cNvSpPr txBox="1"/>
          <p:nvPr/>
        </p:nvSpPr>
        <p:spPr>
          <a:xfrm>
            <a:off x="3843618" y="966377"/>
            <a:ext cx="1432560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ПРОБНОЕ ДЕЙСТВИЕ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5023665" y="1420553"/>
            <a:ext cx="441771" cy="785996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sp>
        <p:nvSpPr>
          <p:cNvPr id="75" name="Поле 45"/>
          <p:cNvSpPr txBox="1"/>
          <p:nvPr/>
        </p:nvSpPr>
        <p:spPr>
          <a:xfrm>
            <a:off x="6788883" y="5521912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ЗОНА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РАЗМЫШЛЕНИЯ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6" name="Левая фигурная скобка 75"/>
          <p:cNvSpPr/>
          <p:nvPr/>
        </p:nvSpPr>
        <p:spPr>
          <a:xfrm rot="16200000">
            <a:off x="4997484" y="4868889"/>
            <a:ext cx="270510" cy="1082666"/>
          </a:xfrm>
          <a:prstGeom prst="leftBrace">
            <a:avLst>
              <a:gd name="adj1" fmla="val 0"/>
              <a:gd name="adj2" fmla="val 51253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8" name="Левая фигурная скобка 77"/>
          <p:cNvSpPr/>
          <p:nvPr/>
        </p:nvSpPr>
        <p:spPr>
          <a:xfrm rot="16200000">
            <a:off x="6184106" y="1576965"/>
            <a:ext cx="244861" cy="913891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DD29D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0" name="Поле 114"/>
          <p:cNvSpPr txBox="1"/>
          <p:nvPr/>
        </p:nvSpPr>
        <p:spPr>
          <a:xfrm>
            <a:off x="4641729" y="4774704"/>
            <a:ext cx="293370" cy="33674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</a:t>
            </a:r>
            <a:endParaRPr lang="ru-RU" sz="1600" kern="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4" name="Поле 115"/>
          <p:cNvSpPr txBox="1"/>
          <p:nvPr/>
        </p:nvSpPr>
        <p:spPr>
          <a:xfrm>
            <a:off x="5211872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6" name="Поле 115"/>
          <p:cNvSpPr txBox="1"/>
          <p:nvPr/>
        </p:nvSpPr>
        <p:spPr>
          <a:xfrm>
            <a:off x="5760044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7" name="Поле 115"/>
          <p:cNvSpPr txBox="1"/>
          <p:nvPr/>
        </p:nvSpPr>
        <p:spPr>
          <a:xfrm>
            <a:off x="5849591" y="2155969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Р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9" name="Поле 115"/>
          <p:cNvSpPr txBox="1"/>
          <p:nvPr/>
        </p:nvSpPr>
        <p:spPr>
          <a:xfrm>
            <a:off x="6157615" y="3221834"/>
            <a:ext cx="335411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333C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4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90" name="Поле 115"/>
          <p:cNvSpPr txBox="1"/>
          <p:nvPr/>
        </p:nvSpPr>
        <p:spPr>
          <a:xfrm>
            <a:off x="4951877" y="5597063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1" name="Поле 115"/>
          <p:cNvSpPr txBox="1"/>
          <p:nvPr/>
        </p:nvSpPr>
        <p:spPr>
          <a:xfrm>
            <a:off x="6223078" y="223913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DD29D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DD29D0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1600" dirty="0">
              <a:solidFill>
                <a:srgbClr val="DD29D0"/>
              </a:solidFill>
              <a:ea typeface="Calibri"/>
              <a:cs typeface="Times New Roman"/>
            </a:endParaRPr>
          </a:p>
        </p:txBody>
      </p:sp>
      <p:sp>
        <p:nvSpPr>
          <p:cNvPr id="92" name="Поле 115"/>
          <p:cNvSpPr txBox="1"/>
          <p:nvPr/>
        </p:nvSpPr>
        <p:spPr>
          <a:xfrm>
            <a:off x="7090596" y="214186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C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6</a:t>
            </a:r>
            <a:endParaRPr lang="ru-RU" sz="1600" dirty="0">
              <a:solidFill>
                <a:srgbClr val="F79646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3" name="Поле 115"/>
          <p:cNvSpPr txBox="1"/>
          <p:nvPr/>
        </p:nvSpPr>
        <p:spPr>
          <a:xfrm>
            <a:off x="4834932" y="2703205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7C341E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1600" dirty="0">
              <a:solidFill>
                <a:srgbClr val="F79646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4" name="Поле 115"/>
          <p:cNvSpPr txBox="1"/>
          <p:nvPr/>
        </p:nvSpPr>
        <p:spPr>
          <a:xfrm>
            <a:off x="4088836" y="2711038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</a:t>
            </a:r>
            <a:endParaRPr lang="ru-RU" sz="1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92097" y="1911481"/>
            <a:ext cx="157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оле 45"/>
          <p:cNvSpPr txBox="1"/>
          <p:nvPr/>
        </p:nvSpPr>
        <p:spPr>
          <a:xfrm>
            <a:off x="1907704" y="116631"/>
            <a:ext cx="5447353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Технология « СИТУАЦИЯ»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893934" y="4571079"/>
            <a:ext cx="864096" cy="857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195592" y="3051653"/>
            <a:ext cx="2645276" cy="338554"/>
            <a:chOff x="405810" y="3051653"/>
            <a:chExt cx="2645276" cy="3385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05810" y="3051653"/>
              <a:ext cx="26452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ts val="43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          </a:t>
              </a:r>
              <a:r>
                <a:rPr lang="ru-RU" sz="16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Пробное действие</a:t>
              </a:r>
              <a:endParaRPr lang="ru-RU" sz="16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11560" y="3051653"/>
              <a:ext cx="324849" cy="3330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3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8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17" grpId="0" animBg="1"/>
      <p:bldP spid="26" grpId="0" animBg="1"/>
      <p:bldP spid="2" grpId="0"/>
      <p:bldP spid="4" grpId="0"/>
      <p:bldP spid="8" grpId="0"/>
      <p:bldP spid="9" grpId="0"/>
      <p:bldP spid="10" grpId="0"/>
      <p:bldP spid="12" grpId="0"/>
      <p:bldP spid="22" grpId="0"/>
      <p:bldP spid="24" grpId="0"/>
      <p:bldP spid="25" grpId="0"/>
      <p:bldP spid="28" grpId="0"/>
      <p:bldP spid="29" grpId="0"/>
      <p:bldP spid="65" grpId="0" animBg="1"/>
      <p:bldP spid="68" grpId="0" animBg="1"/>
      <p:bldP spid="75" grpId="0" animBg="1"/>
      <p:bldP spid="76" grpId="0" animBg="1"/>
      <p:bldP spid="78" grpId="0" animBg="1"/>
      <p:bldP spid="80" grpId="0" animBg="1"/>
      <p:bldP spid="84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529301" cy="560608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«Человек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созидатель своей судьбы, продолжатель образования своей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жизни»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немецкий педагог,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политик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А.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Дистервег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«Человека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нужно искать в детстве – там корни. Скажи мне, как прошло твое детство, и я скажу, что принесет тебе будущее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…» 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русская поэтесса, прозаик,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переводчица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М. Цветаева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2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414713" y="371475"/>
            <a:ext cx="2050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ru-RU" altLang="ru-RU" sz="4000" b="1" dirty="0">
                <a:solidFill>
                  <a:schemeClr val="bg1"/>
                </a:solidFill>
              </a:rPr>
              <a:t>Ребёнок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71488" y="3376613"/>
            <a:ext cx="3357562" cy="2595562"/>
            <a:chOff x="468313" y="3497263"/>
            <a:chExt cx="3357562" cy="2596033"/>
          </a:xfrm>
        </p:grpSpPr>
        <p:grpSp>
          <p:nvGrpSpPr>
            <p:cNvPr id="25613" name="Группа 1"/>
            <p:cNvGrpSpPr>
              <a:grpSpLocks/>
            </p:cNvGrpSpPr>
            <p:nvPr/>
          </p:nvGrpSpPr>
          <p:grpSpPr bwMode="auto">
            <a:xfrm>
              <a:off x="468313" y="3497263"/>
              <a:ext cx="3357562" cy="2596033"/>
              <a:chOff x="468313" y="3497263"/>
              <a:chExt cx="3357562" cy="259603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68313" y="4548379"/>
                <a:ext cx="3357562" cy="1544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6" name="Line 9"/>
              <p:cNvSpPr>
                <a:spLocks noChangeShapeType="1"/>
              </p:cNvSpPr>
              <p:nvPr/>
            </p:nvSpPr>
            <p:spPr bwMode="auto">
              <a:xfrm flipH="1">
                <a:off x="2643188" y="3497263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4" name="Прямоугольник 3"/>
            <p:cNvSpPr>
              <a:spLocks noChangeArrowheads="1"/>
            </p:cNvSpPr>
            <p:nvPr/>
          </p:nvSpPr>
          <p:spPr bwMode="auto">
            <a:xfrm>
              <a:off x="468313" y="4783138"/>
              <a:ext cx="3357562" cy="46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rgbClr val="C00000"/>
                  </a:solidFill>
                </a:rPr>
                <a:t>Активный «деятель»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000500" y="3425825"/>
            <a:ext cx="4714875" cy="2959100"/>
            <a:chOff x="4000500" y="3425825"/>
            <a:chExt cx="4714875" cy="2959755"/>
          </a:xfrm>
        </p:grpSpPr>
        <p:grpSp>
          <p:nvGrpSpPr>
            <p:cNvPr id="25609" name="Группа 2"/>
            <p:cNvGrpSpPr>
              <a:grpSpLocks/>
            </p:cNvGrpSpPr>
            <p:nvPr/>
          </p:nvGrpSpPr>
          <p:grpSpPr bwMode="auto">
            <a:xfrm>
              <a:off x="4000500" y="3425825"/>
              <a:ext cx="4714875" cy="2959755"/>
              <a:chOff x="4000500" y="3425825"/>
              <a:chExt cx="4714875" cy="295975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000500" y="4302319"/>
                <a:ext cx="4714875" cy="2083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2" name="Line 10"/>
              <p:cNvSpPr>
                <a:spLocks noChangeShapeType="1"/>
              </p:cNvSpPr>
              <p:nvPr/>
            </p:nvSpPr>
            <p:spPr bwMode="auto">
              <a:xfrm>
                <a:off x="5148263" y="3425825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0" name="Прямоугольник 4"/>
            <p:cNvSpPr>
              <a:spLocks noChangeArrowheads="1"/>
            </p:cNvSpPr>
            <p:nvPr/>
          </p:nvSpPr>
          <p:spPr bwMode="auto">
            <a:xfrm>
              <a:off x="4035425" y="4446588"/>
              <a:ext cx="4572000" cy="1200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rgbClr val="C00000"/>
                  </a:solidFill>
                </a:rPr>
                <a:t>«Открыватель» окружающего мира, самого себя как личности и других людей в этом мире 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5606" name="Picture 18" descr="0_51452_7e764444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19637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68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214563" y="1071563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 dirty="0">
                <a:solidFill>
                  <a:srgbClr val="C00000"/>
                </a:solidFill>
              </a:rPr>
              <a:t>Что при этом делает взрослый?</a:t>
            </a:r>
          </a:p>
        </p:txBody>
      </p: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6628" name="Picture 8" descr="http://www.vialofdreams.com/wp-content/uploads/2013/10/QUESTION_FACE-198x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22575"/>
            <a:ext cx="18859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43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Ирина\Мои документы\Мои рисунки\Организатор клипов (Microsoft)\j02334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22145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14313" y="428625"/>
            <a:ext cx="3092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</a:rPr>
              <a:t>Организатор</a:t>
            </a:r>
            <a:r>
              <a:rPr lang="ru-RU" alt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714625" y="1125538"/>
            <a:ext cx="5961063" cy="2677656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7030A0"/>
                </a:solidFill>
              </a:rPr>
              <a:t>Моделирует образовательные ситуации; </a:t>
            </a:r>
          </a:p>
          <a:p>
            <a:pPr eaLnBrk="1" hangingPunct="1"/>
            <a:r>
              <a:rPr lang="ru-RU" altLang="ru-RU" sz="2400" b="1" dirty="0">
                <a:solidFill>
                  <a:srgbClr val="7030A0"/>
                </a:solidFill>
              </a:rPr>
              <a:t>Отбирает способы и средства;</a:t>
            </a:r>
          </a:p>
          <a:p>
            <a:pPr eaLnBrk="1" hangingPunct="1"/>
            <a:r>
              <a:rPr lang="ru-RU" altLang="ru-RU" sz="2400" b="1" dirty="0">
                <a:solidFill>
                  <a:srgbClr val="7030A0"/>
                </a:solidFill>
              </a:rPr>
              <a:t>Создает развивающую образовательную среду;</a:t>
            </a:r>
          </a:p>
          <a:p>
            <a:pPr eaLnBrk="1" hangingPunct="1"/>
            <a:r>
              <a:rPr lang="ru-RU" altLang="ru-RU" sz="2400" b="1" dirty="0">
                <a:solidFill>
                  <a:srgbClr val="7030A0"/>
                </a:solidFill>
              </a:rPr>
              <a:t>Организует процесс детских «открытий».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5750" y="4868863"/>
            <a:ext cx="8389938" cy="121602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7030A0"/>
                </a:solidFill>
              </a:rPr>
              <a:t>Если ребенок говорит: </a:t>
            </a:r>
            <a:r>
              <a:rPr lang="ru-RU" altLang="ru-RU" sz="2400" b="1" dirty="0">
                <a:solidFill>
                  <a:srgbClr val="7030A0"/>
                </a:solidFill>
              </a:rPr>
              <a:t>«Хочу узнать!», «Хочу научиться!», «Как интересно!»</a:t>
            </a:r>
            <a:r>
              <a:rPr lang="ru-RU" altLang="ru-RU" sz="2400" dirty="0">
                <a:solidFill>
                  <a:srgbClr val="7030A0"/>
                </a:solidFill>
              </a:rPr>
              <a:t>, значит, воспитателю удалось исполнить роль организатора.</a:t>
            </a:r>
          </a:p>
        </p:txBody>
      </p: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9525" y="-285749"/>
            <a:ext cx="9075738" cy="6861175"/>
            <a:chOff x="6" y="1"/>
            <a:chExt cx="5717" cy="4322"/>
          </a:xfrm>
        </p:grpSpPr>
        <p:sp>
          <p:nvSpPr>
            <p:cNvPr id="2867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370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фе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643074" cy="19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250825" y="223838"/>
            <a:ext cx="265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bg1"/>
                </a:solidFill>
              </a:rPr>
              <a:t>Помощник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166938" y="974725"/>
            <a:ext cx="6600825" cy="3046413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7030A0"/>
                </a:solidFill>
              </a:rPr>
              <a:t>Создает доброжелательную, психологически комфортную среду;</a:t>
            </a:r>
          </a:p>
          <a:p>
            <a:pPr eaLnBrk="1" hangingPunct="1"/>
            <a:r>
              <a:rPr lang="ru-RU" altLang="ru-RU" sz="2400" b="1" dirty="0">
                <a:solidFill>
                  <a:srgbClr val="7030A0"/>
                </a:solidFill>
              </a:rPr>
              <a:t>Отвечает на вопросы детей;</a:t>
            </a:r>
          </a:p>
          <a:p>
            <a:pPr eaLnBrk="1" hangingPunct="1"/>
            <a:r>
              <a:rPr lang="ru-RU" altLang="ru-RU" sz="2400" b="1" dirty="0">
                <a:solidFill>
                  <a:srgbClr val="7030A0"/>
                </a:solidFill>
              </a:rPr>
              <a:t>Внимательно наблюдает за их состоянием и настроением;</a:t>
            </a:r>
          </a:p>
          <a:p>
            <a:pPr eaLnBrk="1" hangingPunct="1"/>
            <a:r>
              <a:rPr lang="ru-RU" altLang="ru-RU" sz="2400" b="1" dirty="0">
                <a:solidFill>
                  <a:srgbClr val="7030A0"/>
                </a:solidFill>
              </a:rPr>
              <a:t>Помогает тем, кому это необходимо, вдохновляет, замечает и фиксирует успехи каждого ребенка.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27025" y="4264025"/>
            <a:ext cx="8440738" cy="2311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7030A0"/>
                </a:solidFill>
              </a:rPr>
              <a:t>Если детям психологически комфортно в детском саду, если они свободно обращаются за помощью к взрослым и сверстникам, не бояться высказывать свои мнения, обсуждать различные проблемы (в соответствии с возрастом), </a:t>
            </a:r>
            <a:r>
              <a:rPr lang="ru-RU" altLang="ru-RU" sz="2400" b="1" dirty="0">
                <a:solidFill>
                  <a:srgbClr val="7030A0"/>
                </a:solidFill>
              </a:rPr>
              <a:t>значит, воспитателю удалась роль помощника.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970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643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pPr lvl="0" algn="l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altLang="ru-RU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</a:t>
            </a:r>
            <a:r>
              <a:rPr lang="ru-RU" altLang="ru-RU" sz="28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400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(от греч.: </a:t>
            </a:r>
            <a:r>
              <a:rPr lang="ru-RU" altLang="ru-RU" sz="2400" kern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techne</a:t>
            </a:r>
            <a:r>
              <a:rPr lang="ru-RU" altLang="ru-RU" sz="2400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искусство, мастерство, умение; </a:t>
            </a:r>
            <a:r>
              <a:rPr lang="ru-RU" altLang="ru-RU" sz="2400" kern="1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logos</a:t>
            </a:r>
            <a:r>
              <a:rPr lang="ru-RU" altLang="ru-RU" sz="2400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слово, учение)</a:t>
            </a:r>
            <a:r>
              <a:rPr lang="ru-RU" altLang="ru-RU" sz="2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это научное описание способа производства, то есть </a:t>
            </a: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совокупность тех 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процессов, которые обеспечивают получение</a:t>
            </a:r>
            <a:r>
              <a:rPr lang="ru-RU" alt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400" b="1" kern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определенного производственного</a:t>
            </a:r>
            <a:r>
              <a:rPr lang="ru-RU" alt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результата. </a:t>
            </a: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</a:t>
            </a:r>
            <a:r>
              <a:rPr lang="ru-RU" altLang="ru-RU" sz="2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Словарь </a:t>
            </a:r>
            <a:r>
              <a:rPr lang="ru-RU" altLang="ru-RU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С.И. Ожегова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304256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kern="1200" dirty="0">
                <a:solidFill>
                  <a:srgbClr val="FFFFFF"/>
                </a:solidFill>
              </a:rPr>
              <a:t>Педагогическая технология </a:t>
            </a:r>
            <a:r>
              <a:rPr lang="ru-RU" altLang="ru-RU" sz="2000" b="1" kern="1200" dirty="0">
                <a:solidFill>
                  <a:srgbClr val="000000"/>
                </a:solidFill>
              </a:rPr>
              <a:t>– </a:t>
            </a:r>
            <a:r>
              <a:rPr lang="ru-RU" altLang="ru-RU" sz="2000" b="1" kern="1200" dirty="0">
                <a:solidFill>
                  <a:srgbClr val="2D2D8A">
                    <a:lumMod val="50000"/>
                  </a:srgbClr>
                </a:solidFill>
              </a:rPr>
              <a:t>научное описание способа достижения педагогического результата, то есть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kern="1200" dirty="0">
                <a:solidFill>
                  <a:srgbClr val="000000"/>
                </a:solidFill>
              </a:rPr>
              <a:t> </a:t>
            </a:r>
            <a:r>
              <a:rPr lang="ru-RU" altLang="ru-RU" sz="2000" b="1" kern="1200" dirty="0">
                <a:solidFill>
                  <a:srgbClr val="FFFFFF"/>
                </a:solidFill>
              </a:rPr>
              <a:t>совокупности тех правил,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b="1" kern="1200" dirty="0">
                <a:solidFill>
                  <a:srgbClr val="FFFFFF"/>
                </a:solidFill>
              </a:rPr>
              <a:t>педагогических приемов и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b="1" kern="1200" dirty="0">
                <a:solidFill>
                  <a:srgbClr val="FFFFFF"/>
                </a:solidFill>
              </a:rPr>
              <a:t>способов организации взаимодействия с детьми</a:t>
            </a:r>
            <a:r>
              <a:rPr lang="ru-RU" altLang="ru-RU" sz="2000" b="1" kern="1200" dirty="0">
                <a:solidFill>
                  <a:srgbClr val="2D2D8A">
                    <a:lumMod val="75000"/>
                  </a:srgbClr>
                </a:solidFill>
              </a:rPr>
              <a:t>,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 kern="1200" dirty="0">
                <a:solidFill>
                  <a:srgbClr val="2D2D8A">
                    <a:lumMod val="75000"/>
                  </a:srgbClr>
                </a:solidFill>
              </a:rPr>
              <a:t>которые обеспечивают</a:t>
            </a:r>
            <a:r>
              <a:rPr lang="ru-RU" altLang="ru-RU" sz="2000" kern="1200" dirty="0">
                <a:solidFill>
                  <a:srgbClr val="000000"/>
                </a:solidFill>
              </a:rPr>
              <a:t> </a:t>
            </a:r>
            <a:r>
              <a:rPr lang="ru-RU" altLang="ru-RU" sz="2000" b="1" kern="1200" dirty="0">
                <a:solidFill>
                  <a:srgbClr val="2D2D8A">
                    <a:lumMod val="75000"/>
                  </a:srgbClr>
                </a:solidFill>
              </a:rPr>
              <a:t>достижение поставленной педагогом цели.</a:t>
            </a:r>
          </a:p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0768"/>
            <a:ext cx="1512168" cy="21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Роль  </a:t>
            </a:r>
            <a:r>
              <a:rPr lang="ru-RU" altLang="ru-RU" b="1" dirty="0">
                <a:solidFill>
                  <a:schemeClr val="bg1"/>
                </a:solidFill>
              </a:rPr>
              <a:t>педагога и ребёнка 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>
                <a:solidFill>
                  <a:schemeClr val="bg1"/>
                </a:solidFill>
              </a:rPr>
              <a:t>в образовательном процессе 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 err="1">
                <a:solidFill>
                  <a:schemeClr val="bg1"/>
                </a:solidFill>
              </a:rPr>
              <a:t>деятельностного</a:t>
            </a:r>
            <a:r>
              <a:rPr lang="ru-RU" altLang="ru-RU" b="1" dirty="0">
                <a:solidFill>
                  <a:schemeClr val="bg1"/>
                </a:solidFill>
              </a:rPr>
              <a:t> типа</a:t>
            </a:r>
            <a:br>
              <a:rPr lang="ru-RU" alt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ust-ilimsk.su/media/news/32/851c24aa-165b-49a3-ba8c-efcc7256e89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726013" cy="33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732240" y="404664"/>
            <a:ext cx="1224136" cy="1728192"/>
          </a:xfrm>
          <a:prstGeom prst="rect">
            <a:avLst/>
          </a:prstGeom>
          <a:blipFill dpi="0" rotWithShape="0">
            <a:blip r:embed="rId3"/>
            <a:srcRect/>
            <a:stretch>
              <a:fillRect l="-549959" t="-23416" r="-97017" b="-273416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876301" y="669925"/>
            <a:ext cx="5063852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Неудача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это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просто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возможность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начать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снова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уже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более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мудро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79345" y="2169467"/>
            <a:ext cx="316835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промышленник 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Г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енри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Форд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(1863-1947)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362201" y="2806318"/>
            <a:ext cx="5129212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Никогда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бывает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больших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ел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без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больших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трудностей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870373" y="3843837"/>
            <a:ext cx="2425833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философ просветитель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Вольтер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(1694-1778)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045744" y="5511907"/>
            <a:ext cx="5824538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Чтобы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добраться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источника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надо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плыть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против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течения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239384" y="5301209"/>
            <a:ext cx="1509080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Философ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Станислав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Лец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(1909 -1966)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0373" y="2212625"/>
            <a:ext cx="1330722" cy="1512008"/>
          </a:xfrm>
          <a:prstGeom prst="rect">
            <a:avLst/>
          </a:prstGeom>
          <a:blipFill dpi="0" rotWithShape="0">
            <a:blip r:embed="rId3"/>
            <a:srcRect/>
            <a:stretch>
              <a:fillRect l="-62336" t="-157141" r="-524810" b="-196378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39384" y="3532191"/>
            <a:ext cx="1224136" cy="1440160"/>
          </a:xfrm>
          <a:prstGeom prst="rect">
            <a:avLst/>
          </a:prstGeom>
          <a:blipFill dpi="0" rotWithShape="0">
            <a:blip r:embed="rId3"/>
            <a:srcRect/>
            <a:stretch>
              <a:fillRect l="-558825" t="-310001" r="-88150" b="-66197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57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092" y="340"/>
            <a:ext cx="91440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8063" y="1169988"/>
            <a:ext cx="81946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b="1" i="1" smtClean="0">
                <a:solidFill>
                  <a:srgbClr val="003399"/>
                </a:solidFill>
                <a:latin typeface="JSHUPB+Calibri,BoldItalic" charset="0"/>
              </a:rPr>
              <a:t>«В затруднении содержится возможность»</a:t>
            </a:r>
          </a:p>
          <a:p>
            <a:pPr marL="46038" defTabSz="457200" fontAlgn="base" hangingPunct="0">
              <a:lnSpc>
                <a:spcPts val="23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mtClean="0">
                <a:solidFill>
                  <a:srgbClr val="003399"/>
                </a:solidFill>
                <a:latin typeface="UKMGMN+Calibri" charset="0"/>
              </a:rPr>
              <a:t>А. Эйнштейн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94150" y="3054350"/>
            <a:ext cx="13668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IOJPKR+Calibri,Bold" charset="0"/>
              </a:rPr>
              <a:t>кризис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82763" y="6153150"/>
            <a:ext cx="1790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IOJPKR+Calibri,Bold" charset="0"/>
              </a:rPr>
              <a:t>опасность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743575" y="6153150"/>
            <a:ext cx="2232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IOJPKR+Calibri,Bold" charset="0"/>
              </a:rPr>
              <a:t>возможность</a:t>
            </a:r>
          </a:p>
        </p:txBody>
      </p:sp>
    </p:spTree>
    <p:extLst>
      <p:ext uri="{BB962C8B-B14F-4D97-AF65-F5344CB8AC3E}">
        <p14:creationId xmlns:p14="http://schemas.microsoft.com/office/powerpoint/2010/main" val="3959787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652119" y="548680"/>
            <a:ext cx="2592289" cy="2592288"/>
          </a:xfrm>
          <a:prstGeom prst="rect">
            <a:avLst/>
          </a:prstGeom>
          <a:blipFill dpi="0" rotWithShape="0">
            <a:blip r:embed="rId3"/>
            <a:srcRect/>
            <a:stretch>
              <a:fillRect l="-217253" t="-21165" r="-35485" b="-143389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148064" y="3327400"/>
            <a:ext cx="2952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Философ и педагог </a:t>
            </a:r>
          </a:p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жон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Дьюи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(1859-1952)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7545" y="4541838"/>
            <a:ext cx="7920880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Мы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лишаем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детей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будущего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если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продолжаем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учить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сегодня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так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как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учили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этому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вчера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24031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35696" y="1417638"/>
            <a:ext cx="6851104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фоны\мудрость\u17782_2049_26e70e0d02ac4d5972a1473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фоны\мудрость\u17782_2049_26e70e0d02ac4d5972a1473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-99392"/>
            <a:ext cx="92964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661338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prstClr val="white"/>
                </a:solidFill>
              </a:rPr>
              <a:t>Спасибо за внимание!</a:t>
            </a:r>
            <a:endParaRPr lang="ru-RU" sz="5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Технология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деятельностного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метода обучения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ознавательная деятельность  построена на основе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общей  теории  деятельности</a:t>
            </a:r>
            <a:r>
              <a:rPr lang="ru-RU" b="1" dirty="0">
                <a:solidFill>
                  <a:srgbClr val="7030A0"/>
                </a:solidFill>
                <a:ea typeface="Calibri"/>
              </a:rPr>
              <a:t> </a:t>
            </a:r>
            <a:r>
              <a:rPr lang="ru-RU" b="1" dirty="0">
                <a:solidFill>
                  <a:schemeClr val="bg1"/>
                </a:solidFill>
                <a:ea typeface="Calibri"/>
              </a:rPr>
              <a:t>(Г.П. Щедровицкого, О.С. Анисимова</a:t>
            </a:r>
            <a:r>
              <a:rPr lang="ru-RU" b="1" dirty="0" smtClean="0">
                <a:solidFill>
                  <a:schemeClr val="bg1"/>
                </a:solidFill>
                <a:ea typeface="Calibri"/>
              </a:rPr>
              <a:t>)</a:t>
            </a:r>
          </a:p>
          <a:p>
            <a:pPr algn="just"/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системно и надежно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формируется 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весь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спектр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предпосылок учебных  умений 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у    </a:t>
            </a:r>
            <a:r>
              <a:rPr lang="ru-RU" b="1" dirty="0" smtClean="0">
                <a:solidFill>
                  <a:srgbClr val="7030A0"/>
                </a:solidFill>
              </a:rPr>
              <a:t>   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дошкольников и УУД в начальной школе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350837"/>
            <a:ext cx="748883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60"/>
          </a:xfrm>
        </p:spPr>
        <p:txBody>
          <a:bodyPr/>
          <a:lstStyle/>
          <a:p>
            <a:pPr marL="0" indent="0" algn="ctr">
              <a:buNone/>
            </a:pPr>
            <a:endParaRPr lang="ru-RU" altLang="ru-RU" b="1" i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altLang="ru-RU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чем состоит </a:t>
            </a:r>
            <a:r>
              <a:rPr lang="ru-RU" alt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«механизм» </a:t>
            </a:r>
            <a:r>
              <a:rPr lang="ru-RU" altLang="ru-RU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самоизменения</a:t>
            </a:r>
            <a: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и какую роль в процессе его формирования играет дошкольная ступень?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869160"/>
            <a:ext cx="1440160" cy="13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03232" cy="1944216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kern="12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Потребность</a:t>
            </a:r>
            <a:r>
              <a:rPr lang="ru-RU" altLang="ru-RU" sz="2800" b="1" kern="1200" dirty="0" smtClean="0">
                <a:solidFill>
                  <a:srgbClr val="FF0066"/>
                </a:solidFill>
                <a:ea typeface="+mn-ea"/>
                <a:cs typeface="+mn-cs"/>
              </a:rPr>
              <a:t/>
            </a:r>
            <a:br>
              <a:rPr lang="ru-RU" altLang="ru-RU" sz="2800" b="1" kern="1200" dirty="0" smtClean="0">
                <a:solidFill>
                  <a:srgbClr val="FF0066"/>
                </a:solidFill>
                <a:ea typeface="+mn-ea"/>
                <a:cs typeface="+mn-cs"/>
              </a:rPr>
            </a:br>
            <a:r>
              <a:rPr lang="ru-RU" altLang="ru-RU" sz="2800" b="1" kern="1200" dirty="0" smtClean="0">
                <a:solidFill>
                  <a:srgbClr val="FF0066"/>
                </a:solidFill>
                <a:ea typeface="+mn-ea"/>
                <a:cs typeface="+mn-cs"/>
              </a:rPr>
              <a:t> </a:t>
            </a: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в </a:t>
            </a:r>
            <a:r>
              <a:rPr lang="ru-RU" altLang="ru-RU" sz="2800" b="1" kern="1200" dirty="0" err="1" smtClean="0">
                <a:solidFill>
                  <a:schemeClr val="bg1"/>
                </a:solidFill>
                <a:ea typeface="+mn-ea"/>
                <a:cs typeface="+mn-cs"/>
              </a:rPr>
              <a:t>самоизменении</a:t>
            </a: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 и</a:t>
            </a:r>
            <a:r>
              <a:rPr lang="ru-RU" altLang="ru-RU" sz="2800" b="1" kern="1200" dirty="0" smtClean="0">
                <a:solidFill>
                  <a:srgbClr val="FF0066"/>
                </a:solidFill>
                <a:ea typeface="+mn-ea"/>
                <a:cs typeface="+mn-cs"/>
              </a:rPr>
              <a:t> </a:t>
            </a: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саморазвитии</a:t>
            </a:r>
            <a:r>
              <a:rPr lang="ru-RU" altLang="ru-RU" sz="2800" b="1" kern="1200" dirty="0" smtClean="0">
                <a:solidFill>
                  <a:srgbClr val="FF0066"/>
                </a:solidFill>
                <a:ea typeface="+mn-ea"/>
                <a:cs typeface="+mn-cs"/>
              </a:rPr>
              <a:t> </a:t>
            </a:r>
            <a:r>
              <a:rPr lang="ru-RU" altLang="ru-RU" sz="2800" b="1" kern="12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возникает</a:t>
            </a:r>
            <a:r>
              <a:rPr lang="ru-RU" altLang="ru-RU" sz="2800" b="1" kern="1200" dirty="0" smtClean="0">
                <a:solidFill>
                  <a:srgbClr val="FF0066"/>
                </a:solidFill>
                <a:ea typeface="+mn-ea"/>
                <a:cs typeface="+mn-cs"/>
              </a:rPr>
              <a:t> </a:t>
            </a: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в ситуации </a:t>
            </a:r>
            <a:r>
              <a:rPr lang="ru-RU" altLang="ru-RU" sz="2800" b="1" i="1" kern="1200" dirty="0" smtClean="0">
                <a:solidFill>
                  <a:schemeClr val="bg1"/>
                </a:solidFill>
                <a:ea typeface="+mn-ea"/>
                <a:cs typeface="+mn-cs"/>
              </a:rPr>
              <a:t>затруднения</a:t>
            </a: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altLang="ru-RU" sz="2800" b="1" kern="12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–</a:t>
            </a:r>
            <a:r>
              <a:rPr lang="ru-RU" altLang="ru-RU" sz="2800" b="1" kern="1200" dirty="0" smtClean="0">
                <a:solidFill>
                  <a:srgbClr val="FF0066"/>
                </a:solidFill>
                <a:ea typeface="+mn-ea"/>
                <a:cs typeface="+mn-cs"/>
              </a:rPr>
              <a:t> </a:t>
            </a:r>
            <a:r>
              <a:rPr lang="ru-RU" altLang="ru-RU" sz="2800" b="1" kern="12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иначе зачем человеку что-то менять, тем более в себе самом?</a:t>
            </a:r>
            <a:br>
              <a:rPr lang="ru-RU" altLang="ru-RU" sz="2800" b="1" kern="1200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i="1" kern="1200" dirty="0">
                <a:solidFill>
                  <a:srgbClr val="031597"/>
                </a:solidFill>
              </a:rPr>
              <a:t>«В затруднении содержится возможность»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400" b="1" i="1" kern="1200" dirty="0">
              <a:solidFill>
                <a:srgbClr val="031597"/>
              </a:solidFill>
            </a:endParaRP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400" kern="1200" dirty="0">
                <a:solidFill>
                  <a:srgbClr val="031597"/>
                </a:solidFill>
              </a:rPr>
              <a:t>А. Эйнштейн</a:t>
            </a:r>
          </a:p>
          <a:p>
            <a:endParaRPr lang="ru-RU" dirty="0"/>
          </a:p>
        </p:txBody>
      </p:sp>
      <p:pic>
        <p:nvPicPr>
          <p:cNvPr id="5" name="Picture 16" descr="http://cs625217.vk.me/v625217570/4222a/uJVrqVQ-X6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816424" cy="23042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Что вы понимаете под термином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затруднение</a:t>
            </a:r>
            <a:r>
              <a:rPr lang="ru-RU" sz="3600" b="1" i="1" dirty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«Затруднение – это помеха, препятствие в достижении цели.»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Психологический словар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ь</a:t>
            </a:r>
            <a:endParaRPr lang="ru-RU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</TotalTime>
  <Words>2164</Words>
  <Application>Microsoft Office PowerPoint</Application>
  <PresentationFormat>Экран (4:3)</PresentationFormat>
  <Paragraphs>367</Paragraphs>
  <Slides>44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5_Тема Office</vt:lpstr>
      <vt:lpstr>Оформление по умолчанию</vt:lpstr>
      <vt:lpstr>Тема Office</vt:lpstr>
      <vt:lpstr>2_Тема Office</vt:lpstr>
      <vt:lpstr>CorelDRAW</vt:lpstr>
      <vt:lpstr>Презентация PowerPoint</vt:lpstr>
      <vt:lpstr>Презентация PowerPoint</vt:lpstr>
      <vt:lpstr>По заключению государственной СЭС РФ  программа  «Школа 2000...»признана здоровьесберегающей Отмечена Премией Президента РФ в области  образования за 2002 год</vt:lpstr>
      <vt:lpstr>Технология (от греч.: techne – искусство, мастерство, умение; logos – слово, учение) – это научное описание способа производства, то есть совокупность тех процессов, которые обеспечивают получение определенного производственного результата.                              Словарь С.И. Ожегова</vt:lpstr>
      <vt:lpstr>Технология деятельностного метода обучения</vt:lpstr>
      <vt:lpstr>Презентация PowerPoint</vt:lpstr>
      <vt:lpstr>Потребность  в самоизменении и саморазвитии возникает в ситуации затруднения – иначе зачем человеку что-то менять, тем более в себе самом? </vt:lpstr>
      <vt:lpstr>Презентация PowerPoint</vt:lpstr>
      <vt:lpstr>Презентация PowerPoint</vt:lpstr>
      <vt:lpstr>Презентация PowerPoint</vt:lpstr>
      <vt:lpstr>Личностно-значимое для ребенка затруднение</vt:lpstr>
      <vt:lpstr>Технология «Ситуация» </vt:lpstr>
      <vt:lpstr>Опыт выполнения учебных действий</vt:lpstr>
      <vt:lpstr>Образовательная ситуация  «Открытие нового знания»</vt:lpstr>
      <vt:lpstr>Презентация PowerPoint</vt:lpstr>
      <vt:lpstr>Презентация PowerPoint</vt:lpstr>
      <vt:lpstr>Презентация PowerPoint</vt:lpstr>
      <vt:lpstr>Вывод  </vt:lpstr>
      <vt:lpstr>Презентация PowerPoint</vt:lpstr>
      <vt:lpstr>Предпосылки  учебной деятельности</vt:lpstr>
      <vt:lpstr>Презентация PowerPoint</vt:lpstr>
      <vt:lpstr>Презентация PowerPoint</vt:lpstr>
      <vt:lpstr>Зафиксировать затруднение - это значит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анализа детской цели </vt:lpstr>
      <vt:lpstr>Приёмы </vt:lpstr>
      <vt:lpstr>Презентация PowerPoint</vt:lpstr>
      <vt:lpstr>Рефлексивная самоорганизация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 педагога и ребёнка  в образовательном процессе  деятельностного типа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196</cp:revision>
  <cp:lastPrinted>2015-11-24T06:26:24Z</cp:lastPrinted>
  <dcterms:created xsi:type="dcterms:W3CDTF">2014-12-12T13:29:44Z</dcterms:created>
  <dcterms:modified xsi:type="dcterms:W3CDTF">2017-12-01T08:26:00Z</dcterms:modified>
</cp:coreProperties>
</file>