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9" r:id="rId18"/>
    <p:sldId id="262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5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8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59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9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6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8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9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0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1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1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335000"/>
                    </a14:imgEffect>
                    <a14:imgEffect>
                      <a14:brightnessContrast contrast="-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образования мэрии г. Ярославля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Стажировочная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площадка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52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5200" b="1" dirty="0" smtClean="0">
                <a:solidFill>
                  <a:schemeClr val="accent2">
                    <a:lumMod val="50000"/>
                  </a:schemeClr>
                </a:solidFill>
              </a:rPr>
              <a:t>Примерный алгоритм конструирования образовательной ситуации ОНЗ технологии «Ситуация»</a:t>
            </a:r>
            <a:endParaRPr lang="ru-RU" sz="5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Семинар № 6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2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Начальная школа-детский сад № 115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29 марта 2018 год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145966" cy="11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8" y="116632"/>
            <a:ext cx="914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4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Постановка цели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Определение познавательной  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взрослой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цели  в речи (учебная задача)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Ключевые фразы: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 Значит,  с чем вы столкнулись?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 У вас затруднение?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Старший возраст: «Значит,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что вам   </a:t>
            </a:r>
            <a:r>
              <a:rPr lang="ru-RU" b="1" dirty="0" smtClean="0">
                <a:solidFill>
                  <a:srgbClr val="002060"/>
                </a:solidFill>
              </a:rPr>
              <a:t>надо узнать?»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Младший возраст: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Мы</a:t>
            </a:r>
            <a:r>
              <a:rPr lang="ru-RU" dirty="0" smtClean="0"/>
              <a:t>  </a:t>
            </a:r>
            <a:r>
              <a:rPr lang="ru-RU" b="1" dirty="0" smtClean="0">
                <a:solidFill>
                  <a:srgbClr val="002060"/>
                </a:solidFill>
              </a:rPr>
              <a:t>с вами должны узнать …..?»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-Что надо сделать, когда у вас затруднение или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вы что - то не знаете? </a:t>
            </a:r>
          </a:p>
          <a:p>
            <a:pPr algn="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«Не знать - не страшно, страшно никогда - не узнать</a:t>
            </a:r>
            <a:r>
              <a:rPr lang="ru-RU" b="1" dirty="0" smtClean="0">
                <a:solidFill>
                  <a:srgbClr val="002060"/>
                </a:solidFill>
              </a:rPr>
              <a:t>» китайская мудрость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4.Открытие детьми нового знания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(способа действия)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Формировать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первичный опыт успешного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преодоления трудностей через выявление и устранение их причин, </a:t>
            </a:r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ru-RU" b="1" i="1" dirty="0" smtClean="0">
                <a:solidFill>
                  <a:srgbClr val="002060"/>
                </a:solidFill>
              </a:rPr>
              <a:t>организация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подводящего или побуждающего диалога с детьми</a:t>
            </a:r>
            <a:r>
              <a:rPr lang="ru-RU" b="1" i="1" dirty="0" smtClean="0"/>
              <a:t>, </a:t>
            </a:r>
            <a:r>
              <a:rPr lang="ru-RU" b="1" i="1" dirty="0" smtClean="0">
                <a:solidFill>
                  <a:srgbClr val="002060"/>
                </a:solidFill>
              </a:rPr>
              <a:t>направленного на открытие нового знания) </a:t>
            </a:r>
            <a:r>
              <a:rPr lang="ru-RU" b="1" dirty="0" smtClean="0">
                <a:solidFill>
                  <a:srgbClr val="002060"/>
                </a:solidFill>
              </a:rPr>
              <a:t>и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умение фиксировать  новое знание в речи или знаково </a:t>
            </a:r>
            <a:r>
              <a:rPr lang="ru-RU" b="1" dirty="0" smtClean="0">
                <a:solidFill>
                  <a:srgbClr val="002060"/>
                </a:solidFill>
              </a:rPr>
              <a:t>(схемами, эталонами, алгоритмами, правилами..)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Построение проекта шагов выхода из  затруднения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4.Открытие детьми нового знания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(способа действия)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Побуждающий и подводящий диалог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Ключевые фразы: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-Так чему же вы сегодня научились  или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-какое новое знание вы открыли?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Подитог</a:t>
            </a:r>
            <a:r>
              <a:rPr lang="ru-RU" b="1" dirty="0" smtClean="0">
                <a:solidFill>
                  <a:srgbClr val="002060"/>
                </a:solidFill>
              </a:rPr>
              <a:t> -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«Молодцы! Умницы!  Вы сами узнали</a:t>
            </a:r>
            <a:r>
              <a:rPr lang="ru-RU" b="1" dirty="0" smtClean="0">
                <a:solidFill>
                  <a:srgbClr val="002060"/>
                </a:solidFill>
              </a:rPr>
              <a:t>…то</a:t>
            </a:r>
            <a:r>
              <a:rPr lang="ru-RU" dirty="0" smtClean="0"/>
              <a:t>  </a:t>
            </a:r>
            <a:r>
              <a:rPr lang="ru-RU" b="1" dirty="0" smtClean="0">
                <a:solidFill>
                  <a:srgbClr val="002060"/>
                </a:solidFill>
              </a:rPr>
              <a:t>и то..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 открыли новый способ…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-фиксация в речи нового понятия или способа действия ( взрослая цель)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4.Открытие детьми нового знания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(способа действия)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4726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Когда шаги  для открытия НЗ определены,  дети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возвращаются к пробному действию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 Ключевые фразы: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Попробуйте теперь </a:t>
            </a:r>
            <a:r>
              <a:rPr lang="ru-RU" b="1" i="1" dirty="0" smtClean="0">
                <a:solidFill>
                  <a:srgbClr val="002060"/>
                </a:solidFill>
              </a:rPr>
              <a:t>показать, исполнить, составить</a:t>
            </a:r>
            <a:r>
              <a:rPr lang="ru-RU" b="1" dirty="0" smtClean="0">
                <a:solidFill>
                  <a:srgbClr val="002060"/>
                </a:solidFill>
              </a:rPr>
              <a:t> ……. используя </a:t>
            </a:r>
            <a:r>
              <a:rPr lang="ru-RU" b="1" i="1" dirty="0" smtClean="0">
                <a:solidFill>
                  <a:srgbClr val="002060"/>
                </a:solidFill>
              </a:rPr>
              <a:t>новое  знание или способ </a:t>
            </a:r>
            <a:r>
              <a:rPr lang="ru-RU" b="1" dirty="0" smtClean="0">
                <a:solidFill>
                  <a:srgbClr val="002060"/>
                </a:solidFill>
              </a:rPr>
              <a:t>и убедиться в правильности использования </a:t>
            </a:r>
            <a:r>
              <a:rPr lang="ru-RU" b="1" i="1" dirty="0" smtClean="0">
                <a:solidFill>
                  <a:srgbClr val="002060"/>
                </a:solidFill>
              </a:rPr>
              <a:t>нового  знания или способа </a:t>
            </a:r>
            <a:r>
              <a:rPr lang="ru-RU" b="1" dirty="0" smtClean="0">
                <a:solidFill>
                  <a:srgbClr val="002060"/>
                </a:solidFill>
              </a:rPr>
              <a:t>…….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-Вы смогли </a:t>
            </a:r>
            <a:r>
              <a:rPr lang="ru-RU" b="1" i="1" dirty="0" smtClean="0">
                <a:solidFill>
                  <a:srgbClr val="002060"/>
                </a:solidFill>
              </a:rPr>
              <a:t>помочь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….?</a:t>
            </a:r>
            <a:r>
              <a:rPr lang="ru-RU" b="1" dirty="0" smtClean="0">
                <a:solidFill>
                  <a:srgbClr val="002060"/>
                </a:solidFill>
              </a:rPr>
              <a:t> (</a:t>
            </a:r>
            <a:r>
              <a:rPr lang="ru-RU" b="1" i="1" dirty="0" smtClean="0">
                <a:solidFill>
                  <a:srgbClr val="002060"/>
                </a:solidFill>
              </a:rPr>
              <a:t>Да, мы смогли помочь, потому что </a:t>
            </a:r>
            <a:r>
              <a:rPr lang="ru-RU" b="1" i="1" dirty="0" smtClean="0">
                <a:solidFill>
                  <a:srgbClr val="002060"/>
                </a:solidFill>
              </a:rPr>
              <a:t>……)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lvl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Итог: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дети проговаривают в речи детскую и взрослую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цель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5. Включение нового знания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(способа действия)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 систему знаний и умений ребенка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Формировать умение детей самостоятельно применять  усвоенные знания и способы действия для решения новых задач (проблем)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закрепление нового знания в играх и упражнениях)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  Ключевые фразы: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Что вы сейчас будете делать?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 Как будете выполнять задание?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 С чего начнете?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Как узнаете, что выполнили задание правильно</a:t>
            </a:r>
            <a:r>
              <a:rPr lang="ru-RU" b="1" dirty="0" smtClean="0">
                <a:solidFill>
                  <a:srgbClr val="002060"/>
                </a:solidFill>
              </a:rPr>
              <a:t>?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и др.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6. Осмысление (итог)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Формировать первичный опыт детей по фиксации достижения цели и условий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которые позволили её </a:t>
            </a:r>
            <a:r>
              <a:rPr lang="ru-RU" b="1" dirty="0" smtClean="0">
                <a:solidFill>
                  <a:srgbClr val="002060"/>
                </a:solidFill>
              </a:rPr>
              <a:t>достичь,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самооценка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собственной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деятельности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Должны совпасть детская и взрослая цели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Вопросы 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Фиксация детской цели: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«Где были?»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«Кому помогли?»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«В чём заключалась ваша помощь?»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Фиксация взрослой цели: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«Почему вам это удалось?»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«Как вам это удалось?»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«Какие знания (умения, личностные качества) вам пригодились?»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 «</a:t>
            </a:r>
            <a:r>
              <a:rPr lang="ru-RU" b="1" dirty="0" smtClean="0">
                <a:solidFill>
                  <a:srgbClr val="002060"/>
                </a:solidFill>
              </a:rPr>
              <a:t>Так какой же новый способ …. вы открыли?»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Педагог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сводит «детскую» и учебную («взрослую») цели и создает ситуацию успеха: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«Вы смогли помочь Тане, и узнали новое правило, как определить время по часам.»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Конструирование ОС ОНЗ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760640"/>
          </a:xfrm>
        </p:spPr>
        <p:txBody>
          <a:bodyPr>
            <a:normAutofit/>
          </a:bodyPr>
          <a:lstStyle/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1 шаг – цель занятия (НЗ), взрослая цель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2 шаг – способ открытия НЗ</a:t>
            </a:r>
          </a:p>
          <a:p>
            <a:pPr marL="1249363" indent="-1249363">
              <a:lnSpc>
                <a:spcPct val="90000"/>
              </a:lnSpc>
              <a:spcBef>
                <a:spcPts val="0"/>
              </a:spcBef>
              <a:buNone/>
              <a:tabLst>
                <a:tab pos="7985125" algn="l"/>
              </a:tabLst>
            </a:pPr>
            <a:r>
              <a:rPr lang="ru-RU" sz="2600" b="1" dirty="0" smtClean="0">
                <a:solidFill>
                  <a:srgbClr val="002060"/>
                </a:solidFill>
              </a:rPr>
              <a:t>3 </a:t>
            </a:r>
            <a:r>
              <a:rPr lang="ru-RU" sz="2600" b="1" dirty="0">
                <a:solidFill>
                  <a:srgbClr val="002060"/>
                </a:solidFill>
              </a:rPr>
              <a:t>шаг – необходимые и достаточные ЗУН для открытия НЗ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4 шаг - детская </a:t>
            </a:r>
            <a:r>
              <a:rPr lang="ru-RU" sz="2600" b="1" dirty="0" smtClean="0">
                <a:solidFill>
                  <a:srgbClr val="002060"/>
                </a:solidFill>
              </a:rPr>
              <a:t>цель, сюжет </a:t>
            </a:r>
            <a:r>
              <a:rPr lang="ru-RU" sz="2600" b="1" dirty="0">
                <a:solidFill>
                  <a:srgbClr val="002060"/>
                </a:solidFill>
              </a:rPr>
              <a:t>занятия ОНЗ, 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5 шаг - пробное действие с затруднением </a:t>
            </a:r>
          </a:p>
          <a:p>
            <a:pPr marL="1158875" indent="-1158875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6 шаг – фиксация затруднения в речи: место  и причина затруднения</a:t>
            </a:r>
          </a:p>
          <a:p>
            <a:pPr marL="1158875" indent="-1158875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7 шаг – игры и упражнения для введения НЗ в </a:t>
            </a:r>
            <a:r>
              <a:rPr lang="ru-RU" sz="2600" b="1" dirty="0" smtClean="0">
                <a:solidFill>
                  <a:srgbClr val="002060"/>
                </a:solidFill>
              </a:rPr>
              <a:t>систему знаний </a:t>
            </a:r>
            <a:r>
              <a:rPr lang="ru-RU" sz="2600" b="1" dirty="0">
                <a:solidFill>
                  <a:srgbClr val="002060"/>
                </a:solidFill>
              </a:rPr>
              <a:t>и умений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8 шаг - этап введения в игровую ситуацию, </a:t>
            </a:r>
            <a:r>
              <a:rPr lang="ru-RU" sz="2600" b="1" dirty="0" smtClean="0">
                <a:solidFill>
                  <a:srgbClr val="002060"/>
                </a:solidFill>
              </a:rPr>
              <a:t>вычленить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  </a:t>
            </a:r>
            <a:r>
              <a:rPr lang="ru-RU" sz="2600" b="1" dirty="0" smtClean="0">
                <a:solidFill>
                  <a:srgbClr val="002060"/>
                </a:solidFill>
              </a:rPr>
              <a:t>«</a:t>
            </a:r>
            <a:r>
              <a:rPr lang="ru-RU" sz="2600" b="1" dirty="0">
                <a:solidFill>
                  <a:srgbClr val="002060"/>
                </a:solidFill>
              </a:rPr>
              <a:t>хочу-могу-надо</a:t>
            </a:r>
            <a:r>
              <a:rPr lang="ru-RU" sz="2600" b="1" dirty="0" smtClean="0">
                <a:solidFill>
                  <a:srgbClr val="002060"/>
                </a:solidFill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9 шаг </a:t>
            </a:r>
            <a:r>
              <a:rPr lang="ru-RU" sz="2600" b="1" dirty="0">
                <a:solidFill>
                  <a:srgbClr val="002060"/>
                </a:solidFill>
              </a:rPr>
              <a:t>-диалог на этапе осмысления ,  вычленив 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реализацию </a:t>
            </a:r>
            <a:r>
              <a:rPr lang="ru-RU" sz="2600" b="1" dirty="0">
                <a:solidFill>
                  <a:srgbClr val="002060"/>
                </a:solidFill>
              </a:rPr>
              <a:t>детской, взрослой и </a:t>
            </a:r>
            <a:r>
              <a:rPr lang="ru-RU" sz="2600" b="1" dirty="0" smtClean="0">
                <a:solidFill>
                  <a:srgbClr val="002060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             воспитательной целей</a:t>
            </a:r>
          </a:p>
          <a:p>
            <a:pPr marL="0" lv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822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97152"/>
            <a:ext cx="8784976" cy="1863080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ln w="19050">
                  <a:solidFill>
                    <a:schemeClr val="bg1"/>
                  </a:solidFill>
                </a:ln>
                <a:solidFill>
                  <a:srgbClr val="9933FF"/>
                </a:solidFill>
              </a:rPr>
              <a:t>Спасибо за внимание!</a:t>
            </a:r>
            <a:endParaRPr lang="ru-RU" sz="6600" b="1" i="1" dirty="0">
              <a:ln w="19050">
                <a:solidFill>
                  <a:schemeClr val="bg1"/>
                </a:solidFill>
              </a:ln>
              <a:solidFill>
                <a:srgbClr val="99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01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defTabSz="457200" fontAlgn="base" hangingPunct="0"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У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детей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формируются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следующие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установки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Ошибаться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не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страшно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Трудности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помогают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мне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стать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сильнее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умнее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и</a:t>
            </a:r>
            <a:r>
              <a:rPr lang="ru-RU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т.д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Я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имею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право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чего-то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не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знать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не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уметь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Не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ошибается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лишь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тот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кто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ничего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не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делает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В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затруднении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содержится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возможность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» </a:t>
            </a:r>
            <a:endParaRPr lang="ru-RU" sz="2400" b="1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Я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могу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!»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Я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смею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!»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Я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хороший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умный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сильный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!!!» 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Я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заслуживаю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уважения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!»</a:t>
            </a:r>
            <a:endParaRPr lang="ru-RU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«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Меня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принимают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и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любят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таким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,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какой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я </a:t>
            </a:r>
            <a:r>
              <a:rPr lang="en-U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есть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»</a:t>
            </a:r>
          </a:p>
          <a:p>
            <a:endParaRPr lang="ru-RU" sz="27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1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Основные цели ОС ОНЗ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Формирование представления…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 Формирование умения…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 Формирование понятия или системы понятий…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 Вычленение причинно-следственных связей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 Формулирование правил, алгоритмов, …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Определение особенностей …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Детская цель: </a:t>
            </a:r>
            <a:r>
              <a:rPr lang="ru-RU" b="1" i="1" dirty="0" smtClean="0">
                <a:solidFill>
                  <a:srgbClr val="002060"/>
                </a:solidFill>
              </a:rPr>
              <a:t>спасти,  помочь, найти, выручить, узнать….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2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Задачи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Образовательные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познакомить ….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акрепить….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повторить представление, знания, умения, понятие, взаимосвязь,  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расширить …</a:t>
            </a:r>
          </a:p>
          <a:p>
            <a:pPr marL="0" lvl="0" indent="0">
              <a:buNone/>
            </a:pP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Развивающие</a:t>
            </a:r>
            <a:endParaRPr lang="ru-RU" sz="3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развивать </a:t>
            </a:r>
            <a:r>
              <a:rPr lang="ru-RU" b="1" dirty="0" smtClean="0">
                <a:solidFill>
                  <a:srgbClr val="002060"/>
                </a:solidFill>
              </a:rPr>
              <a:t>….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способствовать развитию ….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создать условия для развития предпосылок УУД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содействовать развитию мыслительных операций, психических процессов</a:t>
            </a:r>
          </a:p>
          <a:p>
            <a:pPr marL="0" lvl="0" indent="0">
              <a:buNone/>
            </a:pP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Воспитательные</a:t>
            </a:r>
            <a:endParaRPr lang="ru-RU" sz="3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содействовать развитию  …..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создать условия для развития…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создать условия для формирования 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обеспечить поддержку в развитии …..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1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1. Введение в ситуацию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1.Создать условия для возникновения у детей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внутренней потребности </a:t>
            </a:r>
            <a:r>
              <a:rPr lang="ru-RU" b="1" dirty="0" smtClean="0">
                <a:solidFill>
                  <a:srgbClr val="002060"/>
                </a:solidFill>
              </a:rPr>
              <a:t>включения в </a:t>
            </a:r>
            <a:r>
              <a:rPr lang="ru-RU" b="1" dirty="0" smtClean="0">
                <a:solidFill>
                  <a:srgbClr val="002060"/>
                </a:solidFill>
              </a:rPr>
              <a:t>деятельность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 smtClean="0">
                <a:solidFill>
                  <a:srgbClr val="002060"/>
                </a:solidFill>
                <a:ea typeface="Arial Unicode MS"/>
              </a:rPr>
              <a:t> Поставить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a typeface="Arial Unicode MS"/>
              </a:rPr>
              <a:t>детскую цель,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личностно значимую </a:t>
            </a:r>
            <a:r>
              <a:rPr lang="ru-RU" b="1" dirty="0" smtClean="0">
                <a:solidFill>
                  <a:srgbClr val="002060"/>
                </a:solidFill>
              </a:rPr>
              <a:t>для них, связанную с выбранным </a:t>
            </a:r>
            <a:r>
              <a:rPr lang="ru-RU" b="1" dirty="0" smtClean="0">
                <a:solidFill>
                  <a:srgbClr val="002060"/>
                </a:solidFill>
              </a:rPr>
              <a:t>сюжетом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901700" indent="-5715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ea typeface="Calibri"/>
                <a:cs typeface="Calibri"/>
              </a:rPr>
              <a:t> Ключевые  фразы этого этапа: </a:t>
            </a:r>
          </a:p>
          <a:p>
            <a:pPr indent="-1270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НАДО – МОГУ - ХОЧУ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  <a:p>
            <a:pPr indent="-12700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a typeface="Calibri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74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1. Введение в ситуацию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НАДО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- это  формирование детской цели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МОГУ </a:t>
            </a:r>
            <a:r>
              <a:rPr lang="ru-RU" b="1" dirty="0" smtClean="0">
                <a:solidFill>
                  <a:srgbClr val="002060"/>
                </a:solidFill>
              </a:rPr>
              <a:t>- у ребенка возникает ощущение, что он может ….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ХОЧУ </a:t>
            </a:r>
            <a:r>
              <a:rPr lang="ru-RU" b="1" dirty="0" smtClean="0">
                <a:solidFill>
                  <a:srgbClr val="002060"/>
                </a:solidFill>
              </a:rPr>
              <a:t>- свобода  выбора деятельности ребёнком в том,  что он сам хочет……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«Если я чего-то сильно захочу, то обязательно смогу</a:t>
            </a:r>
            <a:r>
              <a:rPr lang="ru-RU" sz="2800" b="1" i="1" dirty="0" smtClean="0">
                <a:solidFill>
                  <a:srgbClr val="002060"/>
                </a:solidFill>
              </a:rPr>
              <a:t>» 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«Я верю в свои силы</a:t>
            </a:r>
            <a:r>
              <a:rPr lang="ru-RU" sz="2800" b="1" i="1" dirty="0" smtClean="0">
                <a:solidFill>
                  <a:srgbClr val="002060"/>
                </a:solidFill>
              </a:rPr>
              <a:t>» </a:t>
            </a:r>
          </a:p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«</a:t>
            </a:r>
            <a:r>
              <a:rPr lang="ru-RU" sz="2800" b="1" i="1" dirty="0" smtClean="0">
                <a:solidFill>
                  <a:srgbClr val="002060"/>
                </a:solidFill>
              </a:rPr>
              <a:t>Я все сумею, все преодолею, все смогу!»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61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2. Актуализация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Повторение  знаний детей  и способов действия,  актуальных и необходимых для </a:t>
            </a:r>
            <a:r>
              <a:rPr lang="ru-RU" b="1" dirty="0" smtClean="0">
                <a:solidFill>
                  <a:srgbClr val="002060"/>
                </a:solidFill>
              </a:rPr>
              <a:t>«открытия» </a:t>
            </a:r>
            <a:r>
              <a:rPr lang="ru-RU" b="1" dirty="0" smtClean="0">
                <a:solidFill>
                  <a:srgbClr val="002060"/>
                </a:solidFill>
              </a:rPr>
              <a:t>нового </a:t>
            </a:r>
            <a:r>
              <a:rPr lang="ru-RU" b="1" dirty="0" smtClean="0">
                <a:solidFill>
                  <a:srgbClr val="002060"/>
                </a:solidFill>
              </a:rPr>
              <a:t>знания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 конце этапа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«ПРОБНОЕ ДЕЙСТВИЕ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»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проверка выполнения  детской цели )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 Ключевые фразы: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  </a:t>
            </a:r>
            <a:r>
              <a:rPr lang="ru-RU" b="1" dirty="0" smtClean="0">
                <a:solidFill>
                  <a:srgbClr val="002060"/>
                </a:solidFill>
              </a:rPr>
              <a:t>Вы сможете выполнить ….?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Я вам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даю 1 минуту  </a:t>
            </a:r>
            <a:r>
              <a:rPr lang="ru-RU" b="1" dirty="0" smtClean="0">
                <a:solidFill>
                  <a:srgbClr val="002060"/>
                </a:solidFill>
              </a:rPr>
              <a:t>приступайте -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конкретно и  чётко  (звучит детская цель)…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 рамках выбранного сюжета моделируется ситуация, в которой дети сталкиваются с 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затруднением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в своей 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индивидуальной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деятельности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См.таблицу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«Приёмы создания проблемной ситуации» от 22.02.2018. 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62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3.Затруднение в ситуации!!!!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1.Организовать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анализ детьми возникшей ситуации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2.Подвести детей  к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выявлению места и причины затруднения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3. Определить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познавательную цель (учебную задачу)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См. таблица №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2 «Побуждающий к гипотезам диалог»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Анализ ситуации затруднения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Идёт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фиксация затруднения в речи.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 Ключевые фразы: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У вас  получилось?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Вспомните, что вам необходимо было сделать?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Какое задание вы выполняли?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Вы смогли справиться с заданием?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Дети понимают и признают, что 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в данный момент у меня что-то не 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получается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 lvl="0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Выявление места и причины затруднения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Дети   в речи фиксируют  место и причину затруднения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МЕСТО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–ЧТО </a:t>
            </a:r>
            <a:r>
              <a:rPr lang="ru-RU" b="1" dirty="0" smtClean="0">
                <a:solidFill>
                  <a:srgbClr val="002060"/>
                </a:solidFill>
              </a:rPr>
              <a:t>или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ГДЕ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не получается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Ключевые фразы: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  </a:t>
            </a:r>
            <a:r>
              <a:rPr lang="ru-RU" b="1" u="sng" dirty="0" smtClean="0">
                <a:solidFill>
                  <a:srgbClr val="002060"/>
                </a:solidFill>
              </a:rPr>
              <a:t>Что</a:t>
            </a:r>
            <a:r>
              <a:rPr lang="ru-RU" b="1" dirty="0" smtClean="0">
                <a:solidFill>
                  <a:srgbClr val="002060"/>
                </a:solidFill>
              </a:rPr>
              <a:t> у вас не получилось</a:t>
            </a:r>
            <a:r>
              <a:rPr lang="ru-RU" dirty="0" smtClean="0">
                <a:solidFill>
                  <a:srgbClr val="002060"/>
                </a:solidFill>
              </a:rPr>
              <a:t>?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Вы смогли… 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ПРИЧИНА – ПОЧЕМУ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не получается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Ключевые фразы: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 </a:t>
            </a:r>
            <a:r>
              <a:rPr lang="ru-RU" b="1" u="sng" dirty="0" smtClean="0">
                <a:solidFill>
                  <a:srgbClr val="002060"/>
                </a:solidFill>
              </a:rPr>
              <a:t>Почему</a:t>
            </a:r>
            <a:r>
              <a:rPr lang="ru-RU" b="1" dirty="0" smtClean="0">
                <a:solidFill>
                  <a:srgbClr val="002060"/>
                </a:solidFill>
              </a:rPr>
              <a:t> вы не смогли выполнить задание? </a:t>
            </a:r>
          </a:p>
          <a:p>
            <a:pPr lvl="0"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1112</Words>
  <Application>Microsoft Office PowerPoint</Application>
  <PresentationFormat>Экран (4:3)</PresentationFormat>
  <Paragraphs>184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Департамент образования мэрии г. Ярославля  Городской центр развития образования Стажировочная площадка</vt:lpstr>
      <vt:lpstr>Основные цели ОС ОНЗ </vt:lpstr>
      <vt:lpstr>Задачи </vt:lpstr>
      <vt:lpstr>1. Введение в ситуацию </vt:lpstr>
      <vt:lpstr>1. Введение в ситуацию</vt:lpstr>
      <vt:lpstr>2. Актуализация</vt:lpstr>
      <vt:lpstr>3.Затруднение в ситуации!!!!</vt:lpstr>
      <vt:lpstr>Анализ ситуации затруднения</vt:lpstr>
      <vt:lpstr>Выявление места и причины затруднения</vt:lpstr>
      <vt:lpstr>Постановка цели</vt:lpstr>
      <vt:lpstr>4.Открытие детьми нового знания  (способа действия) </vt:lpstr>
      <vt:lpstr>4.Открытие детьми нового знания  (способа действия) </vt:lpstr>
      <vt:lpstr>4.Открытие детьми нового знания  (способа действия) </vt:lpstr>
      <vt:lpstr>5. Включение нового знания  (способа действия)  в систему знаний и умений ребенка</vt:lpstr>
      <vt:lpstr>6. Осмысление (итог)</vt:lpstr>
      <vt:lpstr>Вопросы </vt:lpstr>
      <vt:lpstr>Конструирование ОС ОНЗ</vt:lpstr>
      <vt:lpstr>Спасибо за внимание!</vt:lpstr>
      <vt:lpstr>У детей формируются следующие установки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мэрии г. Ярославля  Городской центр развития образования Стажировочная площадка по проблеме</dc:title>
  <dc:creator>Светлана</dc:creator>
  <cp:lastModifiedBy>Светлана</cp:lastModifiedBy>
  <cp:revision>39</cp:revision>
  <dcterms:created xsi:type="dcterms:W3CDTF">2018-03-27T05:53:41Z</dcterms:created>
  <dcterms:modified xsi:type="dcterms:W3CDTF">2018-03-29T10:47:42Z</dcterms:modified>
</cp:coreProperties>
</file>