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1" r:id="rId1"/>
  </p:sldMasterIdLst>
  <p:notesMasterIdLst>
    <p:notesMasterId r:id="rId49"/>
  </p:notesMasterIdLst>
  <p:sldIdLst>
    <p:sldId id="556" r:id="rId2"/>
    <p:sldId id="412" r:id="rId3"/>
    <p:sldId id="495" r:id="rId4"/>
    <p:sldId id="292" r:id="rId5"/>
    <p:sldId id="364" r:id="rId6"/>
    <p:sldId id="542" r:id="rId7"/>
    <p:sldId id="543" r:id="rId8"/>
    <p:sldId id="544" r:id="rId9"/>
    <p:sldId id="545" r:id="rId10"/>
    <p:sldId id="546" r:id="rId11"/>
    <p:sldId id="549" r:id="rId12"/>
    <p:sldId id="539" r:id="rId13"/>
    <p:sldId id="480" r:id="rId14"/>
    <p:sldId id="505" r:id="rId15"/>
    <p:sldId id="540" r:id="rId16"/>
    <p:sldId id="541" r:id="rId17"/>
    <p:sldId id="520" r:id="rId18"/>
    <p:sldId id="511" r:id="rId19"/>
    <p:sldId id="512" r:id="rId20"/>
    <p:sldId id="524" r:id="rId21"/>
    <p:sldId id="338" r:id="rId22"/>
    <p:sldId id="465" r:id="rId23"/>
    <p:sldId id="348" r:id="rId24"/>
    <p:sldId id="342" r:id="rId25"/>
    <p:sldId id="339" r:id="rId26"/>
    <p:sldId id="403" r:id="rId27"/>
    <p:sldId id="548" r:id="rId28"/>
    <p:sldId id="468" r:id="rId29"/>
    <p:sldId id="521" r:id="rId30"/>
    <p:sldId id="373" r:id="rId31"/>
    <p:sldId id="345" r:id="rId32"/>
    <p:sldId id="374" r:id="rId33"/>
    <p:sldId id="346" r:id="rId34"/>
    <p:sldId id="347" r:id="rId35"/>
    <p:sldId id="405" r:id="rId36"/>
    <p:sldId id="375" r:id="rId37"/>
    <p:sldId id="476" r:id="rId38"/>
    <p:sldId id="527" r:id="rId39"/>
    <p:sldId id="528" r:id="rId40"/>
    <p:sldId id="553" r:id="rId41"/>
    <p:sldId id="515" r:id="rId42"/>
    <p:sldId id="555" r:id="rId43"/>
    <p:sldId id="551" r:id="rId44"/>
    <p:sldId id="519" r:id="rId45"/>
    <p:sldId id="518" r:id="rId46"/>
    <p:sldId id="384" r:id="rId47"/>
    <p:sldId id="479" r:id="rId4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0E01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221" autoAdjust="0"/>
    <p:restoredTop sz="94574" autoAdjust="0"/>
  </p:normalViewPr>
  <p:slideViewPr>
    <p:cSldViewPr>
      <p:cViewPr varScale="1">
        <p:scale>
          <a:sx n="83" d="100"/>
          <a:sy n="83" d="100"/>
        </p:scale>
        <p:origin x="-13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E10499-58CF-431A-9AE6-31C36A16D268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A60055A-AC48-4A7E-A150-B6CA1F1F34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45718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42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67A7285-DE0A-45A9-9886-1A7FE3371677}" type="slidenum">
              <a:rPr lang="ru-RU" smtClean="0">
                <a:solidFill>
                  <a:srgbClr val="000000"/>
                </a:solidFill>
              </a:rPr>
              <a:pPr eaLnBrk="1" hangingPunct="1"/>
              <a:t>14</a:t>
            </a:fld>
            <a:endParaRPr lang="ru-RU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3480D-FD56-4061-8FFF-EEA6A306745B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A94558-6FE7-45AA-8D54-0FED8D794C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9771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F1456F-27D5-4759-A8F1-0C114DDC87D4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D70C6-E5A6-46A1-A8AC-CB68C10C30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260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456F3-703F-4B80-8DA2-1219BB4E54F4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210D3D-EED1-41B3-AD51-FE88477EE5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240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7DC73A-190D-4C50-8638-F99671D0EF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27133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E26C8-FC85-4D7A-9B00-9BEA85A830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65099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2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FFDB8-0D1D-4390-A721-27F2B827623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55874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9050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4038600"/>
            <a:ext cx="4038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905000"/>
            <a:ext cx="40386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B880A6-1045-47E2-8EEF-E5644D6374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7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1D18A-6439-4D2A-962B-7B491896B703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65F63-EFFB-40EC-8475-31486AEE3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072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ECF9-9549-461A-980C-BA0AC2D91B27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B9614-559F-4BAE-BFCD-212565C821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46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655DF-E2C9-4326-8613-DE963ABD4B0D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9184C-86C0-4E25-8D51-E6A3ADECEA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27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0C97B9-E916-4E24-9028-699B8C360DE4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1AF70-9CE0-4961-9DDF-2721AD6AC5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244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D43C2-D0D7-459B-8D61-B375F15E3682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C7623-5631-4421-8029-8BD2FED167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65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54FB1-9075-4091-91B6-A252ADD96B61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37F8A-31C3-4374-8B92-62CD782FC5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492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BC90B-7036-43C6-93A2-3C3FC9A0ACFD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073CB-83D3-4A7E-978B-5B4FB9BBE4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364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6338A-BF34-48F9-B8BA-FB7544DE96E8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ABA00-0CEF-48F4-A7A6-76B142B858C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055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B8B0B6-E0FD-4EF5-A5B9-820E714EE869}" type="datetimeFigureOut">
              <a:rPr lang="ru-RU"/>
              <a:pPr>
                <a:defRPr/>
              </a:pPr>
              <a:t>03.05.2018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112F5C-5DE2-4AEE-AF5A-AFA39A0734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  <p:sldLayoutId id="2147484542" r:id="rId10"/>
    <p:sldLayoutId id="2147484543" r:id="rId11"/>
    <p:sldLayoutId id="2147484544" r:id="rId12"/>
    <p:sldLayoutId id="2147484545" r:id="rId13"/>
    <p:sldLayoutId id="2147484546" r:id="rId14"/>
    <p:sldLayoutId id="214748454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http://www.websib.ru/congress/2005/globus/IMG_8116b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58" y="116632"/>
            <a:ext cx="91440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9027"/>
            <a:ext cx="1145966" cy="111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260648"/>
            <a:ext cx="6840537" cy="123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423000" y="4869160"/>
            <a:ext cx="22980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latin typeface="Calibri"/>
                <a:cs typeface="+mn-cs"/>
              </a:rPr>
              <a:t>Семинар № </a:t>
            </a:r>
            <a:r>
              <a:rPr lang="ru-RU" sz="2800" b="1" dirty="0" smtClean="0">
                <a:solidFill>
                  <a:srgbClr val="002060"/>
                </a:solidFill>
                <a:latin typeface="Calibri"/>
                <a:cs typeface="+mn-cs"/>
              </a:rPr>
              <a:t>7</a:t>
            </a:r>
            <a:endParaRPr lang="ru-RU" sz="2800" b="1" dirty="0">
              <a:solidFill>
                <a:srgbClr val="002060"/>
              </a:solidFill>
              <a:latin typeface="Calibri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1807790"/>
            <a:ext cx="83183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002060"/>
                </a:solidFill>
                <a:latin typeface="+mn-lt"/>
                <a:ea typeface="Times New Roman"/>
              </a:rPr>
              <a:t>«Современные образовательные технологии в детском саду: новые возможности организации образовательного  процесса с дошкольниками  в соответствии с ФГОС ДО»</a:t>
            </a:r>
            <a:endParaRPr lang="ru-RU" sz="3200" dirty="0">
              <a:solidFill>
                <a:srgbClr val="002060"/>
              </a:solidFill>
              <a:effectLst/>
              <a:latin typeface="+mn-lt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53470" y="5949279"/>
            <a:ext cx="65588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</a:rPr>
              <a:t>МОУ «Начальная школа - детский сад № 115</a:t>
            </a:r>
            <a:r>
              <a:rPr lang="ru-RU" b="1" dirty="0" smtClean="0">
                <a:solidFill>
                  <a:srgbClr val="002060"/>
                </a:solidFill>
              </a:rPr>
              <a:t>»</a:t>
            </a:r>
          </a:p>
          <a:p>
            <a:pPr algn="ctr" eaLnBrk="0" hangingPunct="0">
              <a:defRPr/>
            </a:pPr>
            <a:r>
              <a:rPr lang="ru-RU" b="1" dirty="0">
                <a:solidFill>
                  <a:srgbClr val="002060"/>
                </a:solidFill>
              </a:rPr>
              <a:t>г</a:t>
            </a:r>
            <a:r>
              <a:rPr lang="ru-RU" b="1" dirty="0" smtClean="0">
                <a:solidFill>
                  <a:srgbClr val="002060"/>
                </a:solidFill>
              </a:rPr>
              <a:t>ород Ярославль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1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14313"/>
            <a:ext cx="8229600" cy="11430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Патологии беременности</a:t>
            </a:r>
          </a:p>
        </p:txBody>
      </p:sp>
      <p:pic>
        <p:nvPicPr>
          <p:cNvPr id="14339" name="Picture 9" descr="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7584" y="1700808"/>
            <a:ext cx="3394075" cy="442535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40" name="Picture 10" descr="00019435"/>
          <p:cNvPicPr>
            <a:picLocks noChangeAspect="1" noChangeArrowheads="1"/>
          </p:cNvPicPr>
          <p:nvPr/>
        </p:nvPicPr>
        <p:blipFill>
          <a:blip r:embed="rId3" cstate="print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700808"/>
            <a:ext cx="3565277" cy="446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3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5" name="Picture 2" descr="C:\Users\Наталья\Desktop\фоны\мудрость\здоровье\bolee_poloviny_kuzbassovtsev_dovolny_zhizny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520" y="188640"/>
            <a:ext cx="8711846" cy="6366609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47898" y="346422"/>
            <a:ext cx="4756150" cy="6453187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 smtClean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defRPr/>
            </a:pPr>
            <a:endParaRPr lang="ru-RU" sz="2000" dirty="0">
              <a:solidFill>
                <a:schemeClr val="bg1"/>
              </a:solidFill>
            </a:endParaRP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 err="1" smtClean="0">
                <a:solidFill>
                  <a:srgbClr val="002060"/>
                </a:solidFill>
              </a:rPr>
              <a:t>Еремеева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Валентина Дмитриевна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</a:rPr>
              <a:t>кандидат биологических наук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</a:rPr>
              <a:t>доцент кафедры дошкольного образования Санкт-Петербургской академии постдипломного педагогического образования.</a:t>
            </a:r>
          </a:p>
          <a:p>
            <a:pPr marL="0" indent="0">
              <a:spcBef>
                <a:spcPts val="0"/>
              </a:spcBef>
              <a:buFont typeface="Arial" charset="0"/>
              <a:buNone/>
              <a:defRPr/>
            </a:pPr>
            <a:r>
              <a:rPr lang="ru-RU" sz="1800" b="1" dirty="0">
                <a:solidFill>
                  <a:srgbClr val="002060"/>
                </a:solidFill>
              </a:rPr>
              <a:t>Россия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6388" name="Объект 5"/>
          <p:cNvSpPr>
            <a:spLocks noGrp="1"/>
          </p:cNvSpPr>
          <p:nvPr>
            <p:ph sz="half" idx="2"/>
          </p:nvPr>
        </p:nvSpPr>
        <p:spPr>
          <a:xfrm>
            <a:off x="5473700" y="2481263"/>
            <a:ext cx="4038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180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77821"/>
            <a:ext cx="3651870" cy="57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2952328" cy="4095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pPr eaLnBrk="1" hangingPunct="1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1203" name="Picture 2" descr="C:\Users\Наталья\Desktop\фоны\здоровье\tanec_ritmi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5088"/>
          <a:stretch>
            <a:fillRect/>
          </a:stretch>
        </p:blipFill>
        <p:spPr>
          <a:xfrm>
            <a:off x="394967" y="4071942"/>
            <a:ext cx="3888645" cy="2520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04" name="Picture 3" descr="C:\Users\Наталья\Desktop\фоны\здоровье\barnefotball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43438" y="4071942"/>
            <a:ext cx="4032000" cy="2520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3" descr="дети 0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1142984"/>
            <a:ext cx="3890431" cy="252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33" name="Rectangle 2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8913"/>
            <a:ext cx="9159875" cy="12874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FF00"/>
                </a:solidFill>
                <a:latin typeface="Georgia" pitchFamily="18" charset="0"/>
              </a:rPr>
              <a:t/>
            </a:r>
            <a:br>
              <a:rPr lang="ru-RU" sz="3200" dirty="0" smtClean="0">
                <a:solidFill>
                  <a:srgbClr val="FFFF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Нейропсихологический аспект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гендерного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подхода к обучению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40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8435" name="Rectangle 27"/>
          <p:cNvSpPr>
            <a:spLocks noChangeArrowheads="1"/>
          </p:cNvSpPr>
          <p:nvPr/>
        </p:nvSpPr>
        <p:spPr bwMode="auto">
          <a:xfrm>
            <a:off x="4140200" y="3933825"/>
            <a:ext cx="41767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0" hangingPunct="0"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90000"/>
              <a:buFont typeface="Wingdings" pitchFamily="2" charset="2"/>
              <a:buBlip>
                <a:blip r:embed="rId3"/>
              </a:buBlip>
            </a:pPr>
            <a:endParaRPr lang="ru-RU" sz="1600" b="1">
              <a:solidFill>
                <a:srgbClr val="C0504D"/>
              </a:solidFill>
              <a:latin typeface="Verdana" pitchFamily="34" charset="0"/>
            </a:endParaRPr>
          </a:p>
        </p:txBody>
      </p:sp>
      <p:sp>
        <p:nvSpPr>
          <p:cNvPr id="18436" name="Text Box 31"/>
          <p:cNvSpPr txBox="1">
            <a:spLocks noChangeArrowheads="1"/>
          </p:cNvSpPr>
          <p:nvPr/>
        </p:nvSpPr>
        <p:spPr bwMode="auto">
          <a:xfrm>
            <a:off x="5724525" y="1628775"/>
            <a:ext cx="257493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Левое полушарие</a:t>
            </a:r>
          </a:p>
        </p:txBody>
      </p:sp>
      <p:sp>
        <p:nvSpPr>
          <p:cNvPr id="18437" name="Text Box 33"/>
          <p:cNvSpPr txBox="1">
            <a:spLocks noChangeArrowheads="1"/>
          </p:cNvSpPr>
          <p:nvPr/>
        </p:nvSpPr>
        <p:spPr bwMode="auto">
          <a:xfrm>
            <a:off x="228600" y="2209800"/>
            <a:ext cx="23622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2000" b="1" dirty="0">
                <a:solidFill>
                  <a:srgbClr val="002060"/>
                </a:solidFill>
                <a:latin typeface="+mn-lt"/>
              </a:rPr>
              <a:t>Образность</a:t>
            </a:r>
          </a:p>
          <a:p>
            <a:pPr eaLnBrk="1" hangingPunct="1"/>
            <a:endParaRPr lang="ru-RU" sz="2000" b="1" dirty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ru-RU" sz="2000" b="1" dirty="0">
                <a:solidFill>
                  <a:srgbClr val="002060"/>
                </a:solidFill>
                <a:latin typeface="+mn-lt"/>
              </a:rPr>
              <a:t>Целостность</a:t>
            </a:r>
          </a:p>
          <a:p>
            <a:pPr eaLnBrk="1" hangingPunct="1"/>
            <a:endParaRPr lang="ru-RU" sz="2000" b="1" dirty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ru-RU" sz="2000" b="1" dirty="0">
                <a:solidFill>
                  <a:srgbClr val="002060"/>
                </a:solidFill>
                <a:latin typeface="+mn-lt"/>
              </a:rPr>
              <a:t>Пространство</a:t>
            </a:r>
          </a:p>
          <a:p>
            <a:pPr eaLnBrk="1" hangingPunct="1"/>
            <a:endParaRPr lang="ru-RU" sz="2000" b="1" dirty="0">
              <a:solidFill>
                <a:srgbClr val="002060"/>
              </a:solidFill>
              <a:latin typeface="+mn-lt"/>
            </a:endParaRPr>
          </a:p>
          <a:p>
            <a:pPr eaLnBrk="1" hangingPunct="1"/>
            <a:r>
              <a:rPr lang="ru-RU" sz="2000" b="1" dirty="0">
                <a:solidFill>
                  <a:srgbClr val="002060"/>
                </a:solidFill>
                <a:latin typeface="+mn-lt"/>
              </a:rPr>
              <a:t>Интуиция</a:t>
            </a:r>
          </a:p>
          <a:p>
            <a:pPr eaLnBrk="1" hangingPunct="1"/>
            <a:endParaRPr lang="ru-RU" sz="2000" b="1" dirty="0">
              <a:solidFill>
                <a:srgbClr val="CC0000"/>
              </a:solidFill>
              <a:latin typeface="Verdana" pitchFamily="34" charset="0"/>
            </a:endParaRPr>
          </a:p>
          <a:p>
            <a:pPr eaLnBrk="1" hangingPunct="1"/>
            <a:endParaRPr lang="ru-RU" sz="2000" b="1" dirty="0">
              <a:solidFill>
                <a:srgbClr val="000000"/>
              </a:solidFill>
              <a:latin typeface="Verdana" pitchFamily="34" charset="0"/>
            </a:endParaRPr>
          </a:p>
          <a:p>
            <a:pPr eaLnBrk="1" hangingPunct="1"/>
            <a:endParaRPr lang="ru-RU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438" name="AutoShape 34"/>
          <p:cNvSpPr>
            <a:spLocks noChangeArrowheads="1"/>
          </p:cNvSpPr>
          <p:nvPr/>
        </p:nvSpPr>
        <p:spPr bwMode="auto">
          <a:xfrm>
            <a:off x="2484438" y="2349500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39" name="AutoShape 35"/>
          <p:cNvSpPr>
            <a:spLocks noChangeArrowheads="1"/>
          </p:cNvSpPr>
          <p:nvPr/>
        </p:nvSpPr>
        <p:spPr bwMode="auto">
          <a:xfrm>
            <a:off x="2454275" y="2924175"/>
            <a:ext cx="574675" cy="144463"/>
          </a:xfrm>
          <a:prstGeom prst="rightArrow">
            <a:avLst>
              <a:gd name="adj1" fmla="val 50000"/>
              <a:gd name="adj2" fmla="val 99450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0" name="AutoShape 36"/>
          <p:cNvSpPr>
            <a:spLocks noChangeArrowheads="1"/>
          </p:cNvSpPr>
          <p:nvPr/>
        </p:nvSpPr>
        <p:spPr bwMode="auto">
          <a:xfrm>
            <a:off x="2484438" y="3573463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1" name="AutoShape 37"/>
          <p:cNvSpPr>
            <a:spLocks noChangeArrowheads="1"/>
          </p:cNvSpPr>
          <p:nvPr/>
        </p:nvSpPr>
        <p:spPr bwMode="auto">
          <a:xfrm>
            <a:off x="2484438" y="4192588"/>
            <a:ext cx="574675" cy="144462"/>
          </a:xfrm>
          <a:prstGeom prst="rightArrow">
            <a:avLst>
              <a:gd name="adj1" fmla="val 50000"/>
              <a:gd name="adj2" fmla="val 99451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2" name="AutoShape 38"/>
          <p:cNvSpPr>
            <a:spLocks noChangeArrowheads="1"/>
          </p:cNvSpPr>
          <p:nvPr/>
        </p:nvSpPr>
        <p:spPr bwMode="auto">
          <a:xfrm>
            <a:off x="5780088" y="2276475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CC0000"/>
              </a:solidFill>
            </a:endParaRPr>
          </a:p>
        </p:txBody>
      </p:sp>
      <p:sp>
        <p:nvSpPr>
          <p:cNvPr id="18443" name="AutoShape 39"/>
          <p:cNvSpPr>
            <a:spLocks noChangeArrowheads="1"/>
          </p:cNvSpPr>
          <p:nvPr/>
        </p:nvSpPr>
        <p:spPr bwMode="auto">
          <a:xfrm>
            <a:off x="5795963" y="2863850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4" name="AutoShape 40"/>
          <p:cNvSpPr>
            <a:spLocks noChangeArrowheads="1"/>
          </p:cNvSpPr>
          <p:nvPr/>
        </p:nvSpPr>
        <p:spPr bwMode="auto">
          <a:xfrm>
            <a:off x="5867400" y="3500438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18445" name="AutoShape 41"/>
          <p:cNvSpPr>
            <a:spLocks noChangeArrowheads="1"/>
          </p:cNvSpPr>
          <p:nvPr/>
        </p:nvSpPr>
        <p:spPr bwMode="auto">
          <a:xfrm>
            <a:off x="5854700" y="4102100"/>
            <a:ext cx="647700" cy="142875"/>
          </a:xfrm>
          <a:prstGeom prst="leftArrow">
            <a:avLst>
              <a:gd name="adj1" fmla="val 50000"/>
              <a:gd name="adj2" fmla="val 113333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FFFF00"/>
              </a:solidFill>
            </a:endParaRPr>
          </a:p>
        </p:txBody>
      </p:sp>
      <p:sp>
        <p:nvSpPr>
          <p:cNvPr id="18446" name="AutoShape 42"/>
          <p:cNvSpPr>
            <a:spLocks noChangeArrowheads="1"/>
          </p:cNvSpPr>
          <p:nvPr/>
        </p:nvSpPr>
        <p:spPr bwMode="auto">
          <a:xfrm>
            <a:off x="2051050" y="5229225"/>
            <a:ext cx="1042988" cy="1330325"/>
          </a:xfrm>
          <a:prstGeom prst="bevel">
            <a:avLst>
              <a:gd name="adj" fmla="val 125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47" name="Text Box 43"/>
          <p:cNvSpPr txBox="1">
            <a:spLocks noChangeArrowheads="1"/>
          </p:cNvSpPr>
          <p:nvPr/>
        </p:nvSpPr>
        <p:spPr bwMode="auto">
          <a:xfrm>
            <a:off x="3975100" y="33782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48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232025" cy="215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8449" name="Text Box 45"/>
          <p:cNvSpPr txBox="1">
            <a:spLocks noChangeArrowheads="1"/>
          </p:cNvSpPr>
          <p:nvPr/>
        </p:nvSpPr>
        <p:spPr bwMode="auto">
          <a:xfrm>
            <a:off x="5487988" y="4818063"/>
            <a:ext cx="28289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0" name="Text Box 46"/>
          <p:cNvSpPr txBox="1">
            <a:spLocks noChangeArrowheads="1"/>
          </p:cNvSpPr>
          <p:nvPr/>
        </p:nvSpPr>
        <p:spPr bwMode="auto">
          <a:xfrm>
            <a:off x="4500563" y="4941888"/>
            <a:ext cx="43195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451" name="Rectangle 47"/>
          <p:cNvSpPr>
            <a:spLocks noChangeArrowheads="1"/>
          </p:cNvSpPr>
          <p:nvPr/>
        </p:nvSpPr>
        <p:spPr bwMode="auto">
          <a:xfrm>
            <a:off x="4211638" y="5229225"/>
            <a:ext cx="37449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452" name="Text Box 48"/>
          <p:cNvSpPr txBox="1">
            <a:spLocks noChangeArrowheads="1"/>
          </p:cNvSpPr>
          <p:nvPr/>
        </p:nvSpPr>
        <p:spPr bwMode="auto">
          <a:xfrm>
            <a:off x="827088" y="4797425"/>
            <a:ext cx="77057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Обучая левое полушарие,</a:t>
            </a:r>
          </a:p>
          <a:p>
            <a:pPr algn="r" eaLnBrk="1" hangingPunct="1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Вы обучаете только левое полушарие.</a:t>
            </a:r>
          </a:p>
          <a:p>
            <a:pPr algn="r" eaLnBrk="1" hangingPunct="1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Обучая правое полушарие,</a:t>
            </a:r>
          </a:p>
          <a:p>
            <a:pPr algn="r" eaLnBrk="1" hangingPunct="1"/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Вы обучаете весь мозг!</a:t>
            </a:r>
          </a:p>
          <a:p>
            <a:pPr algn="r" eaLnBrk="1" hangingPunct="1"/>
            <a:r>
              <a:rPr lang="ru-RU" sz="2400" b="1" i="1" dirty="0" err="1">
                <a:solidFill>
                  <a:srgbClr val="002060"/>
                </a:solidFill>
                <a:latin typeface="+mn-lt"/>
              </a:rPr>
              <a:t>И.Соньер</a:t>
            </a:r>
            <a:endParaRPr lang="ru-RU" sz="2400" b="1" i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8453" name="Rectangle 41"/>
          <p:cNvSpPr>
            <a:spLocks noChangeArrowheads="1"/>
          </p:cNvSpPr>
          <p:nvPr/>
        </p:nvSpPr>
        <p:spPr bwMode="auto">
          <a:xfrm>
            <a:off x="250825" y="1628775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002060"/>
                </a:solidFill>
                <a:latin typeface="+mn-lt"/>
              </a:rPr>
              <a:t>Правое полушарие</a:t>
            </a:r>
          </a:p>
        </p:txBody>
      </p:sp>
      <p:sp>
        <p:nvSpPr>
          <p:cNvPr id="18454" name="Rectangle 47"/>
          <p:cNvSpPr>
            <a:spLocks noChangeArrowheads="1"/>
          </p:cNvSpPr>
          <p:nvPr/>
        </p:nvSpPr>
        <p:spPr bwMode="auto">
          <a:xfrm>
            <a:off x="6659563" y="2276475"/>
            <a:ext cx="248443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  <p:txBody>
          <a:bodyPr>
            <a:spAutoFit/>
          </a:bodyPr>
          <a:lstStyle/>
          <a:p>
            <a:r>
              <a:rPr lang="ru-RU" b="1" dirty="0" err="1">
                <a:solidFill>
                  <a:srgbClr val="002060"/>
                </a:solidFill>
                <a:latin typeface="+mn-lt"/>
              </a:rPr>
              <a:t>Рацио</a:t>
            </a:r>
            <a:endParaRPr lang="ru-RU" b="1" dirty="0">
              <a:solidFill>
                <a:srgbClr val="002060"/>
              </a:solidFill>
              <a:latin typeface="+mn-lt"/>
            </a:endParaRPr>
          </a:p>
          <a:p>
            <a:endParaRPr lang="ru-RU" b="1" dirty="0">
              <a:solidFill>
                <a:srgbClr val="002060"/>
              </a:solidFill>
              <a:latin typeface="+mn-lt"/>
            </a:endParaRP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Логика</a:t>
            </a:r>
          </a:p>
          <a:p>
            <a:endParaRPr lang="ru-RU" b="1" dirty="0">
              <a:solidFill>
                <a:srgbClr val="002060"/>
              </a:solidFill>
              <a:latin typeface="+mn-lt"/>
            </a:endParaRP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Алгоритм</a:t>
            </a:r>
          </a:p>
          <a:p>
            <a:endParaRPr lang="ru-RU" b="1" dirty="0">
              <a:solidFill>
                <a:srgbClr val="002060"/>
              </a:solidFill>
              <a:latin typeface="+mn-lt"/>
            </a:endParaRPr>
          </a:p>
          <a:p>
            <a:r>
              <a:rPr lang="ru-RU" b="1" dirty="0">
                <a:solidFill>
                  <a:srgbClr val="002060"/>
                </a:solidFill>
                <a:latin typeface="+mn-lt"/>
              </a:rPr>
              <a:t>Классификация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Наталья\Desktop\фоны\78afaacbba3bca41a1ce9f675afbba4f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5" y="876300"/>
            <a:ext cx="8280921" cy="5105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Наталья\Desktop\Фото\Фото с учительского стола\помещения сада и школы\2 класс 2009-2010\P1270219.JPG"/>
          <p:cNvPicPr>
            <a:picLocks noChangeAspect="1" noChangeArrowheads="1"/>
          </p:cNvPicPr>
          <p:nvPr/>
        </p:nvPicPr>
        <p:blipFill rotWithShape="1">
          <a:blip r:embed="rId2" cstate="print"/>
          <a:srcRect l="42322" t="17721" r="13450"/>
          <a:stretch/>
        </p:blipFill>
        <p:spPr bwMode="auto">
          <a:xfrm>
            <a:off x="5004048" y="1374381"/>
            <a:ext cx="3577891" cy="49919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C:\Users\Наталья\Desktop\Фото\фоны\271038590.jpg"/>
          <p:cNvPicPr>
            <a:picLocks noChangeAspect="1" noChangeArrowheads="1"/>
          </p:cNvPicPr>
          <p:nvPr/>
        </p:nvPicPr>
        <p:blipFill rotWithShape="1">
          <a:blip r:embed="rId3"/>
          <a:srcRect r="30525" b="1619"/>
          <a:stretch/>
        </p:blipFill>
        <p:spPr bwMode="auto">
          <a:xfrm>
            <a:off x="428625" y="548680"/>
            <a:ext cx="4359400" cy="47694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507412" cy="490537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Развивающая среда в группах мальчиков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2852738"/>
            <a:ext cx="5727700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0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6790" y="836712"/>
            <a:ext cx="5096037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561975" y="142875"/>
            <a:ext cx="8358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Развивающая среда в группах  девочек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763" y="3284984"/>
            <a:ext cx="4881693" cy="3252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Наталья\Desktop\Общая папка\Буклет\P51804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4337"/>
            <a:ext cx="4744118" cy="3231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Наталья\Desktop\сканир\Изображение 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714500"/>
            <a:ext cx="3238500" cy="4857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1747" name="Picture 3" descr="C:\Users\Наталья\Desktop\сканир\Изображение 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14500"/>
            <a:ext cx="3214687" cy="4822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7652" name="TextBox 3"/>
          <p:cNvSpPr txBox="1">
            <a:spLocks noChangeArrowheads="1"/>
          </p:cNvSpPr>
          <p:nvPr/>
        </p:nvSpPr>
        <p:spPr bwMode="auto">
          <a:xfrm>
            <a:off x="250825" y="428625"/>
            <a:ext cx="88931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Символы мужественности и женственности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2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1"/>
          <p:cNvSpPr>
            <a:spLocks noGrp="1"/>
          </p:cNvSpPr>
          <p:nvPr>
            <p:ph type="title"/>
          </p:nvPr>
        </p:nvSpPr>
        <p:spPr>
          <a:xfrm>
            <a:off x="179388" y="260350"/>
            <a:ext cx="8178800" cy="1655763"/>
          </a:xfrm>
        </p:spPr>
        <p:txBody>
          <a:bodyPr/>
          <a:lstStyle/>
          <a:p>
            <a:r>
              <a:rPr lang="ru-RU" sz="3200" b="1" dirty="0"/>
              <a:t>«Современные </a:t>
            </a:r>
            <a:r>
              <a:rPr lang="ru-RU" sz="3200" b="1" dirty="0" err="1"/>
              <a:t>здоровьесберегающие</a:t>
            </a:r>
            <a:r>
              <a:rPr lang="ru-RU" sz="3200" b="1" dirty="0"/>
              <a:t>  образовательные технологии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 в организации образовательного процесса</a:t>
            </a:r>
            <a:r>
              <a:rPr lang="ru-RU" sz="3200" dirty="0"/>
              <a:t> </a:t>
            </a:r>
            <a:r>
              <a:rPr lang="ru-RU" sz="3200" b="1" dirty="0"/>
              <a:t>с дошкольниками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sz="3200" b="1" dirty="0"/>
              <a:t> в соответствии с ФГОС ДО»</a:t>
            </a:r>
            <a:endParaRPr lang="ru-RU" sz="32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3059113" y="6308725"/>
            <a:ext cx="3384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2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6.04.2018</a:t>
            </a:r>
            <a:r>
              <a:rPr lang="en-US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г</a:t>
            </a:r>
            <a:r>
              <a:rPr lang="ru-RU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5" name="Рисунок 4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32" y="2478006"/>
            <a:ext cx="6408711" cy="3718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1" descr="IMG_14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3566770" cy="5350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271463" y="292100"/>
            <a:ext cx="40846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Конторка Базарного </a:t>
            </a:r>
          </a:p>
        </p:txBody>
      </p:sp>
      <p:pic>
        <p:nvPicPr>
          <p:cNvPr id="4" name="Picture 2" descr="C:\Users\Наталья\Desktop\Фото\фото школы\IMG_9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355976" y="2046287"/>
            <a:ext cx="4233813" cy="282287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4154488" y="1412875"/>
            <a:ext cx="4646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Эргономическая мебель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 descr="IMG_1445.JPG"/>
          <p:cNvPicPr>
            <a:picLocks noChangeAspect="1"/>
          </p:cNvPicPr>
          <p:nvPr/>
        </p:nvPicPr>
        <p:blipFill>
          <a:blip r:embed="rId2" cstate="print"/>
          <a:srcRect l="6299" r="4331"/>
          <a:stretch>
            <a:fillRect/>
          </a:stretch>
        </p:blipFill>
        <p:spPr bwMode="auto">
          <a:xfrm>
            <a:off x="714348" y="714356"/>
            <a:ext cx="7929586" cy="59163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560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Зрительные тренажеры в классах</a:t>
            </a: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613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Электронная система «Бегущие огоньки»</a:t>
            </a:r>
          </a:p>
        </p:txBody>
      </p:sp>
      <p:pic>
        <p:nvPicPr>
          <p:cNvPr id="3" name="Рисунок 2" descr="IMG_9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000108"/>
            <a:ext cx="54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939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86116" y="4786322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4786322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_94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6" y="3214686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94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72198" y="1000108"/>
            <a:ext cx="2700000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-180975" y="-20638"/>
            <a:ext cx="9144000" cy="714376"/>
          </a:xfrm>
          <a:noFill/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Сенсорные тренажеры</a:t>
            </a:r>
          </a:p>
        </p:txBody>
      </p:sp>
      <p:pic>
        <p:nvPicPr>
          <p:cNvPr id="45059" name="Picture 4" descr="4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5060" r="53107" b="47789"/>
          <a:stretch>
            <a:fillRect/>
          </a:stretch>
        </p:blipFill>
        <p:spPr>
          <a:xfrm>
            <a:off x="571472" y="1357298"/>
            <a:ext cx="3671888" cy="453231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0" name="Picture 5" descr="подвмодул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lum contrast="24000"/>
          </a:blip>
          <a:srcRect l="26648" t="6204" r="4584" b="36403"/>
          <a:stretch>
            <a:fillRect/>
          </a:stretch>
        </p:blipFill>
        <p:spPr>
          <a:xfrm>
            <a:off x="4929190" y="785795"/>
            <a:ext cx="3571900" cy="300378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1" name="Picture 6" descr="модуль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lum contrast="6000"/>
          </a:blip>
          <a:stretch>
            <a:fillRect/>
          </a:stretch>
        </p:blipFill>
        <p:spPr>
          <a:xfrm>
            <a:off x="5148064" y="4437112"/>
            <a:ext cx="3201656" cy="19812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  <a:noFill/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Сенсорные тренажеры</a:t>
            </a:r>
          </a:p>
        </p:txBody>
      </p:sp>
      <p:sp>
        <p:nvSpPr>
          <p:cNvPr id="28675" name="Rectangle 9"/>
          <p:cNvSpPr>
            <a:spLocks noGrp="1" noChangeArrowheads="1"/>
          </p:cNvSpPr>
          <p:nvPr>
            <p:ph sz="half" idx="1"/>
          </p:nvPr>
        </p:nvSpPr>
        <p:spPr>
          <a:xfrm>
            <a:off x="1403350" y="981075"/>
            <a:ext cx="6311900" cy="590550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solidFill>
                  <a:srgbClr val="0000FF"/>
                </a:solidFill>
              </a:rPr>
              <a:t> </a:t>
            </a: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</a:pPr>
            <a:endParaRPr lang="ru-RU" sz="2000" b="1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000" b="1" smtClean="0">
                <a:solidFill>
                  <a:srgbClr val="FF0000"/>
                </a:solidFill>
              </a:rPr>
              <a:t>              </a:t>
            </a:r>
          </a:p>
        </p:txBody>
      </p:sp>
      <p:sp>
        <p:nvSpPr>
          <p:cNvPr id="28676" name="Text Box 14"/>
          <p:cNvSpPr txBox="1">
            <a:spLocks noChangeArrowheads="1"/>
          </p:cNvSpPr>
          <p:nvPr/>
        </p:nvSpPr>
        <p:spPr bwMode="auto">
          <a:xfrm>
            <a:off x="1958975" y="53228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latin typeface="Times New Roman" pitchFamily="18" charset="0"/>
            </a:endParaRPr>
          </a:p>
        </p:txBody>
      </p:sp>
      <p:pic>
        <p:nvPicPr>
          <p:cNvPr id="44037" name="Picture 18" descr="deti"/>
          <p:cNvPicPr>
            <a:picLocks noChangeAspect="1" noChangeArrowheads="1"/>
          </p:cNvPicPr>
          <p:nvPr/>
        </p:nvPicPr>
        <p:blipFill>
          <a:blip r:embed="rId2" cstate="print"/>
          <a:srcRect l="1065" r="2338"/>
          <a:stretch>
            <a:fillRect/>
          </a:stretch>
        </p:blipFill>
        <p:spPr bwMode="auto">
          <a:xfrm>
            <a:off x="357158" y="857232"/>
            <a:ext cx="4099696" cy="32740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6086" name="Picture 2" descr="C:\Users\Наталья\Desktop\Новые фото\003.jpg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2371" y="2941328"/>
            <a:ext cx="4073524" cy="3466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Экологическое панно</a:t>
            </a:r>
          </a:p>
        </p:txBody>
      </p:sp>
      <p:pic>
        <p:nvPicPr>
          <p:cNvPr id="48131" name="Picture 6" descr="EKOLPANNO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-18000" contrast="24000"/>
          </a:blip>
          <a:srcRect b="10218"/>
          <a:stretch>
            <a:fillRect/>
          </a:stretch>
        </p:blipFill>
        <p:spPr>
          <a:xfrm>
            <a:off x="323528" y="692696"/>
            <a:ext cx="4084153" cy="3240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1" descr="IMG_1377.JPG"/>
          <p:cNvPicPr>
            <a:picLocks noChangeAspect="1"/>
          </p:cNvPicPr>
          <p:nvPr/>
        </p:nvPicPr>
        <p:blipFill>
          <a:blip r:embed="rId3" cstate="print"/>
          <a:srcRect l="11024"/>
          <a:stretch>
            <a:fillRect/>
          </a:stretch>
        </p:blipFill>
        <p:spPr bwMode="auto">
          <a:xfrm>
            <a:off x="4572000" y="3214686"/>
            <a:ext cx="4324235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57250"/>
          </a:xfrm>
        </p:spPr>
        <p:txBody>
          <a:bodyPr/>
          <a:lstStyle/>
          <a:p>
            <a:r>
              <a:rPr lang="ru-RU" sz="3000" b="1" dirty="0" smtClean="0">
                <a:solidFill>
                  <a:srgbClr val="FF0000"/>
                </a:solidFill>
              </a:rPr>
              <a:t/>
            </a:r>
            <a:br>
              <a:rPr lang="ru-RU" sz="3000" b="1" dirty="0" smtClean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Экологические прописи, перьевая ручка</a:t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8915" name="Picture 3" descr="PB21795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7158" y="1142984"/>
            <a:ext cx="2430280" cy="316857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9" y="1124744"/>
            <a:ext cx="2665807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91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124744"/>
            <a:ext cx="2585428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Наталья\Desktop\Новые фото\DSCF1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929066"/>
            <a:ext cx="3599055" cy="26985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27" name="Rectangle 2"/>
          <p:cNvSpPr txBox="1">
            <a:spLocks noChangeArrowheads="1"/>
          </p:cNvSpPr>
          <p:nvPr/>
        </p:nvSpPr>
        <p:spPr bwMode="auto">
          <a:xfrm>
            <a:off x="3170238" y="3286125"/>
            <a:ext cx="59293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</a:rPr>
              <a:t>Рисование пальчиком в детском саду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323850" y="260350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Ручной фиксатор для дидактического материала</a:t>
            </a:r>
          </a:p>
        </p:txBody>
      </p:sp>
      <p:pic>
        <p:nvPicPr>
          <p:cNvPr id="4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1530" y="1484784"/>
            <a:ext cx="4318462" cy="288036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IMG_94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647" y="3789040"/>
            <a:ext cx="432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0" y="214313"/>
            <a:ext cx="9144000" cy="71437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Резиновые мячики для заучивания стихов</a:t>
            </a:r>
          </a:p>
        </p:txBody>
      </p:sp>
      <p:sp>
        <p:nvSpPr>
          <p:cNvPr id="32771" name="Объект 1"/>
          <p:cNvSpPr>
            <a:spLocks noGrp="1"/>
          </p:cNvSpPr>
          <p:nvPr>
            <p:ph idx="1"/>
          </p:nvPr>
        </p:nvSpPr>
        <p:spPr>
          <a:xfrm>
            <a:off x="203200" y="1125538"/>
            <a:ext cx="8229600" cy="4525962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132763" cy="5399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>
                <a:solidFill>
                  <a:schemeClr val="accent2">
                    <a:lumMod val="75000"/>
                  </a:schemeClr>
                </a:solidFill>
              </a:rPr>
              <a:t>Послоговое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   чтение</a:t>
            </a:r>
          </a:p>
        </p:txBody>
      </p:sp>
      <p:grpSp>
        <p:nvGrpSpPr>
          <p:cNvPr id="33795" name="Группа 36"/>
          <p:cNvGrpSpPr>
            <a:grpSpLocks/>
          </p:cNvGrpSpPr>
          <p:nvPr/>
        </p:nvGrpSpPr>
        <p:grpSpPr bwMode="auto">
          <a:xfrm>
            <a:off x="2379663" y="1700213"/>
            <a:ext cx="4227512" cy="4397375"/>
            <a:chOff x="2574536" y="2000920"/>
            <a:chExt cx="2090121" cy="3633909"/>
          </a:xfrm>
        </p:grpSpPr>
        <p:sp>
          <p:nvSpPr>
            <p:cNvPr id="33796" name="TextBox 7"/>
            <p:cNvSpPr txBox="1">
              <a:spLocks noChangeArrowheads="1"/>
            </p:cNvSpPr>
            <p:nvPr/>
          </p:nvSpPr>
          <p:spPr bwMode="auto">
            <a:xfrm>
              <a:off x="2634291" y="2020198"/>
              <a:ext cx="382220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нет</a:t>
              </a:r>
            </a:p>
          </p:txBody>
        </p:sp>
        <p:sp>
          <p:nvSpPr>
            <p:cNvPr id="33797" name="TextBox 11"/>
            <p:cNvSpPr txBox="1">
              <a:spLocks noChangeArrowheads="1"/>
            </p:cNvSpPr>
            <p:nvPr/>
          </p:nvSpPr>
          <p:spPr bwMode="auto">
            <a:xfrm>
              <a:off x="4160491" y="2000920"/>
              <a:ext cx="409167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дру</a:t>
              </a:r>
            </a:p>
          </p:txBody>
        </p:sp>
        <p:sp>
          <p:nvSpPr>
            <p:cNvPr id="33798" name="TextBox 12"/>
            <p:cNvSpPr txBox="1">
              <a:spLocks noChangeArrowheads="1"/>
            </p:cNvSpPr>
            <p:nvPr/>
          </p:nvSpPr>
          <p:spPr bwMode="auto">
            <a:xfrm>
              <a:off x="2680404" y="2828176"/>
              <a:ext cx="264092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га</a:t>
              </a:r>
            </a:p>
          </p:txBody>
        </p:sp>
        <p:sp>
          <p:nvSpPr>
            <p:cNvPr id="33799" name="TextBox 13"/>
            <p:cNvSpPr txBox="1">
              <a:spLocks noChangeArrowheads="1"/>
            </p:cNvSpPr>
            <p:nvPr/>
          </p:nvSpPr>
          <p:spPr bwMode="auto">
            <a:xfrm>
              <a:off x="4170089" y="2790994"/>
              <a:ext cx="459862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ищи</a:t>
              </a:r>
            </a:p>
          </p:txBody>
        </p:sp>
        <p:sp>
          <p:nvSpPr>
            <p:cNvPr id="33800" name="TextBox 14"/>
            <p:cNvSpPr txBox="1">
              <a:spLocks noChangeArrowheads="1"/>
            </p:cNvSpPr>
            <p:nvPr/>
          </p:nvSpPr>
          <p:spPr bwMode="auto">
            <a:xfrm>
              <a:off x="2712537" y="3523074"/>
              <a:ext cx="190381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а</a:t>
              </a:r>
            </a:p>
          </p:txBody>
        </p:sp>
        <p:sp>
          <p:nvSpPr>
            <p:cNvPr id="33801" name="TextBox 15"/>
            <p:cNvSpPr txBox="1">
              <a:spLocks noChangeArrowheads="1"/>
            </p:cNvSpPr>
            <p:nvPr/>
          </p:nvSpPr>
          <p:spPr bwMode="auto">
            <a:xfrm>
              <a:off x="4276016" y="3550354"/>
              <a:ext cx="297381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на</a:t>
              </a:r>
            </a:p>
          </p:txBody>
        </p:sp>
        <p:sp>
          <p:nvSpPr>
            <p:cNvPr id="33802" name="TextBox 16"/>
            <p:cNvSpPr txBox="1">
              <a:spLocks noChangeArrowheads="1"/>
            </p:cNvSpPr>
            <p:nvPr/>
          </p:nvSpPr>
          <p:spPr bwMode="auto">
            <a:xfrm>
              <a:off x="2574536" y="4315162"/>
              <a:ext cx="451143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шёл</a:t>
              </a:r>
            </a:p>
          </p:txBody>
        </p:sp>
        <p:sp>
          <p:nvSpPr>
            <p:cNvPr id="33803" name="TextBox 17"/>
            <p:cNvSpPr txBox="1">
              <a:spLocks noChangeArrowheads="1"/>
            </p:cNvSpPr>
            <p:nvPr/>
          </p:nvSpPr>
          <p:spPr bwMode="auto">
            <a:xfrm>
              <a:off x="2700600" y="5198050"/>
              <a:ext cx="298966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ре</a:t>
              </a:r>
            </a:p>
          </p:txBody>
        </p:sp>
        <p:sp>
          <p:nvSpPr>
            <p:cNvPr id="33804" name="TextBox 18"/>
            <p:cNvSpPr txBox="1">
              <a:spLocks noChangeArrowheads="1"/>
            </p:cNvSpPr>
            <p:nvPr/>
          </p:nvSpPr>
          <p:spPr bwMode="auto">
            <a:xfrm>
              <a:off x="4390262" y="5202396"/>
              <a:ext cx="274395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ги</a:t>
              </a:r>
            </a:p>
          </p:txBody>
        </p:sp>
        <p:sp>
          <p:nvSpPr>
            <p:cNvPr id="33805" name="TextBox 19"/>
            <p:cNvSpPr txBox="1">
              <a:spLocks noChangeArrowheads="1"/>
            </p:cNvSpPr>
            <p:nvPr/>
          </p:nvSpPr>
          <p:spPr bwMode="auto">
            <a:xfrm>
              <a:off x="4344397" y="4323000"/>
              <a:ext cx="299758" cy="4324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sz="2800" b="1"/>
                <a:t>бе</a:t>
              </a:r>
            </a:p>
          </p:txBody>
        </p:sp>
        <p:cxnSp>
          <p:nvCxnSpPr>
            <p:cNvPr id="10" name="Прямая со стрелкой 9"/>
            <p:cNvCxnSpPr>
              <a:stCxn id="33796" idx="3"/>
              <a:endCxn id="33797" idx="1"/>
            </p:cNvCxnSpPr>
            <p:nvPr/>
          </p:nvCxnSpPr>
          <p:spPr>
            <a:xfrm flipV="1">
              <a:off x="3016420" y="2217380"/>
              <a:ext cx="1144347" cy="1967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/>
            <p:cNvCxnSpPr>
              <a:endCxn id="33798" idx="3"/>
            </p:cNvCxnSpPr>
            <p:nvPr/>
          </p:nvCxnSpPr>
          <p:spPr>
            <a:xfrm flipH="1">
              <a:off x="2944212" y="2306588"/>
              <a:ext cx="1261294" cy="73727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Прямая со стрелкой 22"/>
            <p:cNvCxnSpPr>
              <a:endCxn id="33799" idx="1"/>
            </p:cNvCxnSpPr>
            <p:nvPr/>
          </p:nvCxnSpPr>
          <p:spPr>
            <a:xfrm flipV="1">
              <a:off x="3008571" y="3007132"/>
              <a:ext cx="1161615" cy="524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/>
            <p:cNvCxnSpPr>
              <a:endCxn id="33800" idx="3"/>
            </p:cNvCxnSpPr>
            <p:nvPr/>
          </p:nvCxnSpPr>
          <p:spPr>
            <a:xfrm flipH="1">
              <a:off x="2902614" y="3096340"/>
              <a:ext cx="1302892" cy="6428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Прямая со стрелкой 26"/>
            <p:cNvCxnSpPr>
              <a:endCxn id="33801" idx="1"/>
            </p:cNvCxnSpPr>
            <p:nvPr/>
          </p:nvCxnSpPr>
          <p:spPr>
            <a:xfrm flipV="1">
              <a:off x="2885346" y="3766711"/>
              <a:ext cx="1390798" cy="6034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 стрелкой 29"/>
            <p:cNvCxnSpPr>
              <a:endCxn id="33802" idx="3"/>
            </p:cNvCxnSpPr>
            <p:nvPr/>
          </p:nvCxnSpPr>
          <p:spPr>
            <a:xfrm flipH="1">
              <a:off x="3025839" y="3855919"/>
              <a:ext cx="1289549" cy="67561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 стрелкой 31"/>
            <p:cNvCxnSpPr>
              <a:endCxn id="33805" idx="1"/>
            </p:cNvCxnSpPr>
            <p:nvPr/>
          </p:nvCxnSpPr>
          <p:spPr>
            <a:xfrm flipV="1">
              <a:off x="2956770" y="4539408"/>
              <a:ext cx="1387658" cy="4066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 стрелкой 33"/>
            <p:cNvCxnSpPr/>
            <p:nvPr/>
          </p:nvCxnSpPr>
          <p:spPr>
            <a:xfrm flipH="1">
              <a:off x="2956770" y="4620745"/>
              <a:ext cx="1428472" cy="57722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Прямая со стрелкой 35"/>
            <p:cNvCxnSpPr>
              <a:stCxn id="33803" idx="3"/>
              <a:endCxn id="33804" idx="1"/>
            </p:cNvCxnSpPr>
            <p:nvPr/>
          </p:nvCxnSpPr>
          <p:spPr>
            <a:xfrm>
              <a:off x="2999938" y="5414433"/>
              <a:ext cx="1390013" cy="3935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>
              <a:tabLst>
                <a:tab pos="6548438" algn="l"/>
              </a:tabLst>
            </a:pPr>
            <a:r>
              <a:rPr lang="ru-RU" sz="4000" b="1" dirty="0" smtClean="0">
                <a:solidFill>
                  <a:srgbClr val="5F0E01"/>
                </a:solidFill>
              </a:rPr>
              <a:t>Направления </a:t>
            </a:r>
            <a:r>
              <a:rPr lang="ru-RU" sz="4000" b="1" dirty="0" err="1" smtClean="0">
                <a:solidFill>
                  <a:srgbClr val="5F0E01"/>
                </a:solidFill>
              </a:rPr>
              <a:t>здоровьесбережения</a:t>
            </a:r>
            <a:endParaRPr lang="ru-RU" sz="4000" b="1" dirty="0" smtClean="0">
              <a:solidFill>
                <a:srgbClr val="5F0E01"/>
              </a:solidFill>
            </a:endParaRPr>
          </a:p>
        </p:txBody>
      </p:sp>
      <p:sp>
        <p:nvSpPr>
          <p:cNvPr id="819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3000" b="1" dirty="0" smtClean="0">
              <a:solidFill>
                <a:schemeClr val="hlink"/>
              </a:solidFill>
            </a:endParaRPr>
          </a:p>
          <a:p>
            <a:r>
              <a:rPr lang="ru-RU" sz="3600" b="1" dirty="0" err="1" smtClean="0">
                <a:solidFill>
                  <a:srgbClr val="002060"/>
                </a:solidFill>
              </a:rPr>
              <a:t>здоровьеформирующие</a:t>
            </a:r>
            <a:r>
              <a:rPr lang="ru-RU" sz="3600" b="1" dirty="0" smtClean="0">
                <a:solidFill>
                  <a:srgbClr val="002060"/>
                </a:solidFill>
              </a:rPr>
              <a:t> образовательные технологии </a:t>
            </a:r>
          </a:p>
          <a:p>
            <a:endParaRPr lang="ru-RU" sz="3600" b="1" dirty="0" smtClean="0">
              <a:solidFill>
                <a:srgbClr val="002060"/>
              </a:solidFill>
            </a:endParaRPr>
          </a:p>
          <a:p>
            <a:r>
              <a:rPr lang="ru-RU" sz="3600" b="1" dirty="0" err="1" smtClean="0">
                <a:solidFill>
                  <a:srgbClr val="002060"/>
                </a:solidFill>
              </a:rPr>
              <a:t>здоровьесберегающие</a:t>
            </a:r>
            <a:r>
              <a:rPr lang="ru-RU" sz="3600" b="1" dirty="0" smtClean="0">
                <a:solidFill>
                  <a:srgbClr val="002060"/>
                </a:solidFill>
              </a:rPr>
              <a:t> технологии </a:t>
            </a:r>
          </a:p>
          <a:p>
            <a:endParaRPr lang="ru-RU" sz="4000" dirty="0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Художественно-эстетическое направление</a:t>
            </a:r>
          </a:p>
        </p:txBody>
      </p:sp>
      <p:pic>
        <p:nvPicPr>
          <p:cNvPr id="57350" name="Picture 2" descr="C:\Users\Наталья\Desktop\Новые фото\P127028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928669"/>
            <a:ext cx="3214710" cy="241103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7351" name="Picture 8" descr="C:\Users\Наталья\Desktop\Фото\115 декабрь 2010\IMG_145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28596" y="3714752"/>
            <a:ext cx="4072818" cy="271464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1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714875" y="928688"/>
            <a:ext cx="3606800" cy="237648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Музыкальное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Изобразительное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Театральное искусство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Английский язык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Компьютерная графика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4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Этика </a:t>
            </a: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</p:txBody>
      </p:sp>
      <p:pic>
        <p:nvPicPr>
          <p:cNvPr id="57348" name="Picture 2" descr="P411018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72066" y="3714752"/>
            <a:ext cx="3600450" cy="2767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5214938" y="6491288"/>
            <a:ext cx="3546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rgbClr val="002060"/>
                </a:solidFill>
              </a:rPr>
              <a:t>Мюзикл «Снежная королева»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Музыкальное искусство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071563"/>
            <a:ext cx="4495800" cy="21145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Эстетическое восприятие </a:t>
            </a: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b="1" dirty="0" smtClean="0">
                <a:solidFill>
                  <a:srgbClr val="002060"/>
                </a:solidFill>
              </a:rPr>
              <a:t>     </a:t>
            </a:r>
            <a:r>
              <a:rPr lang="ru-RU" sz="2000" b="1" dirty="0" smtClean="0">
                <a:solidFill>
                  <a:srgbClr val="002060"/>
                </a:solidFill>
              </a:rPr>
              <a:t> и основы музыкального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Опыт музыкально-творческой    деятельности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Студия эстрадного вокала</a:t>
            </a:r>
          </a:p>
          <a:p>
            <a:pPr eaLnBrk="1" hangingPunct="1">
              <a:lnSpc>
                <a:spcPct val="90000"/>
              </a:lnSpc>
              <a:buFontTx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Музыка в режимные моменты</a:t>
            </a: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rgbClr val="0000FF"/>
              </a:solidFill>
            </a:endParaRPr>
          </a:p>
        </p:txBody>
      </p:sp>
      <p:pic>
        <p:nvPicPr>
          <p:cNvPr id="59396" name="Picture 7" descr="0003472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contrast="12000"/>
          </a:blip>
          <a:srcRect/>
          <a:stretch>
            <a:fillRect/>
          </a:stretch>
        </p:blipFill>
        <p:spPr>
          <a:xfrm>
            <a:off x="0" y="3573463"/>
            <a:ext cx="2590800" cy="304800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7" name="Picture 7" descr="j0289421"/>
          <p:cNvPicPr>
            <a:picLocks noChangeAspect="1" noChangeArrowheads="1"/>
          </p:cNvPicPr>
          <p:nvPr/>
        </p:nvPicPr>
        <p:blipFill>
          <a:blip r:embed="rId4"/>
          <a:srcRect t="31511"/>
          <a:stretch>
            <a:fillRect/>
          </a:stretch>
        </p:blipFill>
        <p:spPr bwMode="auto">
          <a:xfrm>
            <a:off x="5429256" y="928670"/>
            <a:ext cx="3167063" cy="32131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 descr="IMG_1430.JPG"/>
          <p:cNvPicPr>
            <a:picLocks noChangeAspect="1"/>
          </p:cNvPicPr>
          <p:nvPr/>
        </p:nvPicPr>
        <p:blipFill>
          <a:blip r:embed="rId2" cstate="print"/>
          <a:srcRect r="10236"/>
          <a:stretch>
            <a:fillRect/>
          </a:stretch>
        </p:blipFill>
        <p:spPr bwMode="auto">
          <a:xfrm>
            <a:off x="251520" y="980341"/>
            <a:ext cx="4124458" cy="2664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6429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Вокальная студия</a:t>
            </a:r>
          </a:p>
        </p:txBody>
      </p:sp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900113"/>
            <a:ext cx="4524375" cy="285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3752850"/>
            <a:ext cx="5211763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642938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Изобразительное искусство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4402138" cy="45307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0000FF"/>
              </a:buClr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Живопись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Скульптура (глина, пластилин)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Графика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Дизайн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err="1" smtClean="0">
                <a:solidFill>
                  <a:srgbClr val="002060"/>
                </a:solidFill>
              </a:rPr>
              <a:t>Бумагопластика</a:t>
            </a:r>
            <a:endParaRPr lang="ru-RU" sz="2000" b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Художественный труд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Аппликация из различных материалов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Беседы о художниках и жанрах изобразительно-прикладного искусства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</a:pPr>
            <a:r>
              <a:rPr lang="ru-RU" sz="2000" b="1" dirty="0" smtClean="0">
                <a:solidFill>
                  <a:srgbClr val="002060"/>
                </a:solidFill>
              </a:rPr>
              <a:t>Компьютерное конструирование</a:t>
            </a:r>
          </a:p>
          <a:p>
            <a:pPr eaLnBrk="1" hangingPunct="1">
              <a:lnSpc>
                <a:spcPct val="90000"/>
              </a:lnSpc>
            </a:pPr>
            <a:endParaRPr lang="ru-RU" sz="2000" b="1" dirty="0" smtClean="0">
              <a:solidFill>
                <a:schemeClr val="bg1"/>
              </a:solidFill>
            </a:endParaRPr>
          </a:p>
        </p:txBody>
      </p:sp>
      <p:pic>
        <p:nvPicPr>
          <p:cNvPr id="65541" name="Picture 12" descr="270904-001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292725" y="1557338"/>
            <a:ext cx="3311525" cy="2232025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5540" name="Picture 7" descr="115_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/>
          <a:stretch>
            <a:fillRect/>
          </a:stretch>
        </p:blipFill>
        <p:spPr>
          <a:xfrm>
            <a:off x="5436108" y="4064032"/>
            <a:ext cx="2462784" cy="194462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14875" y="571500"/>
            <a:ext cx="4429125" cy="58769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Танцевальное 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Ритмика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Пластика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Классический, бальный, народный эстрадный танец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Выразительность жеста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0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endParaRPr lang="ru-RU" sz="3000" b="1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ru-RU" sz="3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Театральное  </a:t>
            </a:r>
            <a:r>
              <a:rPr lang="ru-RU" sz="3000" b="1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искусство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Актерское мастерство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Сценическая речь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Blip>
                <a:blip r:embed="rId2"/>
              </a:buBlip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Сценическое движение</a:t>
            </a:r>
          </a:p>
          <a:p>
            <a:pPr eaLnBrk="1" hangingPunct="1">
              <a:lnSpc>
                <a:spcPct val="90000"/>
              </a:lnSpc>
              <a:defRPr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ru-RU" sz="2000" b="1" dirty="0" smtClean="0"/>
          </a:p>
        </p:txBody>
      </p:sp>
      <p:pic>
        <p:nvPicPr>
          <p:cNvPr id="61443" name="Picture 7" descr="P411016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3929066"/>
            <a:ext cx="3455988" cy="2519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44" name="Picture 4" descr="star060422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571480"/>
            <a:ext cx="3429000" cy="2928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3" descr="IMG_042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3500438"/>
            <a:ext cx="4787900" cy="3190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1" name="Рисунок 2" descr="IMG_041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06292">
            <a:off x="4845050" y="919163"/>
            <a:ext cx="3981450" cy="2652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3492" name="Рисунок 1" descr="IMG_037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474637">
            <a:off x="317500" y="849313"/>
            <a:ext cx="3938588" cy="26257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1" descr="IMG_03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71480"/>
            <a:ext cx="3960000" cy="2640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5" name="Рисунок 2" descr="IMG_036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71480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6" name="Рисунок 3" descr="IMG_040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14752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4517" name="Рисунок 4" descr="IMG_042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714752"/>
            <a:ext cx="3960000" cy="26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813"/>
          </a:xfrm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Этика, этикет, уроки нравственности</a:t>
            </a:r>
          </a:p>
        </p:txBody>
      </p:sp>
      <p:pic>
        <p:nvPicPr>
          <p:cNvPr id="58372" name="Picture 2" descr="C:\Users\Наталья\Desktop\фоны\520b0f61de4b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00100" y="1000108"/>
            <a:ext cx="2786082" cy="2786082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4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6" y="1000108"/>
            <a:ext cx="3492501" cy="275863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8373" name="Picture 3" descr="C:\Users\Наталья\Desktop\фоны\211839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8396" y="3968754"/>
            <a:ext cx="3838892" cy="25717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2963" b="16790"/>
          <a:stretch>
            <a:fillRect/>
          </a:stretch>
        </p:blipFill>
        <p:spPr bwMode="auto">
          <a:xfrm>
            <a:off x="551741" y="949707"/>
            <a:ext cx="3594227" cy="2614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3" descr="IMG_115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8949" y="949707"/>
            <a:ext cx="3888432" cy="2592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3012" name="Заголовок 1"/>
          <p:cNvSpPr>
            <a:spLocks noGrp="1"/>
          </p:cNvSpPr>
          <p:nvPr>
            <p:ph type="title"/>
          </p:nvPr>
        </p:nvSpPr>
        <p:spPr>
          <a:xfrm>
            <a:off x="-84138" y="287338"/>
            <a:ext cx="9144001" cy="76517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Интерьер учреждения</a:t>
            </a:r>
          </a:p>
        </p:txBody>
      </p:sp>
      <p:pic>
        <p:nvPicPr>
          <p:cNvPr id="7" name="Picture 3" descr="C:\Users\Наталья\Desktop\буклет\для буклета\IMG_81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57" y="3830830"/>
            <a:ext cx="3588211" cy="2622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" descr="C:\Users\Наталья\Desktop\Общая папка\Буклет\int01 - копи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371" y="3830830"/>
            <a:ext cx="3991085" cy="2622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r>
              <a:rPr lang="ru-RU" sz="3600" b="1" smtClean="0">
                <a:solidFill>
                  <a:schemeClr val="bg1"/>
                </a:solidFill>
              </a:rPr>
              <a:t>Территория учреждения</a:t>
            </a:r>
          </a:p>
        </p:txBody>
      </p:sp>
      <p:pic>
        <p:nvPicPr>
          <p:cNvPr id="36867" name="Содержимое 3" descr="C:\Users\ДНС\Desktop\фотки\пруды сада\IMG_2521.JPG"/>
          <p:cNvPicPr>
            <a:picLocks noGrp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628003" y="928671"/>
            <a:ext cx="3937525" cy="2357454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868" name="Рисунок 4" descr="C:\Users\ДНС\Desktop\экскурс по саду,\IMG_472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5072065" y="928671"/>
            <a:ext cx="3541257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69" name="Рисунок 5" descr="C:\Users\ДНС\Desktop\скамеечки и пр\DSCF2719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628004" y="3644453"/>
            <a:ext cx="3937524" cy="2702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6871" name="Picture 2" descr="C:\Users\Наталья\Desktop\Фото\Территория 1 сент 2011\IMG_427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72066" y="3571876"/>
            <a:ext cx="3541257" cy="28473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5364163" y="692150"/>
            <a:ext cx="3779837" cy="2970213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rgbClr val="5F0E01"/>
                </a:solidFill>
              </a:rPr>
              <a:t>Министерство  здравоохранения Федеральная программа </a:t>
            </a:r>
            <a:r>
              <a:rPr lang="en-US" sz="2400" b="1" dirty="0" smtClean="0">
                <a:solidFill>
                  <a:srgbClr val="5F0E01"/>
                </a:solidFill>
              </a:rPr>
              <a:t/>
            </a:r>
            <a:br>
              <a:rPr lang="en-US" sz="2400" b="1" dirty="0" smtClean="0">
                <a:solidFill>
                  <a:srgbClr val="5F0E01"/>
                </a:solidFill>
              </a:rPr>
            </a:br>
            <a:r>
              <a:rPr lang="ru-RU" sz="2400" b="1" dirty="0" smtClean="0">
                <a:solidFill>
                  <a:srgbClr val="5F0E01"/>
                </a:solidFill>
              </a:rPr>
              <a:t>В.Ф. Базарного – 1989 г.</a:t>
            </a:r>
            <a:br>
              <a:rPr lang="ru-RU" sz="2400" b="1" dirty="0" smtClean="0">
                <a:solidFill>
                  <a:srgbClr val="5F0E01"/>
                </a:solidFill>
              </a:rPr>
            </a:br>
            <a:endParaRPr lang="ru-RU" sz="2400" b="1" dirty="0" smtClean="0">
              <a:solidFill>
                <a:srgbClr val="5F0E01"/>
              </a:solidFill>
            </a:endParaRPr>
          </a:p>
        </p:txBody>
      </p:sp>
      <p:sp>
        <p:nvSpPr>
          <p:cNvPr id="35843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4365625"/>
            <a:ext cx="8964613" cy="2252663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ru-RU" sz="2500" b="1" dirty="0" smtClean="0">
                <a:solidFill>
                  <a:srgbClr val="5F0E01"/>
                </a:solidFill>
                <a:latin typeface="+mj-lt"/>
              </a:rPr>
              <a:t>«</a:t>
            </a:r>
            <a:r>
              <a:rPr lang="ru-RU" sz="2800" b="1" dirty="0" smtClean="0">
                <a:solidFill>
                  <a:srgbClr val="5F0E01"/>
                </a:solidFill>
                <a:latin typeface="+mj-lt"/>
              </a:rPr>
              <a:t>Массовая первичная профилактика школьных форм патологии, или развивающие здоровье принципы конструирования учебно-познавательного процесса в детских садах и школах»</a:t>
            </a:r>
          </a:p>
          <a:p>
            <a:pPr eaLnBrk="1" hangingPunct="1">
              <a:defRPr/>
            </a:pPr>
            <a:endParaRPr lang="ru-RU" sz="2800" dirty="0" smtClean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9220" name="Rectangle 10"/>
          <p:cNvSpPr>
            <a:spLocks noChangeArrowheads="1"/>
          </p:cNvSpPr>
          <p:nvPr/>
        </p:nvSpPr>
        <p:spPr bwMode="auto">
          <a:xfrm>
            <a:off x="0" y="0"/>
            <a:ext cx="384175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ru-RU"/>
          </a:p>
        </p:txBody>
      </p:sp>
      <p:pic>
        <p:nvPicPr>
          <p:cNvPr id="35845" name="Picture 7" descr="http://www.websib.ru/congress/2005/globus/IMG_8116b.jpg"/>
          <p:cNvPicPr>
            <a:picLocks noChangeAspect="1" noChangeArrowheads="1"/>
          </p:cNvPicPr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179511" y="404664"/>
            <a:ext cx="5184577" cy="38884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/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cs typeface="Arial" charset="0"/>
              </a:rPr>
              <a:t>Территория учреждения</a:t>
            </a:r>
          </a:p>
        </p:txBody>
      </p:sp>
      <p:pic>
        <p:nvPicPr>
          <p:cNvPr id="37891" name="Picture 2" descr="C:\Users\Наталья\Desktop\Фото\Территория 1 сент 2011\IMG_479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370324" y="4142923"/>
            <a:ext cx="3805435" cy="2538143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893" name="Picture 3" descr="C:\Users\Наталья\Desktop\Фото\Территория 1 сент 2011\IMG_4805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89550" y="4142923"/>
            <a:ext cx="3802929" cy="2535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4" name="Рисунок 6" descr="C:\Users\ДНС\Desktop\скамеечки и пр\DSCF2722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395536" y="1039263"/>
            <a:ext cx="3769628" cy="289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7895" name="Рисунок 7" descr="C:\Users\ДНС\Desktop\аллея лето +осень\IMG_2629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5089550" y="1060511"/>
            <a:ext cx="3802929" cy="2877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 eaLnBrk="1" hangingPunct="1">
              <a:lnSpc>
                <a:spcPct val="90000"/>
              </a:lnSpc>
            </a:pP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Медицинский мониторинг включает следующие методики </a:t>
            </a:r>
            <a:r>
              <a:rPr lang="ru-RU" sz="3600" b="1" dirty="0" err="1" smtClean="0">
                <a:solidFill>
                  <a:schemeClr val="accent2">
                    <a:lumMod val="75000"/>
                  </a:schemeClr>
                </a:solidFill>
              </a:rPr>
              <a:t>В.Ф.Базарного</a:t>
            </a: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6083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проверка сердечно – сосудистой системы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диагностика развития  телесной вертикали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диагностика вестибулярной устойчивости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замер зрения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рисуночные тесты  «Метель»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6102833"/>
              </p:ext>
            </p:extLst>
          </p:nvPr>
        </p:nvGraphicFramePr>
        <p:xfrm>
          <a:off x="107950" y="836613"/>
          <a:ext cx="9036051" cy="5942591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2663850"/>
                <a:gridCol w="2372202"/>
                <a:gridCol w="1804372"/>
                <a:gridCol w="2195627"/>
              </a:tblGrid>
              <a:tr h="5781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Медицинский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мониторинг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Психологический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мониторинг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Педагогический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мониторинг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Логопедический мониторинг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</a:tr>
              <a:tr h="532738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профосмотры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специалистами (окулист, </a:t>
                      </a: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невролог,хирург,гинеколог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уролог,стоматолог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, УЗИ) ) – 1 раз в году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 -лабораторные исследования -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1раз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- замер зрения-1 раз.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- проверка сердечно – сосудистой системы в состоянии покоя-2раза;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- диагностика развития  телесной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вертикали</a:t>
                      </a:r>
                      <a:r>
                        <a:rPr lang="ru-RU" sz="16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(антропометрия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)-2раза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- диагностика вестибулярной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устойчивости-2раза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- рисуночные тесты  «Метель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» -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2 раза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 - хронометраж уроков и занятий – 2раза,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ru-RU" sz="1600" b="1" dirty="0" smtClean="0">
                          <a:solidFill>
                            <a:srgbClr val="002060"/>
                          </a:solidFill>
                          <a:effectLst/>
                        </a:rPr>
                        <a:t>-плече лопаточный </a:t>
                      </a:r>
                      <a:r>
                        <a:rPr lang="ru-RU" sz="1600" b="1" dirty="0">
                          <a:solidFill>
                            <a:srgbClr val="002060"/>
                          </a:solidFill>
                          <a:effectLst/>
                        </a:rPr>
                        <a:t>тест на сутулость, осанку -2 раза</a:t>
                      </a:r>
                      <a:endParaRPr lang="ru-RU" sz="16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диагностика 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развития индивидуальных особенностей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воспитанников-2р.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исследование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процессов социализации детей, «Социомониторинг»2р.(6-11л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 диагностика </a:t>
                      </a:r>
                      <a:endParaRPr lang="ru-RU" sz="1600" b="1" kern="1200" dirty="0" smtClean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58775" indent="-263525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адаптации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 ДОУ, </a:t>
                      </a:r>
                    </a:p>
                    <a:p>
                      <a:pPr marL="358775" indent="-263525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адаптации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 школе -1кл.</a:t>
                      </a:r>
                    </a:p>
                    <a:p>
                      <a:pPr marL="358775" indent="-263525"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готовности 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 школьному </a:t>
                      </a:r>
                    </a:p>
                    <a:p>
                      <a:pPr marL="358775" indent="-263525"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обучению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4кл. 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анализ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урока и занятия  с позиций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здоровье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сбережения,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-уровень </a:t>
                      </a:r>
                      <a:r>
                        <a:rPr lang="ru-RU" sz="1600" b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сформированности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целевых ориентиров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дошкольников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(метод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наблюдений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-диагностика </a:t>
                      </a:r>
                      <a:r>
                        <a:rPr lang="ru-RU" sz="1600" b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сформированности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УУД 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младших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школьников.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002060"/>
                          </a:solidFill>
                          <a:effectLst/>
                        </a:rPr>
                        <a:t>-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диагностика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речевого 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развития детей  </a:t>
                      </a: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раннего возраста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-диагностика устной речи дошкольников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-выявление предпосылок нарушения письменной речи</a:t>
                      </a:r>
                      <a:r>
                        <a:rPr lang="ru-RU" sz="1600" b="1" kern="12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b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-диагностика нарушения устной и письменной речи у младших школьников;</a:t>
                      </a: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47123" name="Прямоугольник 1"/>
          <p:cNvSpPr>
            <a:spLocks noChangeArrowheads="1"/>
          </p:cNvSpPr>
          <p:nvPr/>
        </p:nvSpPr>
        <p:spPr bwMode="auto">
          <a:xfrm>
            <a:off x="107950" y="0"/>
            <a:ext cx="87122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Психолого-медико-логопедическое и педагогическое сопровождении обучающихся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Хронометраж занятий</a:t>
            </a: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950" y="908050"/>
            <a:ext cx="8856663" cy="5689600"/>
          </a:xfrm>
          <a:solidFill>
            <a:schemeClr val="bg1"/>
          </a:solidFill>
        </p:spPr>
        <p:txBody>
          <a:bodyPr/>
          <a:lstStyle/>
          <a:p>
            <a:pPr marL="0" indent="0"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/>
              <a:t>Протокол хронометража занятия в дошкольном отделении </a:t>
            </a:r>
            <a:endParaRPr lang="ru-RU" sz="2000" b="1" dirty="0" smtClean="0"/>
          </a:p>
          <a:p>
            <a:pPr marL="0" indent="0" algn="ctr">
              <a:spcBef>
                <a:spcPts val="0"/>
              </a:spcBef>
              <a:buFont typeface="Arial" charset="0"/>
              <a:buNone/>
              <a:defRPr/>
            </a:pPr>
            <a:r>
              <a:rPr lang="ru-RU" sz="2000" b="1" dirty="0" smtClean="0"/>
              <a:t>начальной </a:t>
            </a:r>
            <a:r>
              <a:rPr lang="ru-RU" sz="2000" b="1" dirty="0"/>
              <a:t>школы - детского сада №115</a:t>
            </a:r>
            <a:endParaRPr lang="ru-RU" sz="2000" dirty="0"/>
          </a:p>
          <a:p>
            <a:pPr>
              <a:defRPr/>
            </a:pPr>
            <a:endParaRPr lang="ru-RU" dirty="0"/>
          </a:p>
        </p:txBody>
      </p:sp>
      <p:pic>
        <p:nvPicPr>
          <p:cNvPr id="48132" name="Рисунок 3" descr="хронометраж занятия + - Microsoft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5" t="26546" r="19405" b="5638"/>
          <a:stretch>
            <a:fillRect/>
          </a:stretch>
        </p:blipFill>
        <p:spPr bwMode="auto">
          <a:xfrm>
            <a:off x="488950" y="1700213"/>
            <a:ext cx="8105775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0" y="1676400"/>
            <a:ext cx="8540750" cy="4422775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К – принимал участие в беседе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И – выполнял игровое действие, задание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Д  -движение по группе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ФМ – физкультминутка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П –продуктивная деятельность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Э –экспериментальная деятельность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Т – трудовые поручения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Р – эмоциональная разрядка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+   стоя</a:t>
            </a:r>
          </a:p>
          <a:p>
            <a:pPr>
              <a:buFont typeface="Wingdings" pitchFamily="2" charset="2"/>
              <a:buChar char="ü"/>
            </a:pPr>
            <a:r>
              <a:rPr lang="ru-RU" sz="2400" b="1" dirty="0" smtClean="0">
                <a:solidFill>
                  <a:srgbClr val="002060"/>
                </a:solidFill>
              </a:rPr>
              <a:t>-    сидя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 smtClean="0"/>
          </a:p>
        </p:txBody>
      </p:sp>
      <p:sp>
        <p:nvSpPr>
          <p:cNvPr id="49155" name="Text Box 7"/>
          <p:cNvSpPr txBox="1">
            <a:spLocks noChangeArrowheads="1"/>
          </p:cNvSpPr>
          <p:nvPr/>
        </p:nvSpPr>
        <p:spPr bwMode="auto">
          <a:xfrm>
            <a:off x="3471863" y="779463"/>
            <a:ext cx="34766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36200" name="Rectangle 8"/>
          <p:cNvSpPr>
            <a:spLocks noChangeArrowheads="1"/>
          </p:cNvSpPr>
          <p:nvPr/>
        </p:nvSpPr>
        <p:spPr bwMode="auto">
          <a:xfrm>
            <a:off x="1403350" y="476250"/>
            <a:ext cx="6264275" cy="59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 algn="ctr">
              <a:lnSpc>
                <a:spcPct val="90000"/>
              </a:lnSpc>
              <a:defRPr/>
            </a:pP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Условные      обозначения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3"/>
          <p:cNvSpPr>
            <a:spLocks noGrp="1" noRot="1" noChangeArrowheads="1"/>
          </p:cNvSpPr>
          <p:nvPr>
            <p:ph type="subTitle" idx="4294967295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endParaRPr lang="ru-RU" sz="3000" b="1" dirty="0" smtClean="0">
              <a:solidFill>
                <a:srgbClr val="FF3300"/>
              </a:solidFill>
              <a:latin typeface="+mj-lt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  <a:defRPr/>
            </a:pPr>
            <a:r>
              <a:rPr lang="ru-RU" sz="30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Анализ  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занятия с позиций </a:t>
            </a:r>
            <a:r>
              <a:rPr lang="ru-RU" sz="3000" b="1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здоровьесбережения</a:t>
            </a:r>
            <a:r>
              <a:rPr lang="ru-RU" sz="3000" b="1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91627" name="Group 4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99005"/>
              </p:ext>
            </p:extLst>
          </p:nvPr>
        </p:nvGraphicFramePr>
        <p:xfrm>
          <a:off x="0" y="1125538"/>
          <a:ext cx="9144000" cy="5522910"/>
        </p:xfrm>
        <a:graphic>
          <a:graphicData uri="http://schemas.openxmlformats.org/drawingml/2006/table">
            <a:tbl>
              <a:tblPr/>
              <a:tblGrid>
                <a:gridCol w="3644900"/>
                <a:gridCol w="366713"/>
                <a:gridCol w="325437"/>
                <a:gridCol w="395288"/>
                <a:gridCol w="3476625"/>
                <a:gridCol w="361950"/>
                <a:gridCol w="328612"/>
                <a:gridCol w="244475"/>
              </a:tblGrid>
              <a:tr h="36040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Параметры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95578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 Обстановка и гигиенические условия в групповом помещении (влажность, температура, освещенность, звуковые раздражители, и др.)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9. Наличие, временное место, содержание и продолжительность оздоровительных моментов на занятии  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физкультурные минутки,  элементы самомассажа, виды гимнастик: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дыхательная, зрительная, пальчиковая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208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Количество видов деятельности 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игровая, двигательная, коммуникативная, музыкально-художественная, продуктивная, исследовательская) трудовая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10. Наличие в занятии  элементов технологии </a:t>
                      </a:r>
                      <a:r>
                        <a:rPr kumimoji="0" lang="ru-RU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В.Ф.Базарного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гендерный подход, фиксаторы для дидактического материала; смена динамических поз; подвесные модули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442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 Средняя продолжительность и частота чередования различных видов деятельности (норма: 3-5 минут на каждый вид).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. Наличие мотивации деятельности воспитанников на занятии.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6208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Количество видов преподавания, таких как словесный, наглядный, аудиовизуальный, самостоятельная работа и т.д. (норма: не менее 3 за занятие).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127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12. Психологический климат на занятии</a:t>
                      </a:r>
                    </a:p>
                    <a:p>
                      <a:pPr marL="0" marR="0" lvl="0" indent="127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отслеживаются взаимоотношения между воспитанниками и между воспитанниками и педагогом</a:t>
                      </a: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67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Чередование видов преподавания (норма: не позже, чем через 8-10 мин.)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13. Наличие на занятии эмоциональных разрядок: шуток, поговорок, музыки и т.д.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59442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 Наличие и выбор места на занятии методов, способствующих активизации инициативы и творческого самовыражения самих воспитанников.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14. Плотность занятия, т.е. количество времени, затраченного воспитанниками на деятельность (норма: не менее 60% и не более 75-80%).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64015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 Место и длительность применения ТСО, ИКТ. Умение педагога использовать их как возможность инициирования дискуссии, обсуждения.</a:t>
                      </a: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15. Отслеживания педагогом момента наступления утомления у воспитанников и снижение их активности.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42676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 Использование наглядных материалов на занятии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(картины, схемы, рисунки, таблицы).</a:t>
                      </a: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ahoma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16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. Использование  дидактических принципов системы </a:t>
                      </a:r>
                      <a:r>
                        <a:rPr kumimoji="0" 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деятельностного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  метода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imes New Roman" pitchFamily="18" charset="0"/>
                          <a:cs typeface="Arial" pitchFamily="34" charset="0"/>
                        </a:rPr>
                        <a:t>.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9144000" cy="792163"/>
          </a:xfrm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Результаты использования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здоровьесберегающих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методик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В.Ф.Базарного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36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179388" y="1341438"/>
            <a:ext cx="8785225" cy="53276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Низкая заболеваемость и высокий индекс здоровья </a:t>
            </a:r>
            <a:endParaRPr lang="ru-RU" sz="26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Легкая адаптация в группах раннего возраста</a:t>
            </a:r>
            <a:endParaRPr lang="ru-RU" sz="26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Легкая адаптация в начальной школе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Снижение утомляемости, тревожности воспитанников</a:t>
            </a:r>
            <a:endParaRPr lang="ru-RU" sz="26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Положительная динамика развития социальных процессов</a:t>
            </a:r>
            <a:r>
              <a:rPr lang="ru-RU" sz="2600" dirty="0" smtClean="0">
                <a:solidFill>
                  <a:srgbClr val="002060"/>
                </a:solidFill>
              </a:rPr>
              <a:t> в </a:t>
            </a:r>
            <a:r>
              <a:rPr lang="ru-RU" sz="2600" b="1" dirty="0" smtClean="0">
                <a:solidFill>
                  <a:srgbClr val="002060"/>
                </a:solidFill>
              </a:rPr>
              <a:t>детских коллективах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Формирование УУД в начальной школе и ЦО  у дошкольников</a:t>
            </a:r>
          </a:p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Благоприятный микроклимат в коллективе</a:t>
            </a:r>
            <a:endParaRPr lang="ru-RU" sz="26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Высокий уровень творческих способностей</a:t>
            </a:r>
            <a:endParaRPr lang="ru-RU" sz="26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600" b="1" dirty="0" smtClean="0">
                <a:solidFill>
                  <a:srgbClr val="002060"/>
                </a:solidFill>
              </a:rPr>
              <a:t>Заинтересованность родителей. Родитель – как равноправный участник образовательного процесса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r>
              <a:rPr lang="ru-RU" sz="2600" b="1" dirty="0" smtClean="0">
                <a:solidFill>
                  <a:srgbClr val="002060"/>
                </a:solidFill>
              </a:rPr>
              <a:t>Расширение связей в профессиональном сообществе</a:t>
            </a:r>
            <a:endParaRPr lang="ru-RU" sz="2600" dirty="0" smtClean="0">
              <a:solidFill>
                <a:srgbClr val="002060"/>
              </a:solidFill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Char char="q"/>
            </a:pPr>
            <a:endParaRPr lang="ru-RU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ru-RU" sz="2800" b="1" dirty="0" smtClean="0">
                <a:solidFill>
                  <a:srgbClr val="0000FF"/>
                </a:solidFill>
              </a:rPr>
              <a:t>.</a:t>
            </a:r>
            <a:endParaRPr lang="ru-RU" sz="2800" dirty="0" smtClean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500063" y="5072063"/>
            <a:ext cx="8229600" cy="1643062"/>
          </a:xfrm>
        </p:spPr>
        <p:txBody>
          <a:bodyPr/>
          <a:lstStyle/>
          <a:p>
            <a:pPr algn="r"/>
            <a:r>
              <a:rPr lang="ru-RU" sz="2500" smtClean="0">
                <a:solidFill>
                  <a:schemeClr val="bg1"/>
                </a:solidFill>
              </a:rPr>
              <a:t> «…И мечтаю я, чтоб сказали о России, стране равнин: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вот страна прекраснейших женщин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и отважнейших мужчин». </a:t>
            </a:r>
            <a:r>
              <a:rPr lang="en-US" sz="2500" smtClean="0">
                <a:solidFill>
                  <a:schemeClr val="bg1"/>
                </a:solidFill>
              </a:rPr>
              <a:t/>
            </a:r>
            <a:br>
              <a:rPr lang="en-US" sz="2500" smtClean="0">
                <a:solidFill>
                  <a:schemeClr val="bg1"/>
                </a:solidFill>
              </a:rPr>
            </a:br>
            <a:r>
              <a:rPr lang="ru-RU" sz="2500" smtClean="0">
                <a:solidFill>
                  <a:schemeClr val="bg1"/>
                </a:solidFill>
              </a:rPr>
              <a:t>Н.С.Гумилёв</a:t>
            </a:r>
          </a:p>
        </p:txBody>
      </p:sp>
      <p:pic>
        <p:nvPicPr>
          <p:cNvPr id="72707" name="Picture 2" descr="C:\Users\Наталья\Desktop\фоны\мудрость\book-906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087" t="4724" r="7087" b="4724"/>
          <a:stretch>
            <a:fillRect/>
          </a:stretch>
        </p:blipFill>
        <p:spPr>
          <a:xfrm>
            <a:off x="0" y="0"/>
            <a:ext cx="9192969" cy="697463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1979613" y="723900"/>
            <a:ext cx="559435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4400" b="1" i="1" dirty="0">
                <a:solidFill>
                  <a:schemeClr val="accent2">
                    <a:lumMod val="75000"/>
                  </a:schemeClr>
                </a:solidFill>
              </a:rPr>
              <a:t>Всё в ваших руках!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14" descr="дети 064"/>
          <p:cNvPicPr>
            <a:picLocks noChangeAspect="1" noChangeArrowheads="1"/>
          </p:cNvPicPr>
          <p:nvPr/>
        </p:nvPicPr>
        <p:blipFill>
          <a:blip r:embed="rId2" cstate="print"/>
          <a:srcRect l="2924"/>
          <a:stretch>
            <a:fillRect/>
          </a:stretch>
        </p:blipFill>
        <p:spPr bwMode="auto">
          <a:xfrm>
            <a:off x="3924300" y="3176588"/>
            <a:ext cx="5003800" cy="34432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/>
          <a:lstStyle/>
          <a:p>
            <a:pPr eaLnBrk="1" hangingPunct="1"/>
            <a:r>
              <a:rPr lang="ru-RU" sz="3600" b="1" dirty="0" smtClean="0">
                <a:solidFill>
                  <a:srgbClr val="5F0E01"/>
                </a:solidFill>
              </a:rPr>
              <a:t>Параллельно-раздельное воспитание и обучение</a:t>
            </a:r>
          </a:p>
        </p:txBody>
      </p:sp>
      <p:pic>
        <p:nvPicPr>
          <p:cNvPr id="50178" name="Picture 10" descr="дети 0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l="10577" r="6172"/>
          <a:stretch>
            <a:fillRect/>
          </a:stretch>
        </p:blipFill>
        <p:spPr>
          <a:xfrm>
            <a:off x="251520" y="1124744"/>
            <a:ext cx="4464050" cy="3575050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350838" y="2855913"/>
            <a:ext cx="38893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до 1917 г.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4651375" y="3621088"/>
            <a:ext cx="4249738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en-US" sz="2000" b="1" dirty="0">
                <a:solidFill>
                  <a:srgbClr val="002060"/>
                </a:solidFill>
                <a:latin typeface="+mn-lt"/>
              </a:rPr>
              <a:t>1918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г.</a:t>
            </a: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782638" y="4141788"/>
            <a:ext cx="417671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1943 г.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4722813" y="49815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1954 г.</a:t>
            </a:r>
            <a:endParaRPr lang="ru-RU" sz="1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 rot="-1370294">
            <a:off x="2328863" y="1560513"/>
            <a:ext cx="2808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002060"/>
                </a:solidFill>
                <a:latin typeface="+mn-lt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Параллельно-раздельное</a:t>
            </a:r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4140200" y="3933825"/>
            <a:ext cx="4176713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endParaRPr lang="ru-RU" sz="1600" b="1">
              <a:solidFill>
                <a:srgbClr val="C0504D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6568" name="Rectangle 8"/>
          <p:cNvSpPr>
            <a:spLocks noChangeArrowheads="1"/>
          </p:cNvSpPr>
          <p:nvPr/>
        </p:nvSpPr>
        <p:spPr bwMode="auto">
          <a:xfrm rot="-1427760">
            <a:off x="6207125" y="2486025"/>
            <a:ext cx="2808288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0000FF"/>
              </a:buClr>
              <a:buSzPct val="60000"/>
              <a:buFont typeface="Wingdings" pitchFamily="2" charset="2"/>
              <a:buNone/>
              <a:defRPr/>
            </a:pPr>
            <a:r>
              <a:rPr lang="ru-RU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</a:t>
            </a:r>
            <a:r>
              <a:rPr lang="ru-RU" sz="2400" b="1" dirty="0">
                <a:solidFill>
                  <a:srgbClr val="002060"/>
                </a:solidFill>
                <a:latin typeface="+mn-lt"/>
              </a:rPr>
              <a:t>Смешанное</a:t>
            </a:r>
          </a:p>
        </p:txBody>
      </p:sp>
      <p:pic>
        <p:nvPicPr>
          <p:cNvPr id="11273" name="Picture 9" descr="к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3" y="2857500"/>
            <a:ext cx="2808287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 descr="к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25" y="4076700"/>
            <a:ext cx="28082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1" descr="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160963"/>
            <a:ext cx="29527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2" descr="си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357563"/>
            <a:ext cx="29527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1"/>
          <a:lstStyle/>
          <a:p>
            <a:pPr>
              <a:defRPr/>
            </a:pPr>
            <a:endParaRPr lang="ru-RU" sz="160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1278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79388" y="333375"/>
            <a:ext cx="8964612" cy="1079500"/>
          </a:xfrm>
        </p:spPr>
        <p:txBody>
          <a:bodyPr/>
          <a:lstStyle/>
          <a:p>
            <a:pPr eaLnBrk="1" hangingPunct="1"/>
            <a:r>
              <a:rPr lang="ru-RU" sz="3600" dirty="0" smtClean="0">
                <a:solidFill>
                  <a:srgbClr val="663300"/>
                </a:solidFill>
                <a:latin typeface="Verdana" pitchFamily="34" charset="0"/>
              </a:rPr>
              <a:t/>
            </a:r>
            <a:br>
              <a:rPr lang="ru-RU" sz="3600" dirty="0" smtClean="0">
                <a:solidFill>
                  <a:srgbClr val="663300"/>
                </a:solidFill>
                <a:latin typeface="Verdana" pitchFamily="34" charset="0"/>
              </a:rPr>
            </a:br>
            <a:r>
              <a:rPr lang="ru-RU" sz="4000" b="1" dirty="0" smtClean="0">
                <a:solidFill>
                  <a:srgbClr val="5F0E01"/>
                </a:solidFill>
              </a:rPr>
              <a:t>История параллельно - раздельного </a:t>
            </a:r>
            <a:br>
              <a:rPr lang="ru-RU" sz="4000" b="1" dirty="0" smtClean="0">
                <a:solidFill>
                  <a:srgbClr val="5F0E01"/>
                </a:solidFill>
              </a:rPr>
            </a:br>
            <a:r>
              <a:rPr lang="ru-RU" sz="4000" b="1" dirty="0" smtClean="0">
                <a:solidFill>
                  <a:srgbClr val="5F0E01"/>
                </a:solidFill>
              </a:rPr>
              <a:t>обучения  и  воспитания  в  России</a:t>
            </a:r>
            <a:br>
              <a:rPr lang="ru-RU" sz="4000" b="1" dirty="0" smtClean="0">
                <a:solidFill>
                  <a:srgbClr val="5F0E01"/>
                </a:solidFill>
              </a:rPr>
            </a:br>
            <a:endParaRPr lang="ru-RU" sz="4000" b="1" dirty="0" smtClean="0">
              <a:solidFill>
                <a:srgbClr val="5F0E0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2"/>
          <p:cNvSpPr>
            <a:spLocks noGrp="1" noChangeArrowheads="1"/>
          </p:cNvSpPr>
          <p:nvPr>
            <p:ph type="title" idx="4294967295"/>
          </p:nvPr>
        </p:nvSpPr>
        <p:spPr>
          <a:noFill/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5F0E01"/>
                </a:solidFill>
              </a:rPr>
              <a:t>Влияние женщины на воспитание мальчика  –  эстафета женских рук</a:t>
            </a:r>
          </a:p>
        </p:txBody>
      </p:sp>
      <p:grpSp>
        <p:nvGrpSpPr>
          <p:cNvPr id="2" name="Diagram 2"/>
          <p:cNvGrpSpPr>
            <a:grpSpLocks/>
          </p:cNvGrpSpPr>
          <p:nvPr/>
        </p:nvGrpSpPr>
        <p:grpSpPr bwMode="auto">
          <a:xfrm>
            <a:off x="431800" y="1589088"/>
            <a:ext cx="8208963" cy="4464050"/>
            <a:chOff x="272" y="1001"/>
            <a:chExt cx="5171" cy="2812"/>
          </a:xfrm>
        </p:grpSpPr>
        <p:sp>
          <p:nvSpPr>
            <p:cNvPr id="3" name="_s1028"/>
            <p:cNvSpPr>
              <a:spLocks noChangeArrowheads="1" noTextEdit="1"/>
            </p:cNvSpPr>
            <p:nvPr/>
          </p:nvSpPr>
          <p:spPr bwMode="auto">
            <a:xfrm>
              <a:off x="2235" y="1212"/>
              <a:ext cx="1244" cy="1243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9966FF"/>
            </a:solidFill>
            <a:ln w="28575">
              <a:solidFill>
                <a:srgbClr val="5F0FFF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4" name="_s1029"/>
            <p:cNvSpPr>
              <a:spLocks noChangeArrowheads="1" noTextEdit="1"/>
            </p:cNvSpPr>
            <p:nvPr/>
          </p:nvSpPr>
          <p:spPr bwMode="auto">
            <a:xfrm rot="3600000">
              <a:off x="2732" y="1499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1FD09"/>
            </a:solidFill>
            <a:ln w="28575">
              <a:solidFill>
                <a:srgbClr val="CAD402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_s1030"/>
            <p:cNvSpPr>
              <a:spLocks noChangeArrowheads="1" noTextEdit="1"/>
            </p:cNvSpPr>
            <p:nvPr/>
          </p:nvSpPr>
          <p:spPr bwMode="auto">
            <a:xfrm rot="7200000">
              <a:off x="2732" y="2073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399FF"/>
            </a:solidFill>
            <a:ln w="28575">
              <a:solidFill>
                <a:srgbClr val="4B595B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6" name="_s1031"/>
            <p:cNvSpPr>
              <a:spLocks noChangeArrowheads="1" noTextEdit="1"/>
            </p:cNvSpPr>
            <p:nvPr/>
          </p:nvSpPr>
          <p:spPr bwMode="auto">
            <a:xfrm rot="10800000">
              <a:off x="2235" y="2360"/>
              <a:ext cx="1244" cy="1243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FF"/>
            </a:solidFill>
            <a:ln w="28575">
              <a:solidFill>
                <a:srgbClr val="CA00CA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_s1032"/>
            <p:cNvSpPr>
              <a:spLocks noChangeArrowheads="1" noTextEdit="1"/>
            </p:cNvSpPr>
            <p:nvPr/>
          </p:nvSpPr>
          <p:spPr bwMode="auto">
            <a:xfrm rot="14400000">
              <a:off x="1738" y="2073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01BD0A"/>
            </a:solidFill>
            <a:ln w="28575">
              <a:solidFill>
                <a:srgbClr val="019308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8" name="_s1033"/>
            <p:cNvSpPr>
              <a:spLocks noChangeArrowheads="1" noTextEdit="1"/>
            </p:cNvSpPr>
            <p:nvPr/>
          </p:nvSpPr>
          <p:spPr bwMode="auto">
            <a:xfrm rot="18000000">
              <a:off x="1738" y="1499"/>
              <a:ext cx="1243" cy="1244"/>
            </a:xfrm>
            <a:custGeom>
              <a:avLst/>
              <a:gdLst>
                <a:gd name="G0" fmla="+- -5570560 0 0"/>
                <a:gd name="G1" fmla="+- -7208960 0 0"/>
                <a:gd name="G2" fmla="+- -5570560 0 -7208960"/>
                <a:gd name="G3" fmla="+- 10800 0 0"/>
                <a:gd name="G4" fmla="+- 0 0 -557056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7200 0 0"/>
                <a:gd name="G9" fmla="+- 0 0 -7208960"/>
                <a:gd name="G10" fmla="+- 7200 0 2700"/>
                <a:gd name="G11" fmla="cos G10 -5570560"/>
                <a:gd name="G12" fmla="sin G10 -5570560"/>
                <a:gd name="G13" fmla="cos 13500 -5570560"/>
                <a:gd name="G14" fmla="sin 13500 -5570560"/>
                <a:gd name="G15" fmla="+- G11 10800 0"/>
                <a:gd name="G16" fmla="+- G12 10800 0"/>
                <a:gd name="G17" fmla="+- G13 10800 0"/>
                <a:gd name="G18" fmla="+- G14 10800 0"/>
                <a:gd name="G19" fmla="*/ 7200 1 2"/>
                <a:gd name="G20" fmla="+- G19 5400 0"/>
                <a:gd name="G21" fmla="cos G20 -5570560"/>
                <a:gd name="G22" fmla="sin G20 -5570560"/>
                <a:gd name="G23" fmla="+- G21 10800 0"/>
                <a:gd name="G24" fmla="+- G12 G23 G22"/>
                <a:gd name="G25" fmla="+- G22 G23 G11"/>
                <a:gd name="G26" fmla="cos 10800 -5570560"/>
                <a:gd name="G27" fmla="sin 10800 -5570560"/>
                <a:gd name="G28" fmla="cos 7200 -5570560"/>
                <a:gd name="G29" fmla="sin 7200 -557056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7208960"/>
                <a:gd name="G36" fmla="sin G34 -7208960"/>
                <a:gd name="G37" fmla="+/ -7208960 -557056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7200 G39"/>
                <a:gd name="G43" fmla="sin 72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9390 w 21600"/>
                <a:gd name="T5" fmla="*/ 92 h 21600"/>
                <a:gd name="T6" fmla="*/ 7721 w 21600"/>
                <a:gd name="T7" fmla="*/ 2342 h 21600"/>
                <a:gd name="T8" fmla="*/ 9860 w 21600"/>
                <a:gd name="T9" fmla="*/ 3661 h 21600"/>
                <a:gd name="T10" fmla="*/ 11976 w 21600"/>
                <a:gd name="T11" fmla="*/ -2649 h 21600"/>
                <a:gd name="T12" fmla="*/ 16067 w 21600"/>
                <a:gd name="T13" fmla="*/ 2226 h 21600"/>
                <a:gd name="T14" fmla="*/ 11192 w 21600"/>
                <a:gd name="T15" fmla="*/ 6317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1427" y="3627"/>
                  </a:moveTo>
                  <a:cubicBezTo>
                    <a:pt x="11218" y="3609"/>
                    <a:pt x="11009" y="3600"/>
                    <a:pt x="10800" y="3600"/>
                  </a:cubicBezTo>
                  <a:cubicBezTo>
                    <a:pt x="9960" y="3599"/>
                    <a:pt x="9126" y="3746"/>
                    <a:pt x="8337" y="4034"/>
                  </a:cubicBezTo>
                  <a:lnTo>
                    <a:pt x="7106" y="651"/>
                  </a:lnTo>
                  <a:cubicBezTo>
                    <a:pt x="8290" y="220"/>
                    <a:pt x="9540" y="-1"/>
                    <a:pt x="10800" y="0"/>
                  </a:cubicBezTo>
                  <a:cubicBezTo>
                    <a:pt x="11114" y="0"/>
                    <a:pt x="11428" y="13"/>
                    <a:pt x="11741" y="41"/>
                  </a:cubicBezTo>
                  <a:lnTo>
                    <a:pt x="11976" y="-2649"/>
                  </a:lnTo>
                  <a:lnTo>
                    <a:pt x="16067" y="2226"/>
                  </a:lnTo>
                  <a:lnTo>
                    <a:pt x="11192" y="6317"/>
                  </a:lnTo>
                  <a:lnTo>
                    <a:pt x="11427" y="3627"/>
                  </a:lnTo>
                  <a:close/>
                </a:path>
              </a:pathLst>
            </a:custGeom>
            <a:solidFill>
              <a:srgbClr val="FF0000"/>
            </a:solidFill>
            <a:ln w="28575">
              <a:solidFill>
                <a:srgbClr val="BE0000"/>
              </a:solidFill>
              <a:miter lim="800000"/>
              <a:headEnd/>
              <a:tailEnd/>
            </a:ln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_s1034"/>
            <p:cNvSpPr>
              <a:spLocks noChangeArrowheads="1"/>
            </p:cNvSpPr>
            <p:nvPr/>
          </p:nvSpPr>
          <p:spPr bwMode="auto">
            <a:xfrm>
              <a:off x="2079" y="3124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400" b="1" i="0" u="sng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+mn-lt"/>
                  <a:cs typeface="Arial" charset="0"/>
                </a:rPr>
                <a:t>мама</a:t>
              </a:r>
            </a:p>
          </p:txBody>
        </p:sp>
        <p:sp>
          <p:nvSpPr>
            <p:cNvPr id="10" name="_s1035"/>
            <p:cNvSpPr>
              <a:spLocks noChangeArrowheads="1"/>
            </p:cNvSpPr>
            <p:nvPr/>
          </p:nvSpPr>
          <p:spPr bwMode="auto">
            <a:xfrm>
              <a:off x="1531" y="2176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+mn-lt"/>
                  <a:cs typeface="Arial" charset="0"/>
                </a:rPr>
                <a:t>няня</a:t>
              </a:r>
            </a:p>
          </p:txBody>
        </p:sp>
        <p:sp>
          <p:nvSpPr>
            <p:cNvPr id="11" name="_s1036"/>
            <p:cNvSpPr>
              <a:spLocks noChangeArrowheads="1"/>
            </p:cNvSpPr>
            <p:nvPr/>
          </p:nvSpPr>
          <p:spPr bwMode="auto">
            <a:xfrm>
              <a:off x="3174" y="1226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0099"/>
                  </a:solidFill>
                  <a:effectLst/>
                  <a:latin typeface="Times New Roman" pitchFamily="18" charset="0"/>
                  <a:cs typeface="Arial" charset="0"/>
                </a:rPr>
                <a:t>                  </a:t>
              </a: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+mn-lt"/>
                  <a:cs typeface="Arial" charset="0"/>
                </a:rPr>
                <a:t>воспитатель</a:t>
              </a:r>
            </a:p>
          </p:txBody>
        </p:sp>
        <p:sp>
          <p:nvSpPr>
            <p:cNvPr id="12" name="_s1037"/>
            <p:cNvSpPr>
              <a:spLocks noChangeArrowheads="1"/>
            </p:cNvSpPr>
            <p:nvPr/>
          </p:nvSpPr>
          <p:spPr bwMode="auto">
            <a:xfrm>
              <a:off x="3722" y="2175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+mn-lt"/>
                  <a:cs typeface="Arial" charset="0"/>
                </a:rPr>
                <a:t>учительница</a:t>
              </a:r>
            </a:p>
          </p:txBody>
        </p:sp>
        <p:sp>
          <p:nvSpPr>
            <p:cNvPr id="13" name="_s1038"/>
            <p:cNvSpPr>
              <a:spLocks noChangeArrowheads="1"/>
            </p:cNvSpPr>
            <p:nvPr/>
          </p:nvSpPr>
          <p:spPr bwMode="auto">
            <a:xfrm>
              <a:off x="3174" y="3124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+mn-lt"/>
                  <a:cs typeface="Arial" charset="0"/>
                </a:rPr>
                <a:t>жена</a:t>
              </a:r>
            </a:p>
          </p:txBody>
        </p:sp>
        <p:sp>
          <p:nvSpPr>
            <p:cNvPr id="14" name="_s1039"/>
            <p:cNvSpPr>
              <a:spLocks noChangeArrowheads="1"/>
            </p:cNvSpPr>
            <p:nvPr/>
          </p:nvSpPr>
          <p:spPr bwMode="auto">
            <a:xfrm>
              <a:off x="2078" y="1227"/>
              <a:ext cx="463" cy="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2000" b="1" i="0" u="none" strike="noStrike" cap="none" normalizeH="0" baseline="0" dirty="0" smtClean="0">
                  <a:ln>
                    <a:noFill/>
                  </a:ln>
                  <a:solidFill>
                    <a:srgbClr val="002060"/>
                  </a:solidFill>
                  <a:effectLst/>
                  <a:latin typeface="+mn-lt"/>
                  <a:cs typeface="Arial" charset="0"/>
                </a:rPr>
                <a:t>бабушка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28625" y="-214313"/>
            <a:ext cx="8229600" cy="1384301"/>
          </a:xfrm>
          <a:noFill/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Гендерные смещения</a:t>
            </a:r>
          </a:p>
        </p:txBody>
      </p:sp>
      <p:pic>
        <p:nvPicPr>
          <p:cNvPr id="12291" name="Picture 12" descr="0002265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528" y="1181610"/>
            <a:ext cx="2655888" cy="34559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2" name="Picture 7" descr="000197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7" r="11320"/>
          <a:stretch>
            <a:fillRect/>
          </a:stretch>
        </p:blipFill>
        <p:spPr bwMode="auto">
          <a:xfrm>
            <a:off x="6072188" y="1214438"/>
            <a:ext cx="2832100" cy="3529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3" name="Picture 10" descr="000228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85"/>
          <a:stretch>
            <a:fillRect/>
          </a:stretch>
        </p:blipFill>
        <p:spPr bwMode="auto">
          <a:xfrm>
            <a:off x="3214688" y="3357563"/>
            <a:ext cx="2644775" cy="3316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68313" y="0"/>
            <a:ext cx="8229600" cy="1384300"/>
          </a:xfrm>
          <a:noFill/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Гендерные смещения</a:t>
            </a:r>
          </a:p>
        </p:txBody>
      </p:sp>
      <p:pic>
        <p:nvPicPr>
          <p:cNvPr id="13315" name="Picture 9" descr="0003278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2738" y="1989138"/>
            <a:ext cx="3751262" cy="291623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6" name="Picture 7" descr="_MG_8023-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785938"/>
            <a:ext cx="3090862" cy="4643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2923</TotalTime>
  <Words>1019</Words>
  <Application>Microsoft Office PowerPoint</Application>
  <PresentationFormat>Экран (4:3)</PresentationFormat>
  <Paragraphs>253</Paragraphs>
  <Slides>47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4_Тема Office</vt:lpstr>
      <vt:lpstr>Презентация PowerPoint</vt:lpstr>
      <vt:lpstr>«Современные здоровьесберегающие  образовательные технологии  в организации образовательного процесса с дошкольниками   в соответствии с ФГОС ДО»</vt:lpstr>
      <vt:lpstr>Направления здоровьесбережения</vt:lpstr>
      <vt:lpstr>Министерство  здравоохранения Федеральная программа  В.Ф. Базарного – 1989 г. </vt:lpstr>
      <vt:lpstr>Параллельно-раздельное воспитание и обучение</vt:lpstr>
      <vt:lpstr> История параллельно - раздельного  обучения  и  воспитания  в  России </vt:lpstr>
      <vt:lpstr>Влияние женщины на воспитание мальчика  –  эстафета женских рук</vt:lpstr>
      <vt:lpstr>Гендерные смещения</vt:lpstr>
      <vt:lpstr>Гендерные смещения</vt:lpstr>
      <vt:lpstr>Патологии беременности</vt:lpstr>
      <vt:lpstr>Презентация PowerPoint</vt:lpstr>
      <vt:lpstr>Презентация PowerPoint</vt:lpstr>
      <vt:lpstr>Параллельно-раздельное воспитание и обучение</vt:lpstr>
      <vt:lpstr> Нейропсихологический аспект гендерного подхода к обучению </vt:lpstr>
      <vt:lpstr>Презентация PowerPoint</vt:lpstr>
      <vt:lpstr>Презентация PowerPoint</vt:lpstr>
      <vt:lpstr>Развивающая среда в группах мальчиков</vt:lpstr>
      <vt:lpstr>Презентация PowerPoint</vt:lpstr>
      <vt:lpstr>Презентация PowerPoint</vt:lpstr>
      <vt:lpstr>Презентация PowerPoint</vt:lpstr>
      <vt:lpstr>Зрительные тренажеры в классах</vt:lpstr>
      <vt:lpstr>Электронная система «Бегущие огоньки»</vt:lpstr>
      <vt:lpstr>Сенсорные тренажеры</vt:lpstr>
      <vt:lpstr>Сенсорные тренажеры</vt:lpstr>
      <vt:lpstr>Экологическое панно</vt:lpstr>
      <vt:lpstr> Экологические прописи, перьевая ручка </vt:lpstr>
      <vt:lpstr>Ручной фиксатор для дидактического материала</vt:lpstr>
      <vt:lpstr>Резиновые мячики для заучивания стихов</vt:lpstr>
      <vt:lpstr>Послоговое    чтение</vt:lpstr>
      <vt:lpstr>Художественно-эстетическое направление</vt:lpstr>
      <vt:lpstr>Музыкальное искусство</vt:lpstr>
      <vt:lpstr>Презентация PowerPoint</vt:lpstr>
      <vt:lpstr>Изобразительное искусство</vt:lpstr>
      <vt:lpstr>Презентация PowerPoint</vt:lpstr>
      <vt:lpstr>Презентация PowerPoint</vt:lpstr>
      <vt:lpstr>Презентация PowerPoint</vt:lpstr>
      <vt:lpstr>Этика, этикет, уроки нравственности</vt:lpstr>
      <vt:lpstr>Интерьер учреждения</vt:lpstr>
      <vt:lpstr>Территория учреждения</vt:lpstr>
      <vt:lpstr>Территория учреждения</vt:lpstr>
      <vt:lpstr>Медицинский мониторинг включает следующие методики В.Ф.Базарного</vt:lpstr>
      <vt:lpstr>Презентация PowerPoint</vt:lpstr>
      <vt:lpstr>Хронометраж занятий</vt:lpstr>
      <vt:lpstr>Презентация PowerPoint</vt:lpstr>
      <vt:lpstr>Презентация PowerPoint</vt:lpstr>
      <vt:lpstr>Результаты использования здоровьесберегающих     методик В.Ф.Базарного  </vt:lpstr>
      <vt:lpstr> «…И мечтаю я, чтоб сказали о России, стране равнин:  вот страна прекраснейших женщин  и отважнейших мужчин».  Н.С.Гумилёв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ННЗ</dc:creator>
  <cp:lastModifiedBy>Светлана</cp:lastModifiedBy>
  <cp:revision>334</cp:revision>
  <dcterms:created xsi:type="dcterms:W3CDTF">2011-01-19T07:03:59Z</dcterms:created>
  <dcterms:modified xsi:type="dcterms:W3CDTF">2018-05-03T06:29:46Z</dcterms:modified>
</cp:coreProperties>
</file>