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68" r:id="rId2"/>
  </p:sldMasterIdLst>
  <p:sldIdLst>
    <p:sldId id="333" r:id="rId3"/>
    <p:sldId id="332" r:id="rId4"/>
    <p:sldId id="334" r:id="rId5"/>
    <p:sldId id="270" r:id="rId6"/>
    <p:sldId id="309" r:id="rId7"/>
    <p:sldId id="293" r:id="rId8"/>
    <p:sldId id="335" r:id="rId9"/>
    <p:sldId id="310" r:id="rId10"/>
    <p:sldId id="267" r:id="rId11"/>
    <p:sldId id="338" r:id="rId12"/>
    <p:sldId id="337" r:id="rId13"/>
    <p:sldId id="268" r:id="rId14"/>
    <p:sldId id="314" r:id="rId15"/>
    <p:sldId id="274" r:id="rId16"/>
    <p:sldId id="307" r:id="rId17"/>
    <p:sldId id="339" r:id="rId18"/>
    <p:sldId id="340" r:id="rId19"/>
    <p:sldId id="26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86" autoAdjust="0"/>
    <p:restoredTop sz="94660"/>
  </p:normalViewPr>
  <p:slideViewPr>
    <p:cSldViewPr>
      <p:cViewPr>
        <p:scale>
          <a:sx n="66" d="100"/>
          <a:sy n="66" d="100"/>
        </p:scale>
        <p:origin x="-1878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369277" y="1828800"/>
            <a:ext cx="5435756" cy="24384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369277" y="4304715"/>
            <a:ext cx="5437866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091DE-AB5F-406D-AF07-096BC76C2848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26.02.2018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9C554-CAFB-4B44-9C99-7009B420DEC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538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CB62F-FC49-43C5-A234-F449B9705429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26.02.2018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525A6-EE79-4C93-932F-B977888E2061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685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7167" y="1755648"/>
            <a:ext cx="5380892" cy="1816608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7167" y="3606220"/>
            <a:ext cx="5380892" cy="2012949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C3154-1BEE-49B6-88F8-69BB99C7D357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26.02.2018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16042-26E1-4E8E-9665-042712963253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61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938784"/>
            <a:ext cx="5697415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16523" y="2560113"/>
            <a:ext cx="2795954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17985" y="2560113"/>
            <a:ext cx="2795954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A74F8-AB79-430D-A8B7-0AEDED1E449A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26.02.2018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39090-679C-4DF1-B227-35885DE37E6A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077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938784"/>
            <a:ext cx="5697415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6524" y="2473664"/>
            <a:ext cx="2797053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215787" y="2479677"/>
            <a:ext cx="2798152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16524" y="3352801"/>
            <a:ext cx="2797053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215787" y="3352801"/>
            <a:ext cx="2798152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CBC11-C57B-4798-AB61-775C34E4C0D1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26.02.2018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8EC86-797B-42A9-AF36-CC834A30DBF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247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938784"/>
            <a:ext cx="5750169" cy="1524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F658-A752-4730-BCF5-3AA50E5C5D71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26.02.2018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B6A6E-1EB4-40FF-B6DA-A012ED4F6DE6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612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8EA43-0780-43CA-8A2C-FF5EC2D369BB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26.02.2018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C3615-69E3-41E0-BB11-C0B9F2C003DD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3971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785" y="685803"/>
            <a:ext cx="1899138" cy="15494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4785" y="2235200"/>
            <a:ext cx="1899138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475035" y="2235200"/>
            <a:ext cx="3538904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80545-24D8-4C99-A892-9009C215F362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26.02.2018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5C8EA-9DD3-4A6C-A874-3D0E069F6AC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52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>
            <a:spLocks noChangeArrowheads="1"/>
          </p:cNvSpPr>
          <p:nvPr/>
        </p:nvSpPr>
        <p:spPr bwMode="auto">
          <a:xfrm rot="420000" flipV="1">
            <a:off x="3166697" y="1108075"/>
            <a:ext cx="5257800" cy="4114800"/>
          </a:xfrm>
          <a:custGeom>
            <a:avLst/>
            <a:gdLst>
              <a:gd name="T0" fmla="*/ 5695950 w 3943350"/>
              <a:gd name="T1" fmla="*/ 2057400 h 5486400"/>
              <a:gd name="T2" fmla="*/ 2847975 w 3943350"/>
              <a:gd name="T3" fmla="*/ 4114800 h 5486400"/>
              <a:gd name="T4" fmla="*/ 0 w 3943350"/>
              <a:gd name="T5" fmla="*/ 2057400 h 5486400"/>
              <a:gd name="T6" fmla="*/ 2847975 w 3943350"/>
              <a:gd name="T7" fmla="*/ 0 h 54864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943350"/>
              <a:gd name="T13" fmla="*/ 0 h 5486400"/>
              <a:gd name="T14" fmla="*/ 3871461 w 3943350"/>
              <a:gd name="T15" fmla="*/ 5486400 h 54864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43350" h="5486400">
                <a:moveTo>
                  <a:pt x="0" y="0"/>
                </a:moveTo>
                <a:lnTo>
                  <a:pt x="3799575" y="0"/>
                </a:lnTo>
                <a:lnTo>
                  <a:pt x="3943350" y="143775"/>
                </a:lnTo>
                <a:lnTo>
                  <a:pt x="3943350" y="5486400"/>
                </a:lnTo>
                <a:lnTo>
                  <a:pt x="0" y="54864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algn="ctr">
            <a:solidFill>
              <a:srgbClr val="C0C0C0"/>
            </a:solidFill>
            <a:miter lim="800000"/>
            <a:headEnd/>
            <a:tailEnd/>
          </a:ln>
          <a:effectLst>
            <a:outerShdw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rot="10800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Прямоугольный треугольник 14"/>
          <p:cNvSpPr>
            <a:spLocks noChangeArrowheads="1"/>
          </p:cNvSpPr>
          <p:nvPr/>
        </p:nvSpPr>
        <p:spPr bwMode="auto">
          <a:xfrm rot="420000" flipV="1">
            <a:off x="8002466" y="5360989"/>
            <a:ext cx="156796" cy="153987"/>
          </a:xfrm>
          <a:prstGeom prst="rtTriangle">
            <a:avLst/>
          </a:prstGeom>
          <a:solidFill>
            <a:srgbClr val="FFFFFF"/>
          </a:solidFill>
          <a:ln w="12700" algn="ctr">
            <a:solidFill>
              <a:srgbClr val="FFFFFF"/>
            </a:solidFill>
            <a:bevel/>
            <a:headEnd/>
            <a:tailEnd/>
          </a:ln>
          <a:effectLst>
            <a:outerShdw dist="6350" dir="12899787" algn="tl" rotWithShape="0">
              <a:srgbClr val="000000">
                <a:alpha val="46999"/>
              </a:srgbClr>
            </a:outerShdw>
          </a:effectLst>
        </p:spPr>
        <p:txBody>
          <a:bodyPr rot="10800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7" name="Полилиния 15"/>
          <p:cNvSpPr>
            <a:spLocks/>
          </p:cNvSpPr>
          <p:nvPr/>
        </p:nvSpPr>
        <p:spPr bwMode="auto">
          <a:xfrm flipV="1">
            <a:off x="-10258" y="5816600"/>
            <a:ext cx="9164516" cy="1041400"/>
          </a:xfrm>
          <a:custGeom>
            <a:avLst/>
            <a:gdLst>
              <a:gd name="T0" fmla="*/ 10320 w 5772"/>
              <a:gd name="T1" fmla="*/ 3175 h 656"/>
              <a:gd name="T2" fmla="*/ 4372410 w 5772"/>
              <a:gd name="T3" fmla="*/ 0 h 656"/>
              <a:gd name="T4" fmla="*/ 7523573 w 5772"/>
              <a:gd name="T5" fmla="*/ 582613 h 656"/>
              <a:gd name="T6" fmla="*/ 9917906 w 5772"/>
              <a:gd name="T7" fmla="*/ 87313 h 656"/>
              <a:gd name="T8" fmla="*/ 9928226 w 5772"/>
              <a:gd name="T9" fmla="*/ 338138 h 656"/>
              <a:gd name="T10" fmla="*/ 7399728 w 5772"/>
              <a:gd name="T11" fmla="*/ 696913 h 656"/>
              <a:gd name="T12" fmla="*/ 2559460 w 5772"/>
              <a:gd name="T13" fmla="*/ 319088 h 656"/>
              <a:gd name="T14" fmla="*/ 0 w 5772"/>
              <a:gd name="T15" fmla="*/ 1041400 h 656"/>
              <a:gd name="T16" fmla="*/ 10320 w 5772"/>
              <a:gd name="T17" fmla="*/ 3175 h 6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72"/>
              <a:gd name="T28" fmla="*/ 0 h 656"/>
              <a:gd name="T29" fmla="*/ 5772 w 5772"/>
              <a:gd name="T30" fmla="*/ 656 h 6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81438F">
                  <a:alpha val="45000"/>
                </a:srgbClr>
              </a:gs>
              <a:gs pos="100000">
                <a:srgbClr val="F35206">
                  <a:alpha val="54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1080000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6"/>
            <a:ext cx="4762500" cy="638175"/>
          </a:xfrm>
          <a:custGeom>
            <a:avLst/>
            <a:gdLst>
              <a:gd name="T0" fmla="*/ 0 w 3000"/>
              <a:gd name="T1" fmla="*/ 0 h 595"/>
              <a:gd name="T2" fmla="*/ 1668 w 3000"/>
              <a:gd name="T3" fmla="*/ 564 h 595"/>
              <a:gd name="T4" fmla="*/ 3000 w 3000"/>
              <a:gd name="T5" fmla="*/ 186 h 595"/>
              <a:gd name="T6" fmla="*/ 3000 w 3000"/>
              <a:gd name="T7" fmla="*/ 6 h 595"/>
              <a:gd name="T8" fmla="*/ 0 w 3000"/>
              <a:gd name="T9" fmla="*/ 0 h 5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0"/>
              <a:gd name="T16" fmla="*/ 0 h 595"/>
              <a:gd name="T17" fmla="*/ 3000 w 3000"/>
              <a:gd name="T18" fmla="*/ 595 h 5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B64712">
                  <a:alpha val="29999"/>
                </a:srgbClr>
              </a:gs>
              <a:gs pos="80000">
                <a:srgbClr val="A14AB3">
                  <a:alpha val="42000"/>
                </a:srgbClr>
              </a:gs>
              <a:gs pos="100000">
                <a:srgbClr val="A14AB3">
                  <a:alpha val="45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rot="10800000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031" y="1569330"/>
            <a:ext cx="1531972" cy="211016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2031" y="3771713"/>
            <a:ext cx="1529862" cy="290576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2413242" y="1599356"/>
            <a:ext cx="3196883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AAAC8-5A3E-4C10-A2DF-BDD0907BD509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26.02.2018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CB9CD-8E9F-46D1-B6B8-9A1BF3DC444C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1528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E9FBD-FD18-46AA-A6A4-1ADE4524D71A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26.02.2018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F78DC-F4EC-4F52-AD71-3D80A9CC6F02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4818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589585" y="1219203"/>
            <a:ext cx="1424354" cy="69490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16523" y="1219203"/>
            <a:ext cx="4167554" cy="69490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0C122-2360-4E40-A92F-EA78CE1FB56C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26.02.2018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DEF7A-C1A5-4808-BCE7-B8B9E16B5A23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2855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8B94F-DDBE-4088-AE5C-B37F7747B621}" type="datetime1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2/26/2018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031C8-FDBF-4F53-87A9-B040E4E49A2A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24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0258" y="-7938"/>
            <a:ext cx="9164516" cy="10429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97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32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6750"/>
            <a:ext cx="8229600" cy="438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3FF310-5091-4EF7-8C2F-F36E28919EAC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26.02.2018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407A9C-4485-486D-8A96-6CDE739AE4E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635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956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73706" y="116632"/>
            <a:ext cx="8229600" cy="633670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Департамент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образования мэрии г.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Ярославля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Городской центр развития образования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Стажировочная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площадка по проблеме</a:t>
            </a:r>
          </a:p>
          <a:p>
            <a:pPr marL="0" indent="0" algn="ctr">
              <a:buNone/>
            </a:pPr>
            <a:r>
              <a:rPr lang="ru-RU" sz="4100" b="1" dirty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«Современные образовательные технологии в детском саду: новые возможности организации образовательного  процесса с дошкольниками  в соответствии с ФГОС ДО»  </a:t>
            </a:r>
          </a:p>
          <a:p>
            <a:pPr marL="0" indent="0" algn="ctr">
              <a:buNone/>
            </a:pPr>
            <a:endParaRPr lang="ru-RU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Начальная школа-детский сад № 115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2017-2018 учебный  год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928" y="116632"/>
            <a:ext cx="91440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9027"/>
            <a:ext cx="1145966" cy="111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06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686800" cy="864096"/>
          </a:xfrm>
        </p:spPr>
        <p:txBody>
          <a:bodyPr>
            <a:noAutofit/>
          </a:bodyPr>
          <a:lstStyle/>
          <a:p>
            <a:pPr indent="-15240" algn="ctr"/>
            <a:r>
              <a:rPr lang="ru-RU" sz="2800" b="1" dirty="0" smtClean="0">
                <a:solidFill>
                  <a:srgbClr val="C00000"/>
                </a:solidFill>
                <a:effectLst/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effectLst/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dirty="0">
                <a:solidFill>
                  <a:srgbClr val="C00000"/>
                </a:solidFill>
                <a:effectLst/>
                <a:latin typeface="+mn-lt"/>
                <a:ea typeface="Times New Roman"/>
              </a:rPr>
              <a:t> 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905961"/>
              </p:ext>
            </p:extLst>
          </p:nvPr>
        </p:nvGraphicFramePr>
        <p:xfrm>
          <a:off x="179512" y="1052736"/>
          <a:ext cx="8424936" cy="5418713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5878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37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72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</a:t>
                      </a: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/затруднение</a:t>
                      </a:r>
                      <a:endParaRPr lang="ru-RU" sz="105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Вопросы побуждающие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 осознанию затруднения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51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1. Одновременно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предъявить противо­речивые факты,  мнения или взаимоисключающие точки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зрения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удивлением  (</a:t>
                      </a:r>
                      <a:r>
                        <a:rPr lang="ru-RU" sz="105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окр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мир)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Что вас удивляет? (Удивило?)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интересного заме­тили?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Какое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заметили противоречие?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удивились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? сколько 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90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Столкнуть мнения детей вопро­сом или практическим заданием.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 удивлением (чтение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 был один?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А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мнений сколько?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Задание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было одно?  А как его выполнили?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так получилось?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Чего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мы не знаем?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08452"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Обнажить житейское представление детей  вопросом или практическим заданием.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Предъявить научный факт сообщением, экспериментом, наглядностью .              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удивлением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5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окр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мир)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Как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думаете?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наблюдаете? ( предъявление научного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факта)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Вы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сначала как думали?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А как на самом   деле?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930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4. Дать практическое задание, не выполнимое вообще в принципе.</a:t>
                      </a: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противоречие между необходимостью выполнить задание и невозможностью это сделать)</a:t>
                      </a:r>
                    </a:p>
                    <a:p>
                      <a:pPr marL="139700" indent="-1143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затруднение 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везде)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смогли выполнить задание?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чем затруднение?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не полу чается сделать то-то?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13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 Дать  практическое  задание  порождающее затруднение  (задание, не похожее на все предыдущие).         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затруднение 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математика, обучение грамоте, эксперимент. </a:t>
                      </a:r>
                      <a:r>
                        <a:rPr lang="ru-RU" sz="105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деят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Вы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смогли выполнить задание?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Почему не получается?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В чем затруднение?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Чем это задание не похоже на предыдущие?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20068"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Дать задание, сходное с предыдущими.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Доказать, что задание дети не выполнили.    затруднение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хотели сделать?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Какие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знания применили?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Задание выполнено?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Почему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Приемы создания проблемной ситуации</a:t>
            </a:r>
            <a:r>
              <a:rPr lang="ru-RU" sz="32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2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Эмоциональный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отклик</a:t>
            </a: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54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1440160"/>
          </a:xfrm>
        </p:spPr>
        <p:txBody>
          <a:bodyPr>
            <a:noAutofit/>
          </a:bodyPr>
          <a:lstStyle/>
          <a:p>
            <a:pPr algn="ctr"/>
            <a:r>
              <a:rPr lang="ru-RU" sz="32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Принятие  педагогом   реплик обучающихся  при побуждающем диалоге</a:t>
            </a:r>
            <a:r>
              <a:rPr lang="ru-RU" sz="32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3200" b="1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844824"/>
            <a:ext cx="8280920" cy="208823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Подтверждение (</a:t>
            </a:r>
            <a:r>
              <a:rPr lang="ru-RU" sz="3200" b="1" i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так</a:t>
            </a:r>
            <a:r>
              <a:rPr lang="ru-RU" sz="32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ru-RU" sz="3200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32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Подтверждение + побуждение (</a:t>
            </a:r>
            <a:r>
              <a:rPr lang="ru-RU" sz="3200" b="1" i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так</a:t>
            </a:r>
            <a:r>
              <a:rPr lang="ru-RU" sz="3200" b="1" i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, кто думает иначе?</a:t>
            </a:r>
            <a:r>
              <a:rPr lang="ru-RU" sz="32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ru-RU" sz="3200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32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Положительное оценивание (</a:t>
            </a:r>
            <a:r>
              <a:rPr lang="ru-RU" sz="3200" b="1" i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молодец</a:t>
            </a:r>
            <a:r>
              <a:rPr lang="ru-RU" sz="3200" b="1" i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! </a:t>
            </a:r>
            <a:r>
              <a:rPr lang="ru-RU" sz="32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32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6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24936" cy="432048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2800" b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Побуждающий к </a:t>
            </a: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гипотезам диалог </a:t>
            </a:r>
            <a:r>
              <a:rPr lang="ru-RU" sz="2800" b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для </a:t>
            </a: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ОНЗ</a:t>
            </a:r>
            <a:endParaRPr lang="ru-RU" sz="2800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521102"/>
              </p:ext>
            </p:extLst>
          </p:nvPr>
        </p:nvGraphicFramePr>
        <p:xfrm>
          <a:off x="-3" y="548680"/>
          <a:ext cx="9144002" cy="6316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23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197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39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679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0127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u="sng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СТРУКТУРА</a:t>
                      </a:r>
                      <a:endParaRPr lang="ru-RU" sz="10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«сужающаяся»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Начинается  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                 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 шаг        </a:t>
                      </a:r>
                    </a:p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 b="1" u="sng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ВЫДВИЖЕНИЕ ГИПОТЕЗЫ</a:t>
                      </a:r>
                      <a:endParaRPr lang="ru-RU" sz="10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т.е. высказать догадку, предположение - истинное или ошибочное.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                      </a:t>
                      </a:r>
                    </a:p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 b="1" u="sng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ПРОВЕРКА  ГИПОТЕЗЫ</a:t>
                      </a:r>
                      <a:endParaRPr lang="ru-RU" sz="10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Смысл проверки состоит </a:t>
                      </a:r>
                      <a:r>
                        <a:rPr lang="ru-RU" sz="1000" b="1" u="non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 обосновании принятия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или</a:t>
                      </a:r>
                      <a:r>
                        <a:rPr lang="ru-RU" sz="10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отвержения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гипотезы,</a:t>
                      </a:r>
                    </a:p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 порождении довода за или против</a:t>
                      </a:r>
                      <a:r>
                        <a:rPr lang="ru-RU" sz="1000" b="1" u="non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в приведении аргумента </a:t>
                      </a:r>
                      <a:r>
                        <a:rPr lang="ru-RU" sz="1000" b="1" u="non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на решающую гипотезу (это </a:t>
                      </a:r>
                      <a:r>
                        <a:rPr lang="ru-RU" sz="1000" b="1" u="non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так, потому что) </a:t>
                      </a:r>
                      <a:r>
                        <a:rPr lang="ru-RU" sz="1000" b="1" u="non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или контраргумента </a:t>
                      </a:r>
                      <a:endParaRPr lang="ru-RU" sz="1000" b="1" u="non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 ошибочную гипотезу (</a:t>
                      </a:r>
                      <a:r>
                        <a:rPr lang="ru-RU" sz="1000" b="1" u="non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это не так, потому что)</a:t>
                      </a:r>
                      <a:endParaRPr lang="ru-RU" sz="1000" b="1" u="non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9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Побуждение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 </a:t>
                      </a:r>
                      <a:r>
                        <a:rPr lang="en-US" sz="10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npo</a:t>
                      </a:r>
                      <a:r>
                        <a:rPr lang="ru-RU" sz="10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верке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гипотез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, в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простых случаях , когда проверка гипотезы  может быть проведена в  </a:t>
                      </a:r>
                      <a:r>
                        <a:rPr lang="ru-RU" sz="1000" b="1" u="sng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устно</a:t>
                      </a:r>
                      <a:r>
                        <a:rPr lang="ru-RU" sz="1000" b="1" u="sng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endParaRPr lang="ru-RU" sz="10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 Побуждение к </a:t>
                      </a:r>
                      <a:r>
                        <a:rPr lang="en-US" sz="10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npo</a:t>
                      </a:r>
                      <a:r>
                        <a:rPr lang="ru-RU" sz="10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верке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гипотез ,в сложных случаях  </a:t>
                      </a:r>
                      <a:r>
                        <a:rPr lang="ru-RU" sz="1000" b="1" u="sng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где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проверка  гипотезы требует</a:t>
                      </a:r>
                      <a:r>
                        <a:rPr lang="ru-RU" sz="1000" b="1" u="sng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практической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работы в обоснование принятия  или отвержения гипотезы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00340">
                <a:tc>
                  <a:txBody>
                    <a:bodyPr/>
                    <a:lstStyle/>
                    <a:p>
                      <a:pPr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 Общее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побуждение-призыв к мыслительной работе. 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 побуждение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 выдвижению любых гипотез</a:t>
                      </a:r>
                    </a:p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Какие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есть гипотезы?</a:t>
                      </a:r>
                    </a:p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т.е. к  своим вариантам , идеям, мыслям, догадкам  и предложениям) </a:t>
                      </a:r>
                    </a:p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Кто думает иначе?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Какие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ещё 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есть предложения? идеи?</a:t>
                      </a:r>
                    </a:p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Что ты имеешь ввиду? Попробуй выразить свою мысль иначе?</a:t>
                      </a:r>
                    </a:p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0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Если  детьми  выдвигается ошибочное мнение - гипотезу или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молчание</a:t>
                      </a:r>
                      <a:endParaRPr lang="ru-RU" sz="10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1) </a:t>
                      </a:r>
                      <a:r>
                        <a:rPr lang="ru-RU" sz="1000" b="1" u="sng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диалог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побуждает к аргументации, Идет  установление 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истины. К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решающей гипотезе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Ребята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согласны с этой гипотезой? Почему?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Как эту мысль проверить?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или ошибочной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«Так… кто ещё так думает?»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(сначала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проверяется   ошибочная гипотеза или все сразу)                                                                                                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Если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доводов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нет - молчание </a:t>
                      </a:r>
                      <a:endParaRPr lang="ru-RU" sz="10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 диалог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стимулирует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  <a:r>
                        <a:rPr lang="ru-RU" sz="10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выработке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конкретного плана действий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Как  нам можно проверить эту      гипотезу? 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Что нужно сделать?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Итак..?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Если предложений нет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83658">
                <a:tc>
                  <a:txBody>
                    <a:bodyPr/>
                    <a:lstStyle/>
                    <a:p>
                      <a:pPr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2) Продолжается подсказкой 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намёком: сами! может быть действием! Дополнительной информацией 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2)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вводиться подсказка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, намек 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  решающую 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гипотезу т.е.  на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правильный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 вводится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подсказка наталкивающая на довод за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или против гипотезы.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 аргументу/контраргументу 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2) подсказка  намекает  на  план   проверки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Как сказать точнее?</a:t>
                      </a:r>
                    </a:p>
                    <a:p>
                      <a:pPr algn="l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Вспомните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…?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37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3) Сообщение</a:t>
                      </a:r>
                      <a:endParaRPr lang="ru-RU" sz="10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Иногда  сообщение нужной мысли-гипотезы,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заканчивает педагог.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3) Сообщение  решающей гипотезы.</a:t>
                      </a:r>
                    </a:p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Если не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помогла подсказка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педагог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сам предлагает  правильный вариант - гипотезу.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 Сообщение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аргумента/контраргумента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Если нет правильных предложений, то педагог сам сообщает аргумент или контраргумент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 Сообщение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плана проверки.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Иногда если молчание </a:t>
                      </a:r>
                      <a:r>
                        <a:rPr lang="ru-RU" sz="10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план  </a:t>
                      </a:r>
                      <a:r>
                        <a:rPr lang="ru-RU" sz="10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действий в готовом виде предлагает сам педагог.</a:t>
                      </a:r>
                      <a:endParaRPr lang="ru-RU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20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504" y="116632"/>
            <a:ext cx="8568952" cy="165618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       </a:t>
            </a:r>
            <a:b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b="1" u="sng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Побуждающий</a:t>
            </a:r>
            <a:r>
              <a:rPr lang="ru-RU" sz="28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от проблемной ситуации диалог </a:t>
            </a:r>
            <a:r>
              <a:rPr lang="ru-RU" sz="2800" b="1" cap="none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обеспечивает подлинно </a:t>
            </a:r>
            <a:r>
              <a:rPr lang="ru-RU" sz="2800" b="1" i="1" u="sng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творческую </a:t>
            </a:r>
            <a:r>
              <a:rPr lang="ru-RU" sz="2800" b="1" i="1" u="sng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деятельность</a:t>
            </a:r>
            <a:r>
              <a:rPr lang="ru-RU" sz="28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2800" b="1" cap="none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cap="none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развивает </a:t>
            </a:r>
            <a:r>
              <a:rPr lang="ru-RU" sz="2800" b="1" cap="none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речь </a:t>
            </a:r>
            <a:r>
              <a:rPr lang="ru-RU" sz="2800" b="1" cap="none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и творческие </a:t>
            </a:r>
            <a:r>
              <a:rPr lang="ru-RU" sz="2800" b="1" cap="none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способности детей</a:t>
            </a:r>
            <a:endParaRPr lang="ru-RU" sz="2800" b="1" cap="none" dirty="0" smtClean="0">
              <a:solidFill>
                <a:srgbClr val="3333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179512" y="1772816"/>
            <a:ext cx="8424936" cy="4536504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Побуждающий диалог</a:t>
            </a:r>
          </a:p>
          <a:p>
            <a:pPr eaLnBrk="1" hangingPunct="1">
              <a:defRPr/>
            </a:pPr>
            <a:r>
              <a:rPr lang="ru-RU" sz="24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Вопрос            размышление                ответ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ответ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ответ</a:t>
            </a:r>
          </a:p>
          <a:p>
            <a:pPr eaLnBrk="1" hangingPunct="1">
              <a:defRPr/>
            </a:pPr>
            <a:r>
              <a:rPr lang="ru-RU" sz="24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Вопрос            размышление                ответ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ответ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ответ</a:t>
            </a:r>
          </a:p>
          <a:p>
            <a:pPr eaLnBrk="1" hangingPunct="1">
              <a:defRPr/>
            </a:pPr>
            <a:r>
              <a:rPr lang="ru-RU" sz="24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Вопрос            размышление                ответ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ответ</a:t>
            </a:r>
          </a:p>
          <a:p>
            <a:pPr>
              <a:buNone/>
              <a:defRPr/>
            </a:pPr>
            <a:r>
              <a:rPr lang="ru-RU" sz="24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                                   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результат</a:t>
            </a: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</a:t>
            </a:r>
            <a:endParaRPr lang="ru-RU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1753108" y="2489348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>
            <a:off x="1717389" y="3789362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1717389" y="5157192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4736603" y="3789362"/>
            <a:ext cx="1295400" cy="863600"/>
            <a:chOff x="4536281" y="2133600"/>
            <a:chExt cx="1295400" cy="863600"/>
          </a:xfrm>
        </p:grpSpPr>
        <p:sp>
          <p:nvSpPr>
            <p:cNvPr id="22535" name="Line 8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2536" name="Line 9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2537" name="Line 10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2544" name="Line 17"/>
          <p:cNvSpPr>
            <a:spLocks noChangeShapeType="1"/>
          </p:cNvSpPr>
          <p:nvPr/>
        </p:nvSpPr>
        <p:spPr bwMode="auto">
          <a:xfrm flipH="1">
            <a:off x="1126629" y="3121966"/>
            <a:ext cx="417671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22546" name="Line 19"/>
          <p:cNvSpPr>
            <a:spLocks noChangeShapeType="1"/>
          </p:cNvSpPr>
          <p:nvPr/>
        </p:nvSpPr>
        <p:spPr bwMode="auto">
          <a:xfrm>
            <a:off x="5214631" y="6068958"/>
            <a:ext cx="81737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4736603" y="2497581"/>
            <a:ext cx="1295400" cy="863600"/>
            <a:chOff x="4536281" y="2133600"/>
            <a:chExt cx="1295400" cy="863600"/>
          </a:xfrm>
        </p:grpSpPr>
        <p:sp>
          <p:nvSpPr>
            <p:cNvPr id="21" name="Line 8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2" name="Line 9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4" name="Line 17"/>
          <p:cNvSpPr>
            <a:spLocks noChangeShapeType="1"/>
          </p:cNvSpPr>
          <p:nvPr/>
        </p:nvSpPr>
        <p:spPr bwMode="auto">
          <a:xfrm flipH="1">
            <a:off x="1163215" y="4509120"/>
            <a:ext cx="417671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4736603" y="5112271"/>
            <a:ext cx="1295400" cy="863600"/>
            <a:chOff x="4536281" y="2133600"/>
            <a:chExt cx="1295400" cy="863600"/>
          </a:xfrm>
        </p:grpSpPr>
        <p:sp>
          <p:nvSpPr>
            <p:cNvPr id="26" name="Line 8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7" name="Line 9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28" name="Line 10"/>
            <p:cNvSpPr>
              <a:spLocks noChangeShapeType="1"/>
            </p:cNvSpPr>
            <p:nvPr/>
          </p:nvSpPr>
          <p:spPr bwMode="auto">
            <a:xfrm>
              <a:off x="4536281" y="2133600"/>
              <a:ext cx="129540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690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512" y="99753"/>
            <a:ext cx="8496944" cy="145703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Подводящий </a:t>
            </a:r>
            <a:r>
              <a:rPr lang="ru-RU" sz="2400" b="1" cap="none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диалог представляет собой систему (логическую цепочку) посильных  ребёнку вопросов и заданий, которые </a:t>
            </a:r>
            <a:r>
              <a:rPr lang="ru-RU" sz="2400" b="1" cap="none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пошагово </a:t>
            </a:r>
            <a:r>
              <a:rPr lang="ru-RU" sz="2400" b="1" cap="none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приводят всех  обучающихся к формулированию ОНЗ</a:t>
            </a:r>
            <a:r>
              <a:rPr lang="ru-RU" sz="2400" b="1" cap="none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cap="none" dirty="0" smtClean="0">
              <a:solidFill>
                <a:srgbClr val="3333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165765" y="1642194"/>
            <a:ext cx="8438683" cy="502716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Подводящий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диалог –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ru-RU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Цель: сформировать понятие</a:t>
            </a:r>
            <a:r>
              <a:rPr lang="ru-RU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Вопрос               ответ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    Вопрос               ответ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ru-RU" sz="2800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    Вопрос               ответ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ru-RU" sz="2800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    Вопрос               ответ    </a:t>
            </a:r>
            <a:r>
              <a:rPr lang="ru-RU" sz="2800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результат - понятие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b="1" dirty="0" smtClean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b="1" dirty="0" smtClean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b="1" dirty="0" smtClean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b="1" dirty="0" smtClean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Line 12"/>
          <p:cNvSpPr>
            <a:spLocks noChangeShapeType="1"/>
          </p:cNvSpPr>
          <p:nvPr/>
        </p:nvSpPr>
        <p:spPr bwMode="auto">
          <a:xfrm>
            <a:off x="2028490" y="3865109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365" name="Line 13"/>
          <p:cNvSpPr>
            <a:spLocks noChangeShapeType="1"/>
          </p:cNvSpPr>
          <p:nvPr/>
        </p:nvSpPr>
        <p:spPr bwMode="auto">
          <a:xfrm>
            <a:off x="2028490" y="5085184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366" name="Line 14"/>
          <p:cNvSpPr>
            <a:spLocks noChangeShapeType="1"/>
          </p:cNvSpPr>
          <p:nvPr/>
        </p:nvSpPr>
        <p:spPr bwMode="auto">
          <a:xfrm>
            <a:off x="2028490" y="6194992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4500563" y="37893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369" name="Line 19"/>
          <p:cNvSpPr>
            <a:spLocks noChangeShapeType="1"/>
          </p:cNvSpPr>
          <p:nvPr/>
        </p:nvSpPr>
        <p:spPr bwMode="auto">
          <a:xfrm flipH="1">
            <a:off x="1259632" y="2780962"/>
            <a:ext cx="2304604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370" name="Line 20"/>
          <p:cNvSpPr>
            <a:spLocks noChangeShapeType="1"/>
          </p:cNvSpPr>
          <p:nvPr/>
        </p:nvSpPr>
        <p:spPr bwMode="auto">
          <a:xfrm>
            <a:off x="1991977" y="270892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371" name="Line 21"/>
          <p:cNvSpPr>
            <a:spLocks noChangeShapeType="1"/>
          </p:cNvSpPr>
          <p:nvPr/>
        </p:nvSpPr>
        <p:spPr bwMode="auto">
          <a:xfrm>
            <a:off x="4067175" y="36449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373" name="Line 23"/>
          <p:cNvSpPr>
            <a:spLocks noChangeShapeType="1"/>
          </p:cNvSpPr>
          <p:nvPr/>
        </p:nvSpPr>
        <p:spPr bwMode="auto">
          <a:xfrm>
            <a:off x="4227286" y="6246869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4" name="Line 19"/>
          <p:cNvSpPr>
            <a:spLocks noChangeShapeType="1"/>
          </p:cNvSpPr>
          <p:nvPr/>
        </p:nvSpPr>
        <p:spPr bwMode="auto">
          <a:xfrm flipH="1">
            <a:off x="1259632" y="3974030"/>
            <a:ext cx="2304604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 flipH="1">
            <a:off x="1415938" y="5116579"/>
            <a:ext cx="2304604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52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640960" cy="2088232"/>
          </a:xfrm>
        </p:spPr>
        <p:txBody>
          <a:bodyPr>
            <a:noAutofit/>
          </a:bodyPr>
          <a:lstStyle/>
          <a:p>
            <a:pPr marL="0" indent="0" algn="ctr"/>
            <a:r>
              <a:rPr lang="ru-RU" b="1" cap="none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Существуют </a:t>
            </a:r>
            <a:r>
              <a:rPr lang="ru-RU" b="1" u="sng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основные </a:t>
            </a:r>
            <a:r>
              <a:rPr lang="ru-RU" b="1" u="sng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методы</a:t>
            </a:r>
            <a:r>
              <a:rPr lang="ru-RU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cap="none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постановки и </a:t>
            </a:r>
            <a:r>
              <a:rPr lang="ru-RU" b="1" cap="none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решения Проблемной Ситуации: </a:t>
            </a:r>
            <a:br>
              <a:rPr lang="ru-RU" b="1" cap="none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</a:br>
            <a:r>
              <a:rPr lang="ru-RU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побуждающий </a:t>
            </a:r>
            <a:r>
              <a:rPr lang="ru-RU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 проблемной ситуации </a:t>
            </a:r>
            <a:r>
              <a:rPr lang="ru-RU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диалог</a:t>
            </a:r>
            <a:r>
              <a:rPr lang="ru-RU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подводящий </a:t>
            </a:r>
            <a:r>
              <a:rPr lang="ru-RU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теме </a:t>
            </a:r>
            <a:r>
              <a:rPr lang="ru-RU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диалог</a:t>
            </a:r>
            <a:r>
              <a:rPr lang="ru-RU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2780928"/>
            <a:ext cx="8424936" cy="354900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Их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сходство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заключается в том, что все названные методы обеспечивают мотивацию к изучению нового  материала.</a:t>
            </a: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Различие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методов - в характере учебной </a:t>
            </a:r>
            <a:r>
              <a:rPr lang="ru-RU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деятельности дошкольников</a:t>
            </a:r>
            <a:r>
              <a:rPr lang="ru-RU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, а следовательно, в </a:t>
            </a:r>
            <a:r>
              <a:rPr lang="ru-RU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развивающем эффекте</a:t>
            </a:r>
            <a:r>
              <a:rPr lang="ru-RU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800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74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Autofit/>
          </a:bodyPr>
          <a:lstStyle/>
          <a:p>
            <a:pPr algn="ctr"/>
            <a:r>
              <a:rPr lang="ru-RU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x-none" b="1" cap="none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Технология </a:t>
            </a:r>
            <a:r>
              <a:rPr lang="x-none" b="1" cap="none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«Ситуация» универсальная педагогическая технология</a:t>
            </a:r>
            <a:r>
              <a:rPr lang="ru-RU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b="1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457200" algn="just">
              <a:spcAft>
                <a:spcPts val="0"/>
              </a:spcAft>
            </a:pPr>
            <a:r>
              <a:rPr lang="x-none" b="1" spc="-10">
                <a:solidFill>
                  <a:srgbClr val="333399"/>
                </a:solidFill>
                <a:latin typeface="Times New Roman"/>
                <a:ea typeface="Times New Roman"/>
              </a:rPr>
              <a:t>для педагога</a:t>
            </a:r>
            <a:endParaRPr lang="ru-RU" sz="1400" b="1" spc="-10" dirty="0">
              <a:solidFill>
                <a:srgbClr val="333399"/>
              </a:solidFill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b="1" spc="-10" dirty="0" smtClean="0">
                <a:solidFill>
                  <a:srgbClr val="333399"/>
                </a:solidFill>
                <a:latin typeface="Times New Roman"/>
                <a:ea typeface="Times New Roman"/>
              </a:rPr>
              <a:t>                     </a:t>
            </a:r>
            <a:r>
              <a:rPr lang="x-none" b="1" spc="-10" smtClean="0">
                <a:solidFill>
                  <a:srgbClr val="333399"/>
                </a:solidFill>
                <a:latin typeface="Times New Roman"/>
                <a:ea typeface="Times New Roman"/>
              </a:rPr>
              <a:t>- </a:t>
            </a:r>
            <a:r>
              <a:rPr lang="x-none" b="1" spc="-10">
                <a:solidFill>
                  <a:srgbClr val="333399"/>
                </a:solidFill>
                <a:latin typeface="Times New Roman"/>
                <a:ea typeface="Times New Roman"/>
              </a:rPr>
              <a:t>ключ к успеху и творчеству</a:t>
            </a:r>
            <a:endParaRPr lang="ru-RU" sz="1400" b="1" spc="-10" dirty="0">
              <a:solidFill>
                <a:srgbClr val="333399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x-none" b="1" spc="-10">
                <a:solidFill>
                  <a:srgbClr val="333399"/>
                </a:solidFill>
                <a:latin typeface="Times New Roman"/>
                <a:ea typeface="Times New Roman"/>
              </a:rPr>
              <a:t>для обучающегося</a:t>
            </a:r>
            <a:endParaRPr lang="ru-RU" sz="1400" b="1" spc="-10" dirty="0">
              <a:solidFill>
                <a:srgbClr val="333399"/>
              </a:solidFill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b="1" spc="-10" dirty="0" smtClean="0">
                <a:solidFill>
                  <a:srgbClr val="333399"/>
                </a:solidFill>
                <a:latin typeface="Times New Roman"/>
                <a:ea typeface="Times New Roman"/>
              </a:rPr>
              <a:t>                     </a:t>
            </a:r>
            <a:r>
              <a:rPr lang="x-none" b="1" spc="-10" smtClean="0">
                <a:solidFill>
                  <a:srgbClr val="333399"/>
                </a:solidFill>
                <a:latin typeface="Times New Roman"/>
                <a:ea typeface="Times New Roman"/>
              </a:rPr>
              <a:t>- </a:t>
            </a:r>
            <a:r>
              <a:rPr lang="x-none" b="1" spc="-10">
                <a:solidFill>
                  <a:srgbClr val="333399"/>
                </a:solidFill>
                <a:latin typeface="Times New Roman"/>
                <a:ea typeface="Times New Roman"/>
              </a:rPr>
              <a:t>интересное и понятное занятие</a:t>
            </a:r>
            <a:endParaRPr lang="ru-RU" sz="1400" b="1" spc="-10" dirty="0">
              <a:solidFill>
                <a:srgbClr val="333399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x-none" b="1" spc="-10">
                <a:solidFill>
                  <a:srgbClr val="333399"/>
                </a:solidFill>
                <a:latin typeface="Times New Roman"/>
                <a:ea typeface="Times New Roman"/>
              </a:rPr>
              <a:t>для образования</a:t>
            </a:r>
            <a:endParaRPr lang="ru-RU" sz="1400" b="1" spc="-10" dirty="0">
              <a:solidFill>
                <a:srgbClr val="333399"/>
              </a:solidFill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b="1" spc="-10" dirty="0" smtClean="0">
                <a:solidFill>
                  <a:srgbClr val="333399"/>
                </a:solidFill>
                <a:latin typeface="Times New Roman"/>
                <a:ea typeface="Times New Roman"/>
              </a:rPr>
              <a:t>                        -</a:t>
            </a:r>
            <a:r>
              <a:rPr lang="x-none" b="1" spc="-10" smtClean="0">
                <a:solidFill>
                  <a:srgbClr val="333399"/>
                </a:solidFill>
                <a:latin typeface="Times New Roman"/>
                <a:ea typeface="Times New Roman"/>
              </a:rPr>
              <a:t>реализация </a:t>
            </a:r>
            <a:r>
              <a:rPr lang="x-none" b="1" spc="-10">
                <a:solidFill>
                  <a:srgbClr val="333399"/>
                </a:solidFill>
                <a:latin typeface="Times New Roman"/>
                <a:ea typeface="Times New Roman"/>
              </a:rPr>
              <a:t>развивающего  обучения</a:t>
            </a:r>
            <a:endParaRPr lang="ru-RU" sz="1400" b="1" spc="-10" dirty="0">
              <a:solidFill>
                <a:srgbClr val="333399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x-none" b="1" spc="-10" smtClean="0">
                <a:solidFill>
                  <a:srgbClr val="333399"/>
                </a:solidFill>
                <a:latin typeface="Times New Roman"/>
                <a:ea typeface="Times New Roman"/>
              </a:rPr>
              <a:t>для </a:t>
            </a:r>
            <a:r>
              <a:rPr lang="x-none" b="1" spc="-10">
                <a:solidFill>
                  <a:srgbClr val="333399"/>
                </a:solidFill>
                <a:latin typeface="Times New Roman"/>
                <a:ea typeface="Times New Roman"/>
              </a:rPr>
              <a:t>методиста</a:t>
            </a:r>
            <a:endParaRPr lang="ru-RU" sz="1400" b="1" spc="-10" dirty="0">
              <a:solidFill>
                <a:srgbClr val="333399"/>
              </a:solidFill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b="1" spc="-10" dirty="0" smtClean="0">
                <a:solidFill>
                  <a:srgbClr val="333399"/>
                </a:solidFill>
                <a:latin typeface="Times New Roman"/>
                <a:ea typeface="Times New Roman"/>
              </a:rPr>
              <a:t>                         </a:t>
            </a:r>
            <a:r>
              <a:rPr lang="x-none" b="1" spc="-10" smtClean="0">
                <a:solidFill>
                  <a:srgbClr val="333399"/>
                </a:solidFill>
                <a:latin typeface="Times New Roman"/>
                <a:ea typeface="Times New Roman"/>
              </a:rPr>
              <a:t>- </a:t>
            </a:r>
            <a:r>
              <a:rPr lang="x-none" b="1" spc="-10">
                <a:solidFill>
                  <a:srgbClr val="333399"/>
                </a:solidFill>
                <a:latin typeface="Times New Roman"/>
                <a:ea typeface="Times New Roman"/>
              </a:rPr>
              <a:t>реализация  </a:t>
            </a:r>
            <a:r>
              <a:rPr lang="x-none" b="1" spc="-10" smtClean="0">
                <a:solidFill>
                  <a:srgbClr val="333399"/>
                </a:solidFill>
                <a:latin typeface="Times New Roman"/>
                <a:ea typeface="Times New Roman"/>
              </a:rPr>
              <a:t>ФГОС </a:t>
            </a:r>
            <a:r>
              <a:rPr lang="ru-RU" b="1" spc="-10" dirty="0" smtClean="0">
                <a:solidFill>
                  <a:srgbClr val="333399"/>
                </a:solidFill>
                <a:latin typeface="Times New Roman"/>
                <a:ea typeface="Times New Roman"/>
              </a:rPr>
              <a:t>ДО</a:t>
            </a:r>
            <a:endParaRPr lang="ru-RU" sz="1400" b="1" spc="-10" dirty="0">
              <a:solidFill>
                <a:srgbClr val="333399"/>
              </a:solidFill>
              <a:latin typeface="Times New Roman"/>
              <a:ea typeface="Times New Roman"/>
            </a:endParaRPr>
          </a:p>
          <a:p>
            <a:endParaRPr lang="ru-RU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37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ru-RU" sz="3200" b="1" cap="none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Технология «Ситуация»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052736"/>
            <a:ext cx="8568952" cy="5421216"/>
          </a:xfrm>
        </p:spPr>
        <p:txBody>
          <a:bodyPr>
            <a:normAutofit lnSpcReduction="10000"/>
          </a:bodyPr>
          <a:lstStyle/>
          <a:p>
            <a:pPr indent="457200" algn="just">
              <a:spcAft>
                <a:spcPts val="0"/>
              </a:spcAft>
            </a:pP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Даст  детям возможность обсуждать, действовать</a:t>
            </a:r>
            <a:r>
              <a:rPr lang="ru-RU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,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 </a:t>
            </a:r>
            <a:r>
              <a:rPr lang="ru-RU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     </a:t>
            </a: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исследовать, переделывать, понимать причины</a:t>
            </a:r>
            <a:r>
              <a:rPr lang="ru-RU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,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 </a:t>
            </a:r>
            <a:r>
              <a:rPr lang="ru-RU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     </a:t>
            </a: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осмысливать полученную информацию и </a:t>
            </a:r>
            <a:r>
              <a:rPr lang="ru-RU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практически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 </a:t>
            </a:r>
            <a:r>
              <a:rPr lang="ru-RU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     </a:t>
            </a: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применять её в жизни.</a:t>
            </a:r>
            <a:endParaRPr lang="ru-RU" sz="2000" b="1" dirty="0">
              <a:solidFill>
                <a:srgbClr val="333399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В </a:t>
            </a: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ситуации легко интегрируются </a:t>
            </a:r>
            <a:r>
              <a:rPr lang="ru-RU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образовательные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 </a:t>
            </a:r>
            <a:r>
              <a:rPr lang="ru-RU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      </a:t>
            </a: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области и свободная деятельность детей.</a:t>
            </a:r>
            <a:endParaRPr lang="ru-RU" sz="2000" b="1" dirty="0">
              <a:solidFill>
                <a:srgbClr val="333399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На дошкольной ступени дети приобретают первичный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      опыт выполнения универсальных действий по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      преодолению затруднений, формируются предпосылки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      учебной деятельности .</a:t>
            </a:r>
            <a:endParaRPr lang="ru-RU" sz="2000" b="1" dirty="0">
              <a:solidFill>
                <a:srgbClr val="333399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Технология </a:t>
            </a: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«Ситуация» способствует готовности </a:t>
            </a:r>
            <a:r>
              <a:rPr lang="ru-RU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к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 </a:t>
            </a:r>
            <a:r>
              <a:rPr lang="ru-RU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     </a:t>
            </a: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саморазвитию и успешной самореализации на </a:t>
            </a:r>
            <a:r>
              <a:rPr lang="ru-RU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всех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 </a:t>
            </a:r>
            <a:r>
              <a:rPr lang="ru-RU" b="1" dirty="0" smtClean="0">
                <a:solidFill>
                  <a:srgbClr val="333399"/>
                </a:solidFill>
                <a:latin typeface="Times New Roman"/>
                <a:ea typeface="Times New Roman"/>
              </a:rPr>
              <a:t>     </a:t>
            </a:r>
            <a:r>
              <a:rPr lang="ru-RU" b="1" dirty="0">
                <a:solidFill>
                  <a:srgbClr val="333399"/>
                </a:solidFill>
                <a:latin typeface="Times New Roman"/>
                <a:ea typeface="Times New Roman"/>
              </a:rPr>
              <a:t>этапах жизни (учебной, трудовой, личной).</a:t>
            </a:r>
            <a:endParaRPr lang="ru-RU" sz="2000" b="1" dirty="0">
              <a:solidFill>
                <a:srgbClr val="333399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7381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835696" y="1417638"/>
            <a:ext cx="6851104" cy="157931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Наталья\Desktop\фоны\мудрость\u17782_2049_26e70e0d02ac4d5972a1473f9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Наталья\Desktop\фоны\мудрость\u17782_2049_26e70e0d02ac4d5972a1473f9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28" y="-99392"/>
            <a:ext cx="92964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83568" y="661338"/>
            <a:ext cx="80176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i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5400" i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36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1556793"/>
            <a:ext cx="8496944" cy="4896396"/>
          </a:xfrm>
        </p:spPr>
        <p:txBody>
          <a:bodyPr>
            <a:noAutofit/>
          </a:bodyPr>
          <a:lstStyle/>
          <a:p>
            <a:pPr marL="0" lvl="0" indent="0" algn="ctr">
              <a:buClr>
                <a:srgbClr val="F0A22E"/>
              </a:buClr>
              <a:buSzPct val="70000"/>
              <a:buNone/>
            </a:pPr>
            <a:r>
              <a:rPr lang="ru-RU" sz="65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Построение </a:t>
            </a:r>
          </a:p>
          <a:p>
            <a:pPr marL="0" lvl="0" indent="0" algn="ctr">
              <a:buClr>
                <a:srgbClr val="F0A22E"/>
              </a:buClr>
              <a:buSzPct val="70000"/>
              <a:buNone/>
            </a:pPr>
            <a:r>
              <a:rPr lang="ru-RU" sz="65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проблемного </a:t>
            </a:r>
          </a:p>
          <a:p>
            <a:pPr marL="0" lvl="0" indent="0" algn="ctr">
              <a:buClr>
                <a:srgbClr val="F0A22E"/>
              </a:buClr>
              <a:buSzPct val="70000"/>
              <a:buNone/>
            </a:pPr>
            <a:r>
              <a:rPr lang="ru-RU" sz="65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диалога</a:t>
            </a:r>
            <a:endParaRPr lang="ru-RU" sz="5200" b="1" dirty="0" smtClean="0">
              <a:solidFill>
                <a:srgbClr val="C000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 algn="ctr">
              <a:buNone/>
              <a:defRPr/>
            </a:pPr>
            <a:endParaRPr lang="ru-RU" sz="2000" b="1" dirty="0" smtClean="0">
              <a:solidFill>
                <a:srgbClr val="FFCC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itchFamily="34" charset="0"/>
              <a:cs typeface="Calibri Light" pitchFamily="34" charset="0"/>
            </a:endParaRPr>
          </a:p>
          <a:p>
            <a:pPr marL="0" indent="0" algn="ctr">
              <a:buNone/>
              <a:defRPr/>
            </a:pPr>
            <a:endParaRPr lang="ru-RU" sz="2000" b="1" dirty="0">
              <a:solidFill>
                <a:srgbClr val="FFCC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itchFamily="34" charset="0"/>
              <a:cs typeface="Calibri Light" pitchFamily="34" charset="0"/>
            </a:endParaRPr>
          </a:p>
          <a:p>
            <a:pPr marL="0" indent="0" algn="ctr">
              <a:buNone/>
              <a:defRPr/>
            </a:pPr>
            <a:endParaRPr lang="ru-RU" sz="2000" b="1" dirty="0" smtClean="0">
              <a:solidFill>
                <a:srgbClr val="FFCC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itchFamily="34" charset="0"/>
              <a:cs typeface="Calibri Light" pitchFamily="34" charset="0"/>
            </a:endParaRPr>
          </a:p>
          <a:p>
            <a:pPr marL="0" indent="0" algn="ctr">
              <a:buNone/>
              <a:defRPr/>
            </a:pPr>
            <a:r>
              <a:rPr lang="ru-RU" sz="24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22.02.2018</a:t>
            </a:r>
          </a:p>
        </p:txBody>
      </p:sp>
      <p:graphicFrame>
        <p:nvGraphicFramePr>
          <p:cNvPr id="4301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012592"/>
              </p:ext>
            </p:extLst>
          </p:nvPr>
        </p:nvGraphicFramePr>
        <p:xfrm>
          <a:off x="251520" y="188640"/>
          <a:ext cx="793750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orelDRAW" r:id="rId3" imgW="792480" imgH="1438656" progId="">
                  <p:embed/>
                </p:oleObj>
              </mc:Choice>
              <mc:Fallback>
                <p:oleObj name="CorelDRAW" r:id="rId3" imgW="792480" imgH="143865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88640"/>
                        <a:ext cx="793750" cy="143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2" name="Text Box 7"/>
          <p:cNvSpPr txBox="1">
            <a:spLocks noChangeArrowheads="1"/>
          </p:cNvSpPr>
          <p:nvPr/>
        </p:nvSpPr>
        <p:spPr bwMode="auto">
          <a:xfrm>
            <a:off x="1092357" y="396609"/>
            <a:ext cx="73515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Начальная школа - детский сад №115</a:t>
            </a:r>
          </a:p>
        </p:txBody>
      </p:sp>
    </p:spTree>
    <p:extLst>
      <p:ext uri="{BB962C8B-B14F-4D97-AF65-F5344CB8AC3E}">
        <p14:creationId xmlns:p14="http://schemas.microsoft.com/office/powerpoint/2010/main" val="389002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496944" cy="1080120"/>
          </a:xfrm>
        </p:spPr>
        <p:txBody>
          <a:bodyPr>
            <a:noAutofit/>
          </a:bodyPr>
          <a:lstStyle/>
          <a:p>
            <a:pPr algn="ctr"/>
            <a:r>
              <a:rPr lang="ru-RU" sz="3600" b="1" i="1" cap="none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Д</a:t>
            </a:r>
            <a:r>
              <a:rPr lang="ru-RU" sz="3600" b="1" i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иалогические </a:t>
            </a:r>
            <a:r>
              <a:rPr lang="ru-RU" sz="3600" b="1" i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методы:</a:t>
            </a:r>
            <a:r>
              <a:rPr lang="ru-RU" sz="3600" b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36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6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3200" b="1" u="sng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побуждающий </a:t>
            </a:r>
            <a:r>
              <a:rPr lang="ru-RU" sz="3200" b="1" u="sng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и подводящий диалоги</a:t>
            </a:r>
            <a:endParaRPr lang="ru-RU" sz="3200" b="1" cap="none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772816"/>
            <a:ext cx="8496944" cy="4307309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26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496944" cy="1080120"/>
          </a:xfrm>
        </p:spPr>
        <p:txBody>
          <a:bodyPr>
            <a:noAutofit/>
          </a:bodyPr>
          <a:lstStyle/>
          <a:p>
            <a:pPr algn="ctr"/>
            <a:r>
              <a:rPr lang="ru-RU" sz="3600" b="1" i="1" cap="none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Д</a:t>
            </a:r>
            <a:r>
              <a:rPr lang="ru-RU" sz="3600" b="1" i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иалогические </a:t>
            </a:r>
            <a:r>
              <a:rPr lang="ru-RU" sz="3600" b="1" i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методы:</a:t>
            </a:r>
            <a:r>
              <a:rPr lang="ru-RU" sz="3600" b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36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6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32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побуждающий </a:t>
            </a:r>
            <a:r>
              <a:rPr lang="ru-RU" sz="3200" b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и подводящий диалоги</a:t>
            </a:r>
            <a:endParaRPr lang="ru-RU" sz="3200" b="1" cap="none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772816"/>
            <a:ext cx="8496944" cy="4307309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3200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Подводящий диалог </a:t>
            </a:r>
            <a:endParaRPr lang="ru-RU" sz="3200" b="1" dirty="0" smtClean="0">
              <a:solidFill>
                <a:srgbClr val="C0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ru-RU" sz="3200" b="1" dirty="0" smtClean="0">
              <a:solidFill>
                <a:srgbClr val="333399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spcAft>
                <a:spcPts val="0"/>
              </a:spcAft>
            </a:pPr>
            <a:r>
              <a:rPr lang="ru-RU" b="1" i="1" dirty="0" smtClean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Подводящий </a:t>
            </a:r>
            <a:r>
              <a:rPr lang="ru-RU" b="1" i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диалог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представляет собой  метод, </a:t>
            </a:r>
            <a:endParaRPr lang="ru-RU" b="1" dirty="0" smtClean="0">
              <a:solidFill>
                <a:srgbClr val="333399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  при </a:t>
            </a:r>
            <a:r>
              <a:rPr lang="ru-RU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котором педагог пошагово  системой </a:t>
            </a:r>
            <a:endParaRPr lang="ru-RU" b="1" dirty="0" smtClean="0">
              <a:solidFill>
                <a:srgbClr val="333399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  посильных </a:t>
            </a:r>
            <a:r>
              <a:rPr lang="ru-RU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ребёнку вопросов и заданий  приводит </a:t>
            </a:r>
            <a:endParaRPr lang="ru-RU" b="1" dirty="0" smtClean="0">
              <a:solidFill>
                <a:srgbClr val="333399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  к </a:t>
            </a:r>
            <a:r>
              <a:rPr lang="ru-RU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ОНЗ </a:t>
            </a:r>
            <a:endParaRPr lang="ru-RU" b="1" dirty="0" smtClean="0">
              <a:solidFill>
                <a:srgbClr val="333399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spcAft>
                <a:spcPts val="0"/>
              </a:spcAft>
            </a:pPr>
            <a:endParaRPr lang="ru-RU" b="1" dirty="0">
              <a:solidFill>
                <a:srgbClr val="333399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/>
            <a:r>
              <a:rPr lang="ru-RU" b="1" i="1" dirty="0" smtClean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Подводящий </a:t>
            </a:r>
            <a:r>
              <a:rPr lang="ru-RU" b="1" i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диалог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развивает речь обучающихся </a:t>
            </a:r>
            <a:endParaRPr lang="ru-RU" b="1" dirty="0" smtClean="0">
              <a:solidFill>
                <a:srgbClr val="333399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 и </a:t>
            </a:r>
            <a:r>
              <a:rPr lang="ru-RU" b="1" u="sng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логическое</a:t>
            </a:r>
            <a:r>
              <a:rPr lang="ru-RU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мышление</a:t>
            </a:r>
            <a:endParaRPr lang="ru-RU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00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496944" cy="1080120"/>
          </a:xfrm>
        </p:spPr>
        <p:txBody>
          <a:bodyPr>
            <a:noAutofit/>
          </a:bodyPr>
          <a:lstStyle/>
          <a:p>
            <a:pPr algn="ctr"/>
            <a:r>
              <a:rPr lang="ru-RU" sz="3600" b="1" i="1" cap="none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Д</a:t>
            </a:r>
            <a:r>
              <a:rPr lang="ru-RU" sz="3600" b="1" i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иалогические </a:t>
            </a:r>
            <a:r>
              <a:rPr lang="ru-RU" sz="3600" b="1" i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методы:</a:t>
            </a:r>
            <a:r>
              <a:rPr lang="ru-RU" sz="3600" b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36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6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32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побуждающий </a:t>
            </a:r>
            <a:r>
              <a:rPr lang="ru-RU" sz="3200" b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и подводящий диалоги</a:t>
            </a:r>
            <a:endParaRPr lang="ru-RU" sz="3200" b="1" cap="none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772816"/>
            <a:ext cx="8496944" cy="430730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Побуждающий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диалог </a:t>
            </a:r>
            <a:endParaRPr lang="ru-RU" sz="3200" b="1" dirty="0" smtClean="0">
              <a:solidFill>
                <a:srgbClr val="C0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ru-RU" sz="2600" b="1" dirty="0" smtClean="0">
              <a:solidFill>
                <a:srgbClr val="C0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273050" indent="269875">
              <a:spcAft>
                <a:spcPts val="0"/>
              </a:spcAft>
            </a:pPr>
            <a:r>
              <a:rPr lang="ru-RU" sz="2600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П</a:t>
            </a:r>
            <a:r>
              <a:rPr lang="ru-RU" sz="2600" b="1" dirty="0" smtClean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обуждает </a:t>
            </a: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ребёнка к рассуждениям, </a:t>
            </a:r>
            <a:r>
              <a:rPr lang="ru-RU" sz="2600" b="1" dirty="0" smtClean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размышлениям</a:t>
            </a: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.</a:t>
            </a:r>
            <a:endParaRPr lang="ru-RU" sz="2600" b="1" dirty="0" smtClean="0">
              <a:solidFill>
                <a:srgbClr val="333399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273050" indent="269875">
              <a:spcAft>
                <a:spcPts val="0"/>
              </a:spcAft>
            </a:pPr>
            <a:endParaRPr lang="ru-RU" sz="2600" b="1" dirty="0" smtClean="0">
              <a:solidFill>
                <a:srgbClr val="333399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63538" indent="6350">
              <a:spcAft>
                <a:spcPts val="0"/>
              </a:spcAft>
            </a:pP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П</a:t>
            </a:r>
            <a:r>
              <a:rPr lang="ru-RU" sz="2600" b="1" dirty="0" smtClean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обуждающий </a:t>
            </a: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диалог, в котором педагог задаёт </a:t>
            </a:r>
            <a:r>
              <a:rPr lang="ru-RU" sz="2600" b="1" dirty="0" smtClean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такие</a:t>
            </a:r>
          </a:p>
          <a:p>
            <a:pPr marL="363538" indent="0">
              <a:spcAft>
                <a:spcPts val="0"/>
              </a:spcAft>
              <a:buNone/>
            </a:pP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600" b="1" dirty="0" smtClean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 </a:t>
            </a: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вопросы (побуждающие), которые ставят </a:t>
            </a:r>
            <a:endParaRPr lang="ru-RU" sz="2600" b="1" dirty="0" smtClean="0">
              <a:solidFill>
                <a:srgbClr val="333399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63538" indent="0">
              <a:spcAft>
                <a:spcPts val="0"/>
              </a:spcAft>
              <a:buNone/>
            </a:pP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600" b="1" dirty="0" smtClean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 воспитанника </a:t>
            </a: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в ситуацию необходимости думать. </a:t>
            </a:r>
            <a:endParaRPr lang="ru-RU" sz="2600" b="1" dirty="0" smtClean="0">
              <a:solidFill>
                <a:srgbClr val="333399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63538" indent="0">
              <a:spcAft>
                <a:spcPts val="0"/>
              </a:spcAft>
              <a:buNone/>
            </a:pP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600" b="1" dirty="0" smtClean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 Отвечая </a:t>
            </a: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на такие вопросы, воспитанник рассуждает </a:t>
            </a:r>
            <a:endParaRPr lang="ru-RU" sz="2600" b="1" dirty="0" smtClean="0">
              <a:solidFill>
                <a:srgbClr val="333399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63538" indent="0">
              <a:spcAft>
                <a:spcPts val="0"/>
              </a:spcAft>
              <a:buNone/>
            </a:pP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600" b="1" dirty="0" smtClean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 (</a:t>
            </a: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размышляет) и сам выходит на результат.</a:t>
            </a:r>
          </a:p>
          <a:p>
            <a:pPr marL="273050" indent="269875">
              <a:spcAft>
                <a:spcPts val="0"/>
              </a:spcAft>
            </a:pPr>
            <a:endParaRPr lang="ru-RU" sz="2600" b="1" dirty="0">
              <a:solidFill>
                <a:srgbClr val="333399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273050" indent="269875">
              <a:spcAft>
                <a:spcPts val="0"/>
              </a:spcAft>
            </a:pP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Р</a:t>
            </a:r>
            <a:r>
              <a:rPr lang="ru-RU" sz="2600" b="1" dirty="0" smtClean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азвивает </a:t>
            </a: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речь и творческие способности </a:t>
            </a:r>
            <a:endParaRPr lang="ru-RU" sz="2600" b="1" dirty="0" smtClean="0">
              <a:solidFill>
                <a:srgbClr val="333399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273050" indent="0">
              <a:spcAft>
                <a:spcPts val="0"/>
              </a:spcAft>
              <a:buNone/>
            </a:pP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600" b="1" dirty="0" smtClean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  обучающихся</a:t>
            </a:r>
            <a:r>
              <a:rPr lang="ru-RU" sz="2600" b="1" dirty="0">
                <a:solidFill>
                  <a:srgbClr val="333399"/>
                </a:solidFill>
                <a:latin typeface="Arial" pitchFamily="34" charset="0"/>
                <a:ea typeface="Times New Roman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491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1008112"/>
          </a:xfrm>
        </p:spPr>
        <p:txBody>
          <a:bodyPr>
            <a:noAutofit/>
          </a:bodyPr>
          <a:lstStyle/>
          <a:p>
            <a:pPr algn="ctr"/>
            <a:r>
              <a:rPr lang="ru-RU" sz="32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Сравнительная </a:t>
            </a:r>
            <a:r>
              <a:rPr lang="ru-RU" sz="3200" b="1" cap="none" dirty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характеристика </a:t>
            </a:r>
            <a:r>
              <a:rPr lang="ru-RU" sz="32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диалогов</a:t>
            </a:r>
            <a:endParaRPr lang="ru-RU" sz="3200" cap="none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335906"/>
              </p:ext>
            </p:extLst>
          </p:nvPr>
        </p:nvGraphicFramePr>
        <p:xfrm>
          <a:off x="251520" y="1268760"/>
          <a:ext cx="8424936" cy="523557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9669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225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354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3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Побуждающий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3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Подводящий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722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Струк­тура</a:t>
                      </a:r>
                      <a:endParaRPr lang="ru-RU" sz="1800" b="1" dirty="0">
                        <a:solidFill>
                          <a:srgbClr val="333399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отдельные вопросы и побудительные предложения, подталкивающие мысль</a:t>
                      </a:r>
                      <a:endParaRPr lang="ru-RU" sz="1800" b="1" dirty="0">
                        <a:solidFill>
                          <a:srgbClr val="333399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система посильных ребенку вопросов и заданий, подводящих к открытию мысли</a:t>
                      </a:r>
                      <a:endParaRPr lang="ru-RU" sz="1800" b="1" dirty="0">
                        <a:solidFill>
                          <a:srgbClr val="333399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117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Приз­наки</a:t>
                      </a:r>
                      <a:endParaRPr lang="ru-RU" sz="1800" b="1">
                        <a:solidFill>
                          <a:srgbClr val="333399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257175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200025" algn="l"/>
                        </a:tabLst>
                      </a:pPr>
                      <a:r>
                        <a:rPr lang="ru-RU" sz="1800" b="1" u="none" strike="noStrike" spc="0" dirty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мысль  ребенка делает скачок к неизвестному</a:t>
                      </a:r>
                    </a:p>
                    <a:p>
                      <a:pPr marL="342900" lvl="0" indent="-257175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63830" algn="l"/>
                        </a:tabLst>
                      </a:pPr>
                      <a:r>
                        <a:rPr lang="ru-RU" sz="1800" b="1" u="none" strike="noStrike" spc="0" dirty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переживание  ребенком  чувства риска</a:t>
                      </a:r>
                    </a:p>
                    <a:p>
                      <a:pPr marL="342900" lvl="0" indent="-257175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69545" algn="l"/>
                        </a:tabLst>
                      </a:pPr>
                      <a:r>
                        <a:rPr lang="ru-RU" sz="1800" b="1" u="none" strike="noStrike" spc="0" dirty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возможны неожиданные ответы  ребенка </a:t>
                      </a:r>
                    </a:p>
                    <a:p>
                      <a:pPr marL="342900" lvl="0" indent="-257175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69545" algn="l"/>
                        </a:tabLst>
                      </a:pPr>
                      <a:r>
                        <a:rPr lang="ru-RU" sz="1800" b="1" u="none" strike="noStrike" spc="0" dirty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прекращается  диалог с появлением нужной мысли</a:t>
                      </a:r>
                      <a:endParaRPr lang="ru-RU" sz="1800" b="1" u="none" strike="noStrike" spc="0" dirty="0">
                        <a:solidFill>
                          <a:srgbClr val="333399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257175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55575" algn="l"/>
                        </a:tabLst>
                      </a:pPr>
                      <a:r>
                        <a:rPr lang="ru-RU" sz="1800" b="1" u="none" strike="noStrike" spc="0" dirty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пошаговое, жесткое </a:t>
                      </a:r>
                      <a:r>
                        <a:rPr lang="ru-RU" sz="1800" b="1" u="none" strike="noStrike" spc="0" dirty="0" smtClean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ведение мысли ребенка </a:t>
                      </a:r>
                      <a:endParaRPr lang="ru-RU" sz="1800" b="1" u="none" strike="noStrike" spc="0" dirty="0">
                        <a:solidFill>
                          <a:srgbClr val="3333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257175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55575" algn="l"/>
                        </a:tabLst>
                      </a:pPr>
                      <a:r>
                        <a:rPr lang="ru-RU" sz="1800" b="1" u="none" strike="noStrike" spc="0" dirty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 от открытия в конце диалога</a:t>
                      </a:r>
                    </a:p>
                    <a:p>
                      <a:pPr marL="342900" lvl="0" indent="-257175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61290" algn="l"/>
                        </a:tabLst>
                      </a:pPr>
                      <a:r>
                        <a:rPr lang="ru-RU" sz="1800" b="1" u="none" strike="noStrike" spc="0" dirty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почти не возможны неожиданные ответы</a:t>
                      </a:r>
                    </a:p>
                    <a:p>
                      <a:pPr marL="342900" lvl="0" indent="-257175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55575" algn="l"/>
                        </a:tabLst>
                      </a:pPr>
                      <a:r>
                        <a:rPr lang="ru-RU" sz="1800" b="1" u="none" strike="noStrike" spc="0" dirty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может быть прекращён  диалог  он  идет до послед­него вопроса на обобщение</a:t>
                      </a:r>
                      <a:endParaRPr lang="ru-RU" sz="1800" b="1" u="none" strike="noStrike" spc="0" dirty="0">
                        <a:solidFill>
                          <a:srgbClr val="333399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448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Результат</a:t>
                      </a:r>
                      <a:endParaRPr lang="ru-RU" sz="1800" b="1" dirty="0">
                        <a:solidFill>
                          <a:srgbClr val="333399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развитие 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творческих</a:t>
                      </a:r>
                      <a:r>
                        <a:rPr lang="ru-RU" sz="1800" b="1" dirty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способностей</a:t>
                      </a:r>
                      <a:endParaRPr lang="ru-RU" sz="1800" b="1" dirty="0">
                        <a:solidFill>
                          <a:srgbClr val="333399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развитие 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логического </a:t>
                      </a:r>
                      <a:r>
                        <a:rPr lang="ru-RU" sz="1800" b="1" dirty="0">
                          <a:solidFill>
                            <a:srgbClr val="3333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мышления</a:t>
                      </a:r>
                      <a:endParaRPr lang="ru-RU" sz="1800" b="1" dirty="0">
                        <a:solidFill>
                          <a:srgbClr val="333399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66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496944" cy="1872208"/>
          </a:xfrm>
        </p:spPr>
        <p:txBody>
          <a:bodyPr>
            <a:noAutofit/>
          </a:bodyPr>
          <a:lstStyle/>
          <a:p>
            <a:pPr algn="ctr"/>
            <a:r>
              <a:rPr lang="ru-RU" sz="32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Творчество – это деятельность, </a:t>
            </a:r>
            <a:r>
              <a:rPr lang="ru-RU" sz="3200" b="1" cap="none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3200" b="1" cap="none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езультатом которой является создание новых материальных и духовных ценностей</a:t>
            </a:r>
            <a:endParaRPr lang="ru-RU" sz="3200" b="1" cap="none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4800" y="2708920"/>
            <a:ext cx="8686800" cy="34563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Виды творчества:</a:t>
            </a:r>
          </a:p>
          <a:p>
            <a:r>
              <a:rPr lang="ru-RU" sz="2800" b="1" i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Техническое </a:t>
            </a:r>
            <a:r>
              <a:rPr lang="ru-RU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– создание новых механизмов</a:t>
            </a:r>
          </a:p>
          <a:p>
            <a:pPr marL="0" indent="0">
              <a:buNone/>
            </a:pPr>
            <a:endParaRPr lang="ru-RU" sz="2800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Художественное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- создание новых 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произведений искусства</a:t>
            </a:r>
          </a:p>
          <a:p>
            <a:endParaRPr lang="ru-RU" sz="2800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b="1" i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Научное</a:t>
            </a:r>
            <a:r>
              <a:rPr lang="ru-RU" sz="2800" b="1" i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– открытие новых знаний</a:t>
            </a:r>
            <a:endParaRPr lang="ru-RU" sz="2800" b="1" dirty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57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640960" cy="936104"/>
          </a:xfrm>
        </p:spPr>
        <p:txBody>
          <a:bodyPr>
            <a:noAutofit/>
          </a:bodyPr>
          <a:lstStyle/>
          <a:p>
            <a:pPr algn="ctr"/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Метод: Побуждающий от проблемы ДИАЛОГ.      </a:t>
            </a:r>
            <a:r>
              <a:rPr lang="ru-RU" sz="2800" b="1" i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2800" b="1" i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800" b="1" cap="none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Этапы творческой </a:t>
            </a:r>
            <a:r>
              <a:rPr lang="ru-RU" sz="2800" b="1" cap="none" dirty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деятельности</a:t>
            </a:r>
            <a:endParaRPr lang="ru-RU" sz="2800" b="1" cap="none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144047"/>
              </p:ext>
            </p:extLst>
          </p:nvPr>
        </p:nvGraphicFramePr>
        <p:xfrm>
          <a:off x="179512" y="1268760"/>
          <a:ext cx="8517803" cy="499904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6929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903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345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marL="101600" algn="ctr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Проблемная ситуация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  П.С.— противоречие между: </a:t>
                      </a:r>
                    </a:p>
                    <a:p>
                      <a:pPr marL="85725" lvl="0" indent="0">
                        <a:lnSpc>
                          <a:spcPts val="127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1. двумя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фактами; </a:t>
                      </a:r>
                    </a:p>
                    <a:p>
                      <a:pPr marL="85725" lvl="0" indent="0">
                        <a:lnSpc>
                          <a:spcPts val="127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2. новым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фактом и старой теорией; </a:t>
                      </a:r>
                    </a:p>
                    <a:p>
                      <a:pPr marL="85725" lvl="0" indent="0">
                        <a:lnSpc>
                          <a:spcPts val="127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3. необходимостью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 невозможностью.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ts val="127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Признак - эмоциональ­ная реакция: удивление или затруднение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9786">
                <a:tc>
                  <a:txBody>
                    <a:bodyPr/>
                    <a:lstStyle/>
                    <a:p>
                      <a:pPr marL="3175" indent="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Название этапа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 indent="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 этапа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Результат этапа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66398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Постановка проблемы </a:t>
                      </a: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пробное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действие </a:t>
                      </a: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затруднение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-определение места и причины</a:t>
                      </a: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(3 этап ОНЗ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254000">
                        <a:lnSpc>
                          <a:spcPts val="125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5890" algn="l"/>
                        </a:tabLst>
                      </a:pPr>
                      <a:r>
                        <a:rPr lang="ru-RU" sz="1400" b="1" u="none" strike="noStrike" spc="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возникновение проблемной ситуации</a:t>
                      </a:r>
                    </a:p>
                    <a:p>
                      <a:pPr marL="342900" lvl="0" indent="-254000">
                        <a:lnSpc>
                          <a:spcPts val="125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0175" algn="l"/>
                        </a:tabLst>
                      </a:pPr>
                      <a:r>
                        <a:rPr lang="ru-RU" sz="1400" b="1" u="none" strike="noStrike" spc="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осознание противоречия  </a:t>
                      </a: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-формулирование проблемы  </a:t>
                      </a:r>
                      <a:r>
                        <a:rPr lang="ru-RU" sz="14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затруднения  (</a:t>
                      </a: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фиксация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речи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marL="342900" lvl="0" indent="-254000">
                        <a:lnSpc>
                          <a:spcPts val="125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0175" algn="l"/>
                        </a:tabLs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определение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места </a:t>
                      </a:r>
                      <a:endParaRPr lang="ru-RU" sz="1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254000">
                        <a:lnSpc>
                          <a:spcPts val="125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0175" algn="l"/>
                        </a:tabLs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причины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затруднения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88900">
                        <a:lnSpc>
                          <a:spcPts val="1250"/>
                        </a:lnSpc>
                        <a:spcAft>
                          <a:spcPts val="0"/>
                        </a:spcAft>
                        <a:tabLst>
                          <a:tab pos="130175" algn="l"/>
                        </a:tabLs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Проблема -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определили  место </a:t>
                      </a:r>
                    </a:p>
                    <a:p>
                      <a:pPr marL="177800" indent="-88900">
                        <a:lnSpc>
                          <a:spcPts val="1250"/>
                        </a:lnSpc>
                        <a:spcAft>
                          <a:spcPts val="0"/>
                        </a:spcAft>
                        <a:tabLst>
                          <a:tab pos="130175" algn="l"/>
                        </a:tabLs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выявили  причину затруднения</a:t>
                      </a:r>
                    </a:p>
                    <a:p>
                      <a:pPr marL="177800" indent="-88900">
                        <a:lnSpc>
                          <a:spcPts val="1250"/>
                        </a:lnSpc>
                        <a:spcAft>
                          <a:spcPts val="0"/>
                        </a:spcAft>
                        <a:tabLst>
                          <a:tab pos="130175" algn="l"/>
                        </a:tabLs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зафиксировали  в речи затруднение</a:t>
                      </a:r>
                    </a:p>
                    <a:p>
                      <a:pPr indent="-850900"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40376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 Поиск решения проблемы</a:t>
                      </a: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ОНЗ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– построение </a:t>
                      </a:r>
                      <a:r>
                        <a:rPr lang="ru-RU" sz="140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проекта,плана</a:t>
                      </a:r>
                      <a:endParaRPr lang="ru-RU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 Выражение решения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 dirty="0" smtClean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 Реализация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проекта </a:t>
                      </a:r>
                    </a:p>
                    <a:p>
                      <a:pPr marL="101600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(4 этап ОНЗ)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None/>
                        <a:tabLst>
                          <a:tab pos="133350" algn="l"/>
                        </a:tabLst>
                        <a:defRPr/>
                      </a:pPr>
                      <a:r>
                        <a:rPr lang="ru-RU" sz="14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Выдвижение  гипотез </a:t>
                      </a:r>
                      <a:r>
                        <a:rPr lang="ru-RU" sz="14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 </a:t>
                      </a:r>
                      <a:endParaRPr lang="ru-RU" sz="1400" b="1" u="none" strike="noStrike" spc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889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None/>
                        <a:tabLst>
                          <a:tab pos="133350" algn="l"/>
                        </a:tabLst>
                        <a:defRPr/>
                      </a:pPr>
                      <a:r>
                        <a:rPr lang="ru-RU" sz="14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 Проверка гипотез </a:t>
                      </a:r>
                      <a:r>
                        <a:rPr lang="ru-RU" sz="1400" b="1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предложенных вариантов предположений </a:t>
                      </a:r>
                      <a:r>
                        <a:rPr lang="ru-RU" sz="14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 </a:t>
                      </a: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предложений, )</a:t>
                      </a:r>
                    </a:p>
                    <a:p>
                      <a:pPr marL="889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None/>
                        <a:tabLst>
                          <a:tab pos="133350" algn="l"/>
                        </a:tabLst>
                        <a:defRPr/>
                      </a:pPr>
                      <a:r>
                        <a:rPr kumimoji="0" lang="ru-RU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выражение нового знания в речи</a:t>
                      </a:r>
                    </a:p>
                    <a:p>
                      <a:pPr marL="342900" lvl="0" indent="-254000"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3350" algn="l"/>
                        </a:tabLst>
                      </a:pP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выбор </a:t>
                      </a:r>
                      <a:r>
                        <a:rPr lang="ru-RU" sz="1400" b="1" u="none" strike="noStrike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способа преодоления  затруднения или создание </a:t>
                      </a:r>
                      <a:r>
                        <a:rPr lang="ru-RU" sz="1400" b="1" u="none" strike="noStrike" spc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проекта.</a:t>
                      </a:r>
                    </a:p>
                    <a:p>
                      <a:pPr marL="342900" lvl="0" indent="-254000"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33350" algn="l"/>
                        </a:tabLst>
                      </a:pPr>
                      <a:r>
                        <a:rPr kumimoji="0" lang="ru-RU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публичное выполнение нового знания </a:t>
                      </a:r>
                      <a:endParaRPr lang="ru-RU" sz="1400" b="1" u="none" strike="noStrike" spc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Решение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понимание 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НОВОГО ЗНАНИЯ или СПОСОБА ДЕЙСТВИЯ в речи, знаково, схемами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, символами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картинками.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88900" indent="0"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Продукт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 схема, план, маршрут, правило и т.д.</a:t>
                      </a:r>
                    </a:p>
                    <a:p>
                      <a:pPr marL="889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Реализация -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выполнение задания на новое знание или способ действия.  </a:t>
                      </a:r>
                    </a:p>
                    <a:p>
                      <a:pPr marL="88900" indent="0"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5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686800" cy="864096"/>
          </a:xfrm>
        </p:spPr>
        <p:txBody>
          <a:bodyPr>
            <a:noAutofit/>
          </a:bodyPr>
          <a:lstStyle/>
          <a:p>
            <a:pPr indent="-15240" algn="ctr"/>
            <a:r>
              <a:rPr lang="ru-RU" sz="2800" b="1" dirty="0" smtClean="0">
                <a:solidFill>
                  <a:srgbClr val="C00000"/>
                </a:solidFill>
                <a:effectLst/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effectLst/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ea typeface="Times New Roman"/>
              </a:rPr>
            </a:br>
            <a:r>
              <a:rPr lang="ru-RU" dirty="0">
                <a:solidFill>
                  <a:srgbClr val="C00000"/>
                </a:solidFill>
                <a:effectLst/>
                <a:latin typeface="+mn-lt"/>
                <a:ea typeface="Times New Roman"/>
              </a:rPr>
              <a:t> 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820050"/>
              </p:ext>
            </p:extLst>
          </p:nvPr>
        </p:nvGraphicFramePr>
        <p:xfrm>
          <a:off x="179512" y="1052736"/>
          <a:ext cx="8496944" cy="547260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2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Противоречия </a:t>
                      </a:r>
                      <a:endParaRPr lang="ru-RU" sz="105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</a:t>
                      </a: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/затруднение</a:t>
                      </a:r>
                      <a:endParaRPr lang="ru-RU" sz="105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Вопросы побуждающие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 осознанию затруднения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51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Между 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двумя  или более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фактами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1. Одновременно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предъявить противо­речивые факты,  мнения или взаимоисключающие точки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зрения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удивлением  (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окружающий</a:t>
                      </a: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мир)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Что вас удивляет? (Удивило?)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интересного заме­тили?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Какое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заметили противоречие?</a:t>
                      </a:r>
                    </a:p>
                    <a:p>
                      <a:pPr marL="8890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удивились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? сколько 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90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Столкнуть мнения детей вопро­сом или практическим заданием.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 удивлением (чтение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Вопрос был один?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А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мнений сколько?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Задание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было одно?  А как его выполнили?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так получилось?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Чего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мы не знаем?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08452"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05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 Между житейским представлением и научным фактом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Обнажить житейское представление детей  вопросом или практическим заданием.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Предъявить научный факт сообщением, экспериментом, наглядностью .              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удивлением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окружающий 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мир)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Как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думаете?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наблюдаете? ( предъявление научного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факта)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Вы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сначала как думали? 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А как на самом   деле?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93061">
                <a:tc>
                  <a:txBody>
                    <a:bodyPr/>
                    <a:lstStyle/>
                    <a:p>
                      <a:pPr marL="6985" indent="-1143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Между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необходимостью и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невозможностью выполнить задание.</a:t>
                      </a:r>
                      <a:endParaRPr lang="ru-RU" sz="105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4. Дать практическое задание, не выполнимое вообще в принципе.</a:t>
                      </a:r>
                      <a:r>
                        <a:rPr lang="ru-RU" sz="105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противоречие между необходимостью выполнить задание и невозможностью это сделать)</a:t>
                      </a:r>
                    </a:p>
                    <a:p>
                      <a:pPr marL="139700" indent="-1143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затруднение  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(везде)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смогли выполнить задание?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чем затруднение?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Почему не полу чается сделать то-то?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132">
                <a:tc>
                  <a:txBody>
                    <a:bodyPr/>
                    <a:lstStyle/>
                    <a:p>
                      <a:pPr marL="139700" indent="-114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 Дать  практическое  задание  порождающее затруднение  (задание, не похожее на все предыдущие).         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затруднение (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математика, обучение грамоте, 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экспериментальная  деятельность)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Вы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смогли выполнить задание?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Почему не получается?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В чем затруднение?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Чем это задание не похоже на предыдущие?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20068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6. </a:t>
                      </a:r>
                      <a:endParaRPr lang="ru-RU" sz="1050" b="1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Дать задание, сходное с предыдущими.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Шаг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Доказать, что задание дети не выполнили.    затруднение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Что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 хотели сделать? 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Какие 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знания применили?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Задание выполнено?</a:t>
                      </a:r>
                    </a:p>
                    <a:p>
                      <a:pPr marL="76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Почему</a:t>
                      </a:r>
                      <a:r>
                        <a:rPr lang="ru-RU" sz="105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r>
                        <a:rPr lang="ru-RU" sz="105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 b="1" dirty="0">
                        <a:solidFill>
                          <a:srgbClr val="7030A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Приемы создания проблемной ситуации</a:t>
            </a:r>
            <a:r>
              <a:rPr lang="ru-RU" sz="32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2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Эмоциональный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отклик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31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ема1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Другая 3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DF0D7"/>
      </a:hlink>
      <a:folHlink>
        <a:srgbClr val="D490C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1240</TotalTime>
  <Words>1656</Words>
  <Application>Microsoft Office PowerPoint</Application>
  <PresentationFormat>Экран (4:3)</PresentationFormat>
  <Paragraphs>316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Тема1</vt:lpstr>
      <vt:lpstr>Поток</vt:lpstr>
      <vt:lpstr>CorelDRAW</vt:lpstr>
      <vt:lpstr>Презентация PowerPoint</vt:lpstr>
      <vt:lpstr>Презентация PowerPoint</vt:lpstr>
      <vt:lpstr>Диалогические методы:  побуждающий и подводящий диалоги</vt:lpstr>
      <vt:lpstr>Диалогические методы:  побуждающий и подводящий диалоги</vt:lpstr>
      <vt:lpstr>Диалогические методы:  побуждающий и подводящий диалоги</vt:lpstr>
      <vt:lpstr>Сравнительная характеристика диалогов</vt:lpstr>
      <vt:lpstr>Творчество – это деятельность, результатом которой является создание новых материальных и духовных ценностей</vt:lpstr>
      <vt:lpstr>Метод: Побуждающий от проблемы ДИАЛОГ.       Этапы творческой деятельности</vt:lpstr>
      <vt:lpstr>        </vt:lpstr>
      <vt:lpstr>        </vt:lpstr>
      <vt:lpstr>Принятие  педагогом   реплик обучающихся  при побуждающем диалоге:</vt:lpstr>
      <vt:lpstr>Побуждающий к гипотезам диалог для ОНЗ</vt:lpstr>
      <vt:lpstr>            Побуждающий от проблемной ситуации диалог обеспечивает подлинно творческую деятельность, развивает речь и творческие способности детей</vt:lpstr>
      <vt:lpstr>Подводящий диалог представляет собой систему (логическую цепочку) посильных  ребёнку вопросов и заданий, которые пошагово приводят всех  обучающихся к формулированию ОНЗ.</vt:lpstr>
      <vt:lpstr>Существуют основные методы постановки и решения Проблемной Ситуации:  побуждающий от проблемной ситуации диалог и подводящий к теме диалог.</vt:lpstr>
      <vt:lpstr>   Технология «Ситуация» универсальная педагогическая технология </vt:lpstr>
      <vt:lpstr>Технология «Ситуация»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Светлана</cp:lastModifiedBy>
  <cp:revision>141</cp:revision>
  <dcterms:created xsi:type="dcterms:W3CDTF">2015-01-26T14:54:12Z</dcterms:created>
  <dcterms:modified xsi:type="dcterms:W3CDTF">2018-02-26T08:58:44Z</dcterms:modified>
</cp:coreProperties>
</file>