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72" r:id="rId1"/>
    <p:sldMasterId id="2147485285" r:id="rId2"/>
  </p:sldMasterIdLst>
  <p:notesMasterIdLst>
    <p:notesMasterId r:id="rId81"/>
  </p:notesMasterIdLst>
  <p:handoutMasterIdLst>
    <p:handoutMasterId r:id="rId82"/>
  </p:handoutMasterIdLst>
  <p:sldIdLst>
    <p:sldId id="333" r:id="rId3"/>
    <p:sldId id="438" r:id="rId4"/>
    <p:sldId id="428" r:id="rId5"/>
    <p:sldId id="439" r:id="rId6"/>
    <p:sldId id="370" r:id="rId7"/>
    <p:sldId id="429" r:id="rId8"/>
    <p:sldId id="430" r:id="rId9"/>
    <p:sldId id="342" r:id="rId10"/>
    <p:sldId id="344" r:id="rId11"/>
    <p:sldId id="345" r:id="rId12"/>
    <p:sldId id="347" r:id="rId13"/>
    <p:sldId id="440" r:id="rId14"/>
    <p:sldId id="473" r:id="rId15"/>
    <p:sldId id="303" r:id="rId16"/>
    <p:sldId id="269" r:id="rId17"/>
    <p:sldId id="441" r:id="rId18"/>
    <p:sldId id="432" r:id="rId19"/>
    <p:sldId id="283" r:id="rId20"/>
    <p:sldId id="472" r:id="rId21"/>
    <p:sldId id="456" r:id="rId22"/>
    <p:sldId id="455" r:id="rId23"/>
    <p:sldId id="457" r:id="rId24"/>
    <p:sldId id="474" r:id="rId25"/>
    <p:sldId id="394" r:id="rId26"/>
    <p:sldId id="395" r:id="rId27"/>
    <p:sldId id="396" r:id="rId28"/>
    <p:sldId id="397" r:id="rId29"/>
    <p:sldId id="284" r:id="rId30"/>
    <p:sldId id="348" r:id="rId31"/>
    <p:sldId id="385" r:id="rId32"/>
    <p:sldId id="377" r:id="rId33"/>
    <p:sldId id="461" r:id="rId34"/>
    <p:sldId id="475" r:id="rId35"/>
    <p:sldId id="379" r:id="rId36"/>
    <p:sldId id="443" r:id="rId37"/>
    <p:sldId id="444" r:id="rId38"/>
    <p:sldId id="445" r:id="rId39"/>
    <p:sldId id="285" r:id="rId40"/>
    <p:sldId id="448" r:id="rId41"/>
    <p:sldId id="449" r:id="rId42"/>
    <p:sldId id="401" r:id="rId43"/>
    <p:sldId id="402" r:id="rId44"/>
    <p:sldId id="389" r:id="rId45"/>
    <p:sldId id="325" r:id="rId46"/>
    <p:sldId id="450" r:id="rId47"/>
    <p:sldId id="326" r:id="rId48"/>
    <p:sldId id="386" r:id="rId49"/>
    <p:sldId id="286" r:id="rId50"/>
    <p:sldId id="462" r:id="rId51"/>
    <p:sldId id="412" r:id="rId52"/>
    <p:sldId id="414" r:id="rId53"/>
    <p:sldId id="415" r:id="rId54"/>
    <p:sldId id="329" r:id="rId55"/>
    <p:sldId id="476" r:id="rId56"/>
    <p:sldId id="330" r:id="rId57"/>
    <p:sldId id="452" r:id="rId58"/>
    <p:sldId id="290" r:id="rId59"/>
    <p:sldId id="464" r:id="rId60"/>
    <p:sldId id="465" r:id="rId61"/>
    <p:sldId id="466" r:id="rId62"/>
    <p:sldId id="467" r:id="rId63"/>
    <p:sldId id="468" r:id="rId64"/>
    <p:sldId id="381" r:id="rId65"/>
    <p:sldId id="422" r:id="rId66"/>
    <p:sldId id="477" r:id="rId67"/>
    <p:sldId id="292" r:id="rId68"/>
    <p:sldId id="469" r:id="rId69"/>
    <p:sldId id="424" r:id="rId70"/>
    <p:sldId id="425" r:id="rId71"/>
    <p:sldId id="471" r:id="rId72"/>
    <p:sldId id="304" r:id="rId73"/>
    <p:sldId id="454" r:id="rId74"/>
    <p:sldId id="293" r:id="rId75"/>
    <p:sldId id="433" r:id="rId76"/>
    <p:sldId id="434" r:id="rId77"/>
    <p:sldId id="369" r:id="rId78"/>
    <p:sldId id="383" r:id="rId79"/>
    <p:sldId id="384" r:id="rId8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99"/>
    <a:srgbClr val="FFCC66"/>
    <a:srgbClr val="FFFF66"/>
    <a:srgbClr val="3333FF"/>
    <a:srgbClr val="FF7C80"/>
    <a:srgbClr val="FF3300"/>
    <a:srgbClr val="FFCC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4721" autoAdjust="0"/>
  </p:normalViewPr>
  <p:slideViewPr>
    <p:cSldViewPr>
      <p:cViewPr varScale="1">
        <p:scale>
          <a:sx n="66" d="100"/>
          <a:sy n="66" d="100"/>
        </p:scale>
        <p:origin x="136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E4F55A2-AB93-4FC5-885B-EF351B24F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26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59EAD5-1C1E-44D0-AA3D-177FD7CF3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57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F2141FA-08B4-4548-9798-699565D246F7}" type="slidenum">
              <a:rPr lang="en-US"/>
              <a:pPr/>
              <a:t>21</a:t>
            </a:fld>
            <a:endParaRPr lang="en-US"/>
          </a:p>
        </p:txBody>
      </p:sp>
      <p:sp>
        <p:nvSpPr>
          <p:cNvPr id="942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42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F333409-0AB4-4017-A894-FAD6B29A114C}" type="slidenum">
              <a:rPr lang="en-US"/>
              <a:pPr/>
              <a:t>51</a:t>
            </a:fld>
            <a:endParaRPr lang="en-US"/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D31CB4F-154F-4DC5-A985-DD24F6C38676}" type="slidenum">
              <a:rPr lang="en-US"/>
              <a:pPr/>
              <a:t>52</a:t>
            </a:fld>
            <a:endParaRPr lang="en-US"/>
          </a:p>
        </p:txBody>
      </p:sp>
      <p:sp>
        <p:nvSpPr>
          <p:cNvPr id="1167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67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5A5CEEE-5042-44E5-90E9-AB550DBEC362}" type="slidenum">
              <a:rPr lang="en-US"/>
              <a:pPr/>
              <a:t>59</a:t>
            </a:fld>
            <a:endParaRPr lang="en-US"/>
          </a:p>
        </p:txBody>
      </p:sp>
      <p:sp>
        <p:nvSpPr>
          <p:cNvPr id="1198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98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52C8497-3997-4D4B-8D22-17EC092F6343}" type="slidenum">
              <a:rPr lang="en-US"/>
              <a:pPr/>
              <a:t>60</a:t>
            </a:fld>
            <a:endParaRPr lang="en-US"/>
          </a:p>
        </p:txBody>
      </p:sp>
      <p:sp>
        <p:nvSpPr>
          <p:cNvPr id="1208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08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E6348C5-3B25-4016-8DC6-39727B6B68EB}" type="slidenum">
              <a:rPr lang="en-US"/>
              <a:pPr/>
              <a:t>61</a:t>
            </a:fld>
            <a:endParaRPr lang="en-US"/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46B9EA1-5DFB-4D06-BF6A-5B8CF662DB25}" type="slidenum">
              <a:rPr lang="en-US"/>
              <a:pPr/>
              <a:t>62</a:t>
            </a:fld>
            <a:endParaRPr lang="en-US"/>
          </a:p>
        </p:txBody>
      </p:sp>
      <p:sp>
        <p:nvSpPr>
          <p:cNvPr id="1228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8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1D8E82F-C363-4555-B00D-D0A82894B87B}" type="slidenum">
              <a:rPr lang="en-US"/>
              <a:pPr/>
              <a:t>64</a:t>
            </a:fld>
            <a:endParaRPr lang="en-US"/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74EE729-3258-428A-B628-7B0979820A45}" type="slidenum">
              <a:rPr lang="en-US"/>
              <a:pPr/>
              <a:t>68</a:t>
            </a:fld>
            <a:endParaRPr lang="en-US"/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A8D9AD-AC83-4DF5-A93B-0621C3AAA56E}" type="slidenum">
              <a:rPr lang="en-US"/>
              <a:pPr/>
              <a:t>69</a:t>
            </a:fld>
            <a:endParaRPr lang="en-US"/>
          </a:p>
        </p:txBody>
      </p:sp>
      <p:sp>
        <p:nvSpPr>
          <p:cNvPr id="1269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69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2F30937-6352-4B93-AD93-B5AD8826153A}" type="slidenum">
              <a:rPr lang="en-US"/>
              <a:pPr/>
              <a:t>24</a:t>
            </a:fld>
            <a:endParaRPr lang="en-US"/>
          </a:p>
        </p:txBody>
      </p:sp>
      <p:sp>
        <p:nvSpPr>
          <p:cNvPr id="962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62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0472CA4-A7E2-40E0-9DCD-100B2D5F98BD}" type="slidenum">
              <a:rPr lang="en-US"/>
              <a:pPr/>
              <a:t>25</a:t>
            </a:fld>
            <a:endParaRPr lang="en-US"/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6483FAB-1FE4-423A-9E8F-C252301E9805}" type="slidenum">
              <a:rPr lang="en-US"/>
              <a:pPr/>
              <a:t>26</a:t>
            </a:fld>
            <a:endParaRPr lang="en-US"/>
          </a:p>
        </p:txBody>
      </p:sp>
      <p:sp>
        <p:nvSpPr>
          <p:cNvPr id="983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83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8A4248B-328D-4058-95BF-D4E4AB96D0CB}" type="slidenum">
              <a:rPr lang="en-US"/>
              <a:pPr/>
              <a:t>27</a:t>
            </a:fld>
            <a:endParaRPr lang="en-US"/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B2C3102-A6DD-44A6-A28E-AAB080F3528F}" type="slidenum">
              <a:rPr lang="en-US"/>
              <a:pPr/>
              <a:t>41</a:t>
            </a:fld>
            <a:endParaRPr lang="en-US"/>
          </a:p>
        </p:txBody>
      </p:sp>
      <p:sp>
        <p:nvSpPr>
          <p:cNvPr id="1024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082CAF0-120B-47B5-962B-5CD85CC74F33}" type="slidenum">
              <a:rPr lang="en-US"/>
              <a:pPr/>
              <a:t>42</a:t>
            </a:fld>
            <a:endParaRPr lang="en-US"/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CD38555-E4F9-499A-9333-4E4C9B7E1CF3}" type="slidenum">
              <a:rPr lang="en-US"/>
              <a:pPr/>
              <a:t>49</a:t>
            </a:fld>
            <a:endParaRPr lang="en-US"/>
          </a:p>
        </p:txBody>
      </p:sp>
      <p:sp>
        <p:nvSpPr>
          <p:cNvPr id="1085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85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556FB55-92D6-41F7-9065-8C76EF6972A8}" type="slidenum">
              <a:rPr lang="en-US"/>
              <a:pPr/>
              <a:t>50</a:t>
            </a:fld>
            <a:endParaRPr lang="en-US"/>
          </a:p>
        </p:txBody>
      </p:sp>
      <p:sp>
        <p:nvSpPr>
          <p:cNvPr id="1136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36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278D9-A0E6-4679-9522-3DDC3EDDA7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B37F9-5DA1-476D-8EA5-69BEE5689B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283CC-B6F8-47BA-9888-A5C0DE1286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1DDFE-B5DA-48CB-9A90-295F09999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27F4C-AE54-4D7B-8AE2-7BBC91EEF2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B2650-A2ED-4246-BA73-257863BE6F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48851D4D-434C-4788-85A3-F062124B0E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8E45D-2CF4-49D3-BAEC-2176EE8EED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DDF289-964A-4B9C-9E54-1F8A35DF3E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A7CF5D-5BB9-4962-98BB-8164F32A64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DCAAA-5AFC-4157-8ED0-B264237800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E1F0B-57B2-4CD3-8EC3-1634608704A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85901A-0568-413B-AD0B-79F42DA588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9A085F-79CF-479A-A479-85988772D4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C4B5F-F208-4210-A063-E350D9F38B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7E586-DE03-4597-A688-50F0F7DCA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4B5E7C53-F4B6-4660-8C20-FB14567E73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36063-5A3C-452A-8546-19D696FF07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D2565-4E4D-4E5B-9E0D-110D9BD0BE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C4D52-0EF0-47E1-AC15-CD69E5EB0F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15140-8C36-405F-B647-EFB595AB7ED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F58C7-5D55-4E29-9119-8BF64A415C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C7EA3-99E5-4350-B7BA-BB59D95E04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F9736E2-1C27-4A4D-8EEA-37AABF609C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73" r:id="rId1"/>
    <p:sldLayoutId id="2147485274" r:id="rId2"/>
    <p:sldLayoutId id="2147485275" r:id="rId3"/>
    <p:sldLayoutId id="2147485276" r:id="rId4"/>
    <p:sldLayoutId id="2147485277" r:id="rId5"/>
    <p:sldLayoutId id="2147485278" r:id="rId6"/>
    <p:sldLayoutId id="2147485279" r:id="rId7"/>
    <p:sldLayoutId id="2147485280" r:id="rId8"/>
    <p:sldLayoutId id="2147485281" r:id="rId9"/>
    <p:sldLayoutId id="2147485282" r:id="rId10"/>
    <p:sldLayoutId id="2147485283" r:id="rId11"/>
    <p:sldLayoutId id="2147485284" r:id="rId12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AF9736E2-1C27-4A4D-8EEA-37AABF609C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286" r:id="rId1"/>
    <p:sldLayoutId id="2147485287" r:id="rId2"/>
    <p:sldLayoutId id="2147485288" r:id="rId3"/>
    <p:sldLayoutId id="2147485289" r:id="rId4"/>
    <p:sldLayoutId id="2147485290" r:id="rId5"/>
    <p:sldLayoutId id="2147485291" r:id="rId6"/>
    <p:sldLayoutId id="2147485292" r:id="rId7"/>
    <p:sldLayoutId id="2147485293" r:id="rId8"/>
    <p:sldLayoutId id="2147485294" r:id="rId9"/>
    <p:sldLayoutId id="2147485295" r:id="rId10"/>
    <p:sldLayoutId id="2147485296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&#1052;&#1080;&#1079;&#1077;&#1085;&#1080;&#1085;&#1072;%20&#1074;&#1072;&#1088;&#1080;&#1072;&#1090;&#1080;&#1074;&#1085;&#1086;&#1089;&#1090;&#1100;%201.mp4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9144000" cy="4824413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4000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 дидактических принципов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4000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деятельностного метода обучения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4000" b="1" dirty="0" err="1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Л.Г.Петерсон</a:t>
            </a:r>
            <a:endParaRPr lang="ru-RU" sz="4000" b="1" dirty="0" smtClean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4000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(технология «Ситуация» для дошкольников)</a:t>
            </a:r>
          </a:p>
          <a:p>
            <a:pPr marL="0" indent="0" algn="ctr">
              <a:buNone/>
              <a:defRPr/>
            </a:pPr>
            <a:endParaRPr lang="ru-RU" sz="4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21 декабря 2017 год</a:t>
            </a:r>
          </a:p>
        </p:txBody>
      </p:sp>
      <p:graphicFrame>
        <p:nvGraphicFramePr>
          <p:cNvPr id="4301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65131"/>
              </p:ext>
            </p:extLst>
          </p:nvPr>
        </p:nvGraphicFramePr>
        <p:xfrm>
          <a:off x="107504" y="0"/>
          <a:ext cx="1080120" cy="1652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8" name="CorelDRAW" r:id="rId3" imgW="792480" imgH="1438656" progId="">
                  <p:embed/>
                </p:oleObj>
              </mc:Choice>
              <mc:Fallback>
                <p:oleObj name="CorelDRAW" r:id="rId3" imgW="792480" imgH="1438656" progId="">
                  <p:embed/>
                  <p:pic>
                    <p:nvPicPr>
                      <p:cNvPr id="0" name="Picture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0"/>
                        <a:ext cx="1080120" cy="16525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1187624" y="500042"/>
            <a:ext cx="8176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Начальная школа - детский сад </a:t>
            </a: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№ 115</a:t>
            </a:r>
            <a:endParaRPr lang="ru-RU" sz="3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9"/>
            <a:ext cx="7315200" cy="129614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u="sng" kern="1200" spc="5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Система</a:t>
            </a:r>
            <a:r>
              <a:rPr lang="ru-RU" sz="4000" kern="1200" spc="5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дидактических принципов Л.Г. </a:t>
            </a:r>
            <a:r>
              <a:rPr lang="ru-RU" sz="4000" kern="1200" spc="5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Петерсон</a:t>
            </a:r>
            <a:endParaRPr lang="ru-RU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3578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Деятельности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Непрерывности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Целостности 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Психологической комфортности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Минимакса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Вариативности</a:t>
            </a:r>
          </a:p>
          <a:p>
            <a:pPr eaLnBrk="1" hangingPunct="1">
              <a:lnSpc>
                <a:spcPct val="90000"/>
              </a:lnSpc>
              <a:buClrTx/>
              <a:buSzTx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Творчества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sz="24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r>
              <a:rPr lang="ru-RU" sz="24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На </a:t>
            </a:r>
            <a:r>
              <a:rPr lang="ru-RU" sz="24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основе какой теории </a:t>
            </a:r>
            <a:r>
              <a:rPr lang="ru-RU" sz="24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определены принципы реализации </a:t>
            </a:r>
            <a:r>
              <a:rPr lang="ru-RU" sz="24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ДСДМ Л.Г. Петерсон</a:t>
            </a:r>
            <a:r>
              <a:rPr lang="ru-RU" sz="24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?</a:t>
            </a:r>
            <a:endParaRPr lang="ru-RU" sz="2400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8964488" cy="6264696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b="1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52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На основе общей теории деятельности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52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(</a:t>
            </a:r>
            <a:r>
              <a:rPr lang="ru-RU" sz="5200" b="1" kern="1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Г.П. Щедровицкий, О.С. Анисимов и др.) </a:t>
            </a:r>
            <a:endParaRPr lang="ru-RU" sz="5200" b="1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3200" b="1" kern="1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</a:t>
            </a: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остроена </a:t>
            </a:r>
            <a:r>
              <a:rPr lang="ru-RU" sz="4400" b="1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технология  </a:t>
            </a:r>
            <a:endParaRPr lang="ru-RU" sz="4400" b="1" kern="12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kern="1200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деятельностного</a:t>
            </a: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метода</a:t>
            </a:r>
            <a:endParaRPr lang="ru-RU" sz="4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Л.Г</a:t>
            </a:r>
            <a:r>
              <a:rPr lang="ru-RU" sz="4400" b="1" kern="12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. </a:t>
            </a:r>
            <a:r>
              <a:rPr lang="ru-RU" sz="4400" b="1" kern="1200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Петерсон</a:t>
            </a:r>
            <a:endParaRPr lang="ru-RU" sz="4400" b="1" kern="12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4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  <a:p>
            <a:pPr mar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lang="ru-RU" sz="4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для дошкольников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технология  «Ситуация»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44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itchFamily="34" charset="0"/>
              </a:rPr>
              <a:t> </a:t>
            </a:r>
            <a:endParaRPr lang="ru-RU" sz="4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7913"/>
          </a:xfrm>
        </p:spPr>
        <p:txBody>
          <a:bodyPr>
            <a:normAutofit/>
          </a:bodyPr>
          <a:lstStyle/>
          <a:p>
            <a:pPr>
              <a:buClrTx/>
              <a:buSzTx/>
              <a:buFont typeface="Wingdings" pitchFamily="2" charset="2"/>
              <a:buChar char="§"/>
              <a:defRPr/>
            </a:pPr>
            <a:r>
              <a:rPr lang="ru-RU" sz="3400" b="1" i="1" dirty="0" smtClean="0">
                <a:solidFill>
                  <a:srgbClr val="FFCC99"/>
                </a:solidFill>
                <a:latin typeface="+mj-lt"/>
                <a:cs typeface="Calibri" pitchFamily="34" charset="0"/>
              </a:rPr>
              <a:t>Какой из названных дидактических принципов является, на ваш взгляд, основополагающим для дошкольного образования?</a:t>
            </a:r>
          </a:p>
          <a:p>
            <a:pPr>
              <a:buClrTx/>
              <a:buSzTx/>
              <a:buFont typeface="Wingdings" pitchFamily="2" charset="2"/>
              <a:buChar char="§"/>
              <a:defRPr/>
            </a:pPr>
            <a:endParaRPr lang="ru-RU" sz="3400" b="1" i="1" dirty="0" smtClean="0">
              <a:solidFill>
                <a:srgbClr val="FFCC99"/>
              </a:solidFill>
              <a:latin typeface="+mj-lt"/>
              <a:cs typeface="Calibri" pitchFamily="34" charset="0"/>
            </a:endParaRPr>
          </a:p>
          <a:p>
            <a:pPr>
              <a:buClrTx/>
              <a:buSzTx/>
              <a:buFont typeface="Wingdings" pitchFamily="2" charset="2"/>
              <a:buChar char="§"/>
              <a:defRPr/>
            </a:pPr>
            <a:r>
              <a:rPr lang="ru-RU" sz="3400" b="1" i="1" dirty="0" smtClean="0">
                <a:solidFill>
                  <a:srgbClr val="FFCC99"/>
                </a:solidFill>
                <a:latin typeface="+mj-lt"/>
                <a:cs typeface="Calibri" pitchFamily="34" charset="0"/>
              </a:rPr>
              <a:t>Почему?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sz="24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  <a:defRPr/>
            </a:pPr>
            <a:endParaRPr lang="ru-RU" sz="24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CC99"/>
                </a:solidFill>
                <a:effectLst/>
              </a:rPr>
              <a:t>Принцип психологической комфортности</a:t>
            </a:r>
            <a:endParaRPr lang="ru-RU" sz="4400" dirty="0">
              <a:solidFill>
                <a:srgbClr val="FFCC99"/>
              </a:solidFill>
              <a:effectLst/>
            </a:endParaRPr>
          </a:p>
        </p:txBody>
      </p:sp>
      <p:pic>
        <p:nvPicPr>
          <p:cNvPr id="57348" name="Picture 4" descr="https://medaboutme.ru/upload/medialibrary/862/shutterstock_144566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5760640" cy="384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586671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379" y="786904"/>
            <a:ext cx="8712968" cy="1778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«Научиться играть на флейте можно только играя самому»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424711" y="5373216"/>
            <a:ext cx="8229600" cy="646584"/>
          </a:xfrm>
        </p:spPr>
        <p:txBody>
          <a:bodyPr>
            <a:normAutofit/>
          </a:bodyPr>
          <a:lstStyle/>
          <a:p>
            <a:pPr algn="r" eaLnBrk="1" hangingPunct="1">
              <a:buFont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греческий философ Сократ</a:t>
            </a:r>
          </a:p>
        </p:txBody>
      </p:sp>
      <p:pic>
        <p:nvPicPr>
          <p:cNvPr id="44034" name="Picture 2" descr="https://sxodim.com/uploads/almaty/2015/05/sok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05" y="2708920"/>
            <a:ext cx="3120281" cy="3172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21" descr="center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8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764381" y="1624228"/>
            <a:ext cx="7535862" cy="4613120"/>
            <a:chOff x="384" y="623"/>
            <a:chExt cx="4951" cy="3222"/>
          </a:xfrm>
        </p:grpSpPr>
        <p:pic>
          <p:nvPicPr>
            <p:cNvPr id="54277" name="Picture 5" descr="serpuhov8"/>
            <p:cNvPicPr>
              <a:picLocks noChangeAspect="1" noChangeArrowheads="1"/>
            </p:cNvPicPr>
            <p:nvPr/>
          </p:nvPicPr>
          <p:blipFill>
            <a:blip r:embed="rId3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" y="1292"/>
              <a:ext cx="2321" cy="1828"/>
            </a:xfrm>
            <a:prstGeom prst="rect">
              <a:avLst/>
            </a:prstGeom>
            <a:noFill/>
            <a:ln w="9525">
              <a:solidFill>
                <a:srgbClr val="33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78" name="Oval 6"/>
            <p:cNvSpPr>
              <a:spLocks noChangeArrowheads="1"/>
            </p:cNvSpPr>
            <p:nvPr/>
          </p:nvSpPr>
          <p:spPr bwMode="auto">
            <a:xfrm>
              <a:off x="3281" y="1054"/>
              <a:ext cx="1728" cy="976"/>
            </a:xfrm>
            <a:prstGeom prst="ellipse">
              <a:avLst/>
            </a:prstGeom>
            <a:solidFill>
              <a:srgbClr val="FFD6C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79" name="Text Box 7"/>
            <p:cNvSpPr txBox="1">
              <a:spLocks noChangeArrowheads="1"/>
            </p:cNvSpPr>
            <p:nvPr/>
          </p:nvSpPr>
          <p:spPr bwMode="auto">
            <a:xfrm>
              <a:off x="3420" y="1149"/>
              <a:ext cx="1566" cy="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ts val="400"/>
                </a:spcBef>
              </a:pPr>
              <a:r>
                <a:rPr lang="ru-RU" sz="900" b="1" dirty="0">
                  <a:latin typeface="Arial" charset="0"/>
                </a:rPr>
                <a:t> </a:t>
              </a: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целостного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представления о мире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означает, что у ребенка должно быть сформировано обобщенное, целостное представление о природе – обществе –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самом себе</a:t>
              </a:r>
            </a:p>
          </p:txBody>
        </p:sp>
        <p:sp>
          <p:nvSpPr>
            <p:cNvPr id="54280" name="Oval 8"/>
            <p:cNvSpPr>
              <a:spLocks noChangeArrowheads="1"/>
            </p:cNvSpPr>
            <p:nvPr/>
          </p:nvSpPr>
          <p:spPr bwMode="auto">
            <a:xfrm>
              <a:off x="1927" y="624"/>
              <a:ext cx="1678" cy="10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2" name="Oval 10"/>
            <p:cNvSpPr>
              <a:spLocks noChangeArrowheads="1"/>
            </p:cNvSpPr>
            <p:nvPr/>
          </p:nvSpPr>
          <p:spPr bwMode="auto">
            <a:xfrm>
              <a:off x="639" y="1048"/>
              <a:ext cx="1598" cy="976"/>
            </a:xfrm>
            <a:prstGeom prst="ellipse">
              <a:avLst/>
            </a:prstGeom>
            <a:solidFill>
              <a:srgbClr val="E1E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3" name="Text Box 11"/>
            <p:cNvSpPr txBox="1">
              <a:spLocks noChangeArrowheads="1"/>
            </p:cNvSpPr>
            <p:nvPr/>
          </p:nvSpPr>
          <p:spPr bwMode="auto">
            <a:xfrm>
              <a:off x="652" y="1103"/>
              <a:ext cx="1534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 smtClean="0">
                  <a:solidFill>
                    <a:srgbClr val="0033CC"/>
                  </a:solidFill>
                  <a:latin typeface="+mn-lt"/>
                </a:rPr>
                <a:t>непрерывности</a:t>
              </a:r>
            </a:p>
            <a:p>
              <a:pPr algn="ctr"/>
              <a:r>
                <a:rPr lang="ru-RU" sz="1000" dirty="0" smtClean="0">
                  <a:solidFill>
                    <a:srgbClr val="0033CC"/>
                  </a:solidFill>
                  <a:latin typeface="+mn-lt"/>
                </a:rPr>
                <a:t>предполагает преемственность  между всеми ступенями обучения на уровне  </a:t>
              </a:r>
            </a:p>
            <a:p>
              <a:pPr algn="ctr"/>
              <a:r>
                <a:rPr lang="ru-RU" sz="1000" dirty="0" smtClean="0">
                  <a:solidFill>
                    <a:srgbClr val="0033CC"/>
                  </a:solidFill>
                  <a:latin typeface="+mn-lt"/>
                </a:rPr>
                <a:t>технологии, содержания </a:t>
              </a:r>
            </a:p>
            <a:p>
              <a:pPr algn="ctr"/>
              <a:r>
                <a:rPr lang="ru-RU" sz="1000" dirty="0" smtClean="0">
                  <a:solidFill>
                    <a:srgbClr val="0033CC"/>
                  </a:solidFill>
                  <a:latin typeface="+mn-lt"/>
                </a:rPr>
                <a:t>и методики </a:t>
              </a:r>
              <a:endParaRPr lang="ru-RU" sz="1000" dirty="0">
                <a:solidFill>
                  <a:srgbClr val="0033CC"/>
                </a:solidFill>
                <a:latin typeface="+mn-lt"/>
              </a:endParaRPr>
            </a:p>
          </p:txBody>
        </p:sp>
        <p:sp>
          <p:nvSpPr>
            <p:cNvPr id="54284" name="Oval 12"/>
            <p:cNvSpPr>
              <a:spLocks noChangeArrowheads="1"/>
            </p:cNvSpPr>
            <p:nvPr/>
          </p:nvSpPr>
          <p:spPr bwMode="auto">
            <a:xfrm>
              <a:off x="384" y="1968"/>
              <a:ext cx="1709" cy="1098"/>
            </a:xfrm>
            <a:prstGeom prst="ellipse">
              <a:avLst/>
            </a:prstGeom>
            <a:solidFill>
              <a:srgbClr val="FFDC4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5" name="Text Box 13"/>
            <p:cNvSpPr txBox="1">
              <a:spLocks noChangeArrowheads="1"/>
            </p:cNvSpPr>
            <p:nvPr/>
          </p:nvSpPr>
          <p:spPr bwMode="auto">
            <a:xfrm>
              <a:off x="478" y="2035"/>
              <a:ext cx="1572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минимакса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заключается в том, что школа предполагает каждому ученику содержание образования 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на максимальном (творческом) уровне, а ученик обязуется его усвоить на уровне,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не ниже минимального (государственного  стандарта знаний</a:t>
              </a:r>
              <a:r>
                <a:rPr lang="ru-RU" sz="1000" dirty="0">
                  <a:solidFill>
                    <a:srgbClr val="0033CC"/>
                  </a:solidFill>
                  <a:latin typeface="Times New Roman" pitchFamily="18" charset="0"/>
                </a:rPr>
                <a:t>)</a:t>
              </a:r>
              <a:r>
                <a:rPr lang="ru-RU" sz="1000" dirty="0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54286" name="Oval 14"/>
            <p:cNvSpPr>
              <a:spLocks noChangeArrowheads="1"/>
            </p:cNvSpPr>
            <p:nvPr/>
          </p:nvSpPr>
          <p:spPr bwMode="auto">
            <a:xfrm>
              <a:off x="3442" y="1953"/>
              <a:ext cx="1893" cy="105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87" name="Text Box 15"/>
            <p:cNvSpPr txBox="1">
              <a:spLocks noChangeArrowheads="1"/>
            </p:cNvSpPr>
            <p:nvPr/>
          </p:nvSpPr>
          <p:spPr bwMode="auto">
            <a:xfrm>
              <a:off x="1931" y="623"/>
              <a:ext cx="1707" cy="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психологической комфортности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предполагает снятие </a:t>
              </a:r>
              <a:r>
                <a:rPr lang="ru-RU" sz="900" dirty="0" err="1">
                  <a:solidFill>
                    <a:srgbClr val="0033CC"/>
                  </a:solidFill>
                  <a:latin typeface="Times New Roman" pitchFamily="18" charset="0"/>
                </a:rPr>
                <a:t>стрессообразующих</a:t>
              </a:r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факторов учебного процесса, создание в классе и школе доброжелательной атмосферы,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основанной на реализации идей педагогики сотрудничества  </a:t>
              </a:r>
            </a:p>
          </p:txBody>
        </p:sp>
        <p:sp>
          <p:nvSpPr>
            <p:cNvPr id="54288" name="Oval 16"/>
            <p:cNvSpPr>
              <a:spLocks noChangeArrowheads="1"/>
            </p:cNvSpPr>
            <p:nvPr/>
          </p:nvSpPr>
          <p:spPr bwMode="auto">
            <a:xfrm>
              <a:off x="2835" y="2821"/>
              <a:ext cx="1697" cy="1024"/>
            </a:xfrm>
            <a:prstGeom prst="ellipse">
              <a:avLst/>
            </a:prstGeom>
            <a:solidFill>
              <a:srgbClr val="E0C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89" name="Text Box 17"/>
            <p:cNvSpPr txBox="1">
              <a:spLocks noChangeArrowheads="1"/>
            </p:cNvSpPr>
            <p:nvPr/>
          </p:nvSpPr>
          <p:spPr bwMode="auto">
            <a:xfrm>
              <a:off x="2785" y="2876"/>
              <a:ext cx="1756" cy="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творчества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предполагает максимальную ориентацию на творческое начало в учебной деятельности,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приобретение ими собственного опыта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творческой деятельности</a:t>
              </a:r>
            </a:p>
          </p:txBody>
        </p:sp>
        <p:sp>
          <p:nvSpPr>
            <p:cNvPr id="54290" name="Oval 18"/>
            <p:cNvSpPr>
              <a:spLocks noChangeArrowheads="1"/>
            </p:cNvSpPr>
            <p:nvPr/>
          </p:nvSpPr>
          <p:spPr bwMode="auto">
            <a:xfrm>
              <a:off x="1251" y="2781"/>
              <a:ext cx="1710" cy="1046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291" name="Text Box 19"/>
            <p:cNvSpPr txBox="1">
              <a:spLocks noChangeArrowheads="1"/>
            </p:cNvSpPr>
            <p:nvPr/>
          </p:nvSpPr>
          <p:spPr bwMode="auto">
            <a:xfrm>
              <a:off x="1302" y="2837"/>
              <a:ext cx="1572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вариативности</a:t>
              </a:r>
            </a:p>
            <a:p>
              <a:pPr algn="ctr"/>
              <a:r>
                <a:rPr lang="ru-RU" sz="700" dirty="0">
                  <a:solidFill>
                    <a:srgbClr val="0033CC"/>
                  </a:solidFill>
                  <a:latin typeface="Times New Roman" pitchFamily="18" charset="0"/>
                </a:rPr>
                <a:t> </a:t>
              </a:r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предполагает формирование у учащихся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способности  к систематическому перебору вариантов и выбора оптимального варианта на основе заданного критерия</a:t>
              </a:r>
              <a:r>
                <a:rPr lang="ru-RU" sz="900" dirty="0">
                  <a:latin typeface="Times New Roman" pitchFamily="18" charset="0"/>
                </a:rPr>
                <a:t> </a:t>
              </a:r>
            </a:p>
          </p:txBody>
        </p:sp>
        <p:sp>
          <p:nvSpPr>
            <p:cNvPr id="54281" name="Text Box 9"/>
            <p:cNvSpPr txBox="1">
              <a:spLocks noChangeArrowheads="1"/>
            </p:cNvSpPr>
            <p:nvPr/>
          </p:nvSpPr>
          <p:spPr bwMode="auto">
            <a:xfrm>
              <a:off x="3736" y="1968"/>
              <a:ext cx="1479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1600" b="1" dirty="0">
                  <a:solidFill>
                    <a:srgbClr val="0033CC"/>
                  </a:solidFill>
                  <a:latin typeface="+mn-lt"/>
                </a:rPr>
                <a:t>деятельности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заключается в такой организации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обучения, когда ученик получает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не готовое знание, а добывает его сам 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в процессе собственной</a:t>
              </a:r>
            </a:p>
            <a:p>
              <a:pPr algn="ctr"/>
              <a:r>
                <a:rPr lang="ru-RU" sz="900" dirty="0">
                  <a:solidFill>
                    <a:srgbClr val="0033CC"/>
                  </a:solidFill>
                  <a:latin typeface="Times New Roman" pitchFamily="18" charset="0"/>
                </a:rPr>
                <a:t>учебной деятельности</a:t>
              </a:r>
            </a:p>
          </p:txBody>
        </p:sp>
      </p:grpSp>
      <p:sp>
        <p:nvSpPr>
          <p:cNvPr id="108564" name="Rectangle 20"/>
          <p:cNvSpPr>
            <a:spLocks noChangeArrowheads="1"/>
          </p:cNvSpPr>
          <p:nvPr/>
        </p:nvSpPr>
        <p:spPr bwMode="auto">
          <a:xfrm>
            <a:off x="2116189" y="244357"/>
            <a:ext cx="701992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Система дидактических</a:t>
            </a:r>
          </a:p>
          <a:p>
            <a:pPr>
              <a:defRPr/>
            </a:pP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       принципов</a:t>
            </a: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</a:t>
            </a:r>
            <a:endParaRPr lang="ru-RU" sz="32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endParaRPr lang="ru-RU" sz="3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357166"/>
            <a:ext cx="8229600" cy="6023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CC99"/>
                </a:solidFill>
                <a:latin typeface="+mj-lt"/>
              </a:rPr>
              <a:t>Какие условия обеспечивают психологическую комфортность в образовательном процессе?</a:t>
            </a:r>
            <a:endParaRPr lang="ru-RU" sz="4000" b="1" dirty="0">
              <a:solidFill>
                <a:srgbClr val="FFCC99"/>
              </a:solidFill>
              <a:latin typeface="+mj-lt"/>
            </a:endParaRPr>
          </a:p>
        </p:txBody>
      </p:sp>
      <p:pic>
        <p:nvPicPr>
          <p:cNvPr id="45058" name="Picture 2" descr="http://rcro.tomsk.ru/wp-content/uploads/2017/10/doshkolnoe-obrazovani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5384586" cy="3588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Администратор\Рабочий стол\slide_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429625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00548" y="3351285"/>
            <a:ext cx="2071679" cy="20313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Удовлетворённость качеством взаимоотношений в системе</a:t>
            </a:r>
          </a:p>
          <a:p>
            <a:pPr algn="ctr">
              <a:defRPr/>
            </a:pP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«ребёнок-ребёнок»</a:t>
            </a:r>
          </a:p>
          <a:p>
            <a:pPr algn="ctr">
              <a:defRPr/>
            </a:pPr>
            <a:endParaRPr lang="ru-RU" sz="14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«педагог – обучающийся»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1736" y="3349347"/>
            <a:ext cx="1928812" cy="270843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Удовлетворённость </a:t>
            </a:r>
          </a:p>
          <a:p>
            <a:pPr algn="ctr">
              <a:defRPr/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деятельностью</a:t>
            </a:r>
          </a:p>
          <a:p>
            <a:pPr algn="ctr">
              <a:defRPr/>
            </a:pPr>
            <a:endParaRPr lang="ru-RU" sz="1300" b="1" dirty="0" smtClean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Мотивирование</a:t>
            </a:r>
            <a:endParaRPr lang="ru-RU" sz="13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endParaRPr lang="ru-RU" sz="13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Игровая деятельность (парная, групповая)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Выбор партнёра по интересам, по </a:t>
            </a:r>
            <a:r>
              <a:rPr lang="ru-RU" sz="1300" b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гендерному</a:t>
            </a:r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признаку</a:t>
            </a:r>
          </a:p>
          <a:p>
            <a:pPr algn="ctr">
              <a:defRPr/>
            </a:pP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50179" y="5589240"/>
            <a:ext cx="1857375" cy="369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911" y="188640"/>
            <a:ext cx="8229600" cy="115212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психологической комфортности</a:t>
            </a: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51652" y="1330017"/>
            <a:ext cx="83883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8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0" hangingPunct="0"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Обеспечивает :</a:t>
            </a: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снятие </a:t>
            </a:r>
            <a:r>
              <a:rPr lang="ru-RU" sz="2400" b="1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стрессообразующих</a:t>
            </a:r>
            <a:r>
              <a:rPr lang="ru-RU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ru-RU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факторов </a:t>
            </a: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образовательного процесса</a:t>
            </a:r>
            <a:endParaRPr lang="ru-RU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создание в детском коллективе доброжелательной атмосферы, основанной на реализации идей педагогики </a:t>
            </a: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сотрудничества </a:t>
            </a:r>
            <a:endParaRPr lang="ru-RU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развитие </a:t>
            </a:r>
            <a:r>
              <a:rPr lang="ru-RU" sz="24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диалоговых форм </a:t>
            </a:r>
            <a:endParaRPr lang="ru-RU" sz="24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0" hangingPunct="0">
              <a:defRPr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общения </a:t>
            </a:r>
            <a:endParaRPr lang="ru-RU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 descr="C:\Documents and Settings\Администратор\Рабочий стол\qsXtKdEr4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144562"/>
            <a:ext cx="3744416" cy="2685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C99"/>
                </a:solidFill>
              </a:rPr>
              <a:t>Комфортное пребывание в детском саду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70916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>
                <a:latin typeface="+mj-lt"/>
              </a:rPr>
              <a:t>р</a:t>
            </a:r>
            <a:r>
              <a:rPr lang="ru-RU" b="1" dirty="0" smtClean="0">
                <a:latin typeface="+mj-lt"/>
              </a:rPr>
              <a:t>ебёнок должен чувствовать себя нужным;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дети </a:t>
            </a:r>
            <a:r>
              <a:rPr lang="ru-RU" b="1" dirty="0">
                <a:latin typeface="+mj-lt"/>
              </a:rPr>
              <a:t>не должны бояться ошибок, неудач;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необходимо </a:t>
            </a:r>
            <a:r>
              <a:rPr lang="ru-RU" b="1" dirty="0">
                <a:latin typeface="+mj-lt"/>
              </a:rPr>
              <a:t>принимать все ответы детей (по </a:t>
            </a:r>
            <a:r>
              <a:rPr lang="ru-RU" b="1" dirty="0" smtClean="0">
                <a:latin typeface="+mj-lt"/>
              </a:rPr>
              <a:t> возможности</a:t>
            </a:r>
            <a:r>
              <a:rPr lang="ru-RU" b="1" dirty="0">
                <a:latin typeface="+mj-lt"/>
              </a:rPr>
              <a:t>);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если </a:t>
            </a:r>
            <a:r>
              <a:rPr lang="ru-RU" b="1" dirty="0">
                <a:latin typeface="+mj-lt"/>
              </a:rPr>
              <a:t>предложенный ребенком ответ «</a:t>
            </a:r>
            <a:r>
              <a:rPr lang="ru-RU" b="1" dirty="0" smtClean="0">
                <a:latin typeface="+mj-lt"/>
              </a:rPr>
              <a:t>не подходят</a:t>
            </a:r>
            <a:r>
              <a:rPr lang="ru-RU" b="1" dirty="0">
                <a:latin typeface="+mj-lt"/>
              </a:rPr>
              <a:t>», взрослый старается подвести его к </a:t>
            </a:r>
            <a:r>
              <a:rPr lang="ru-RU" b="1" dirty="0" smtClean="0">
                <a:latin typeface="+mj-lt"/>
              </a:rPr>
              <a:t>тому</a:t>
            </a:r>
            <a:r>
              <a:rPr lang="ru-RU" b="1" dirty="0">
                <a:latin typeface="+mj-lt"/>
              </a:rPr>
              <a:t>, чтобы он сам убедился в </a:t>
            </a:r>
            <a:r>
              <a:rPr lang="ru-RU" b="1" dirty="0" smtClean="0">
                <a:latin typeface="+mj-lt"/>
              </a:rPr>
              <a:t>этом;</a:t>
            </a: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необходимо </a:t>
            </a:r>
            <a:r>
              <a:rPr lang="ru-RU" b="1" dirty="0">
                <a:latin typeface="+mj-lt"/>
              </a:rPr>
              <a:t>грамотное расположение детей в </a:t>
            </a:r>
            <a:r>
              <a:rPr lang="ru-RU" b="1" dirty="0" smtClean="0">
                <a:latin typeface="+mj-lt"/>
              </a:rPr>
              <a:t>пространстве;</a:t>
            </a: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возможность </a:t>
            </a:r>
            <a:r>
              <a:rPr lang="ru-RU" b="1" dirty="0">
                <a:latin typeface="+mj-lt"/>
              </a:rPr>
              <a:t>свободного их </a:t>
            </a:r>
            <a:r>
              <a:rPr lang="ru-RU" b="1" dirty="0" smtClean="0">
                <a:latin typeface="+mj-lt"/>
              </a:rPr>
              <a:t>перемещения</a:t>
            </a:r>
            <a:r>
              <a:rPr lang="ru-RU" b="1" dirty="0">
                <a:latin typeface="+mj-lt"/>
              </a:rPr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чередование </a:t>
            </a:r>
            <a:r>
              <a:rPr lang="ru-RU" b="1" dirty="0">
                <a:latin typeface="+mj-lt"/>
              </a:rPr>
              <a:t>видов </a:t>
            </a:r>
            <a:r>
              <a:rPr lang="ru-RU" b="1" dirty="0" smtClean="0">
                <a:latin typeface="+mj-lt"/>
              </a:rPr>
              <a:t>деятельности;</a:t>
            </a:r>
            <a:endParaRPr lang="ru-RU" b="1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>
                <a:latin typeface="+mj-lt"/>
              </a:rPr>
              <a:t>дети </a:t>
            </a:r>
            <a:r>
              <a:rPr lang="ru-RU" b="1" dirty="0">
                <a:latin typeface="+mj-lt"/>
              </a:rPr>
              <a:t>должны видеть свою «детскую» цель.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750561"/>
      </p:ext>
    </p:extLst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err="1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Деятельностный</a:t>
            </a:r>
            <a:r>
              <a:rPr lang="ru-RU" sz="5400" b="1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метод обучения?</a:t>
            </a:r>
          </a:p>
          <a:p>
            <a:pPr algn="ctr"/>
            <a:endParaRPr lang="ru-RU" sz="5400" dirty="0" smtClean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411761" y="286250"/>
            <a:ext cx="6732240" cy="59046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«Ребёнок – удивительное существо.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Если вы не научили его смеяться, радостно удивляться, сочувствуя, желая добра,  если вы не сумели вызвать у него мудрую и добрую улыбку,  он будет смеяться злобно, смех его будет насмешкой».</a:t>
            </a:r>
          </a:p>
          <a:p>
            <a:pPr>
              <a:buFontTx/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                                </a:t>
            </a:r>
            <a:endParaRPr lang="en-US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В.А.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Сухомлинский</a:t>
            </a:r>
          </a:p>
          <a:p>
            <a:pPr algn="r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советский педагог, писатель, публицист,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r"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создатель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народной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педагогики</a:t>
            </a:r>
          </a:p>
        </p:txBody>
      </p:sp>
      <p:pic>
        <p:nvPicPr>
          <p:cNvPr id="46082" name="Picture 2" descr="http://images.myshared.ru/6/553475/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8900" r="59576" b="13564"/>
          <a:stretch/>
        </p:blipFill>
        <p:spPr bwMode="auto">
          <a:xfrm>
            <a:off x="179513" y="260648"/>
            <a:ext cx="2232247" cy="31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703263" y="438150"/>
            <a:ext cx="7797827" cy="148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«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От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того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как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будет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чувствовать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себя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ребёнок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поднимаясь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первую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ступеньку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лестницы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познания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что</a:t>
            </a:r>
            <a:r>
              <a:rPr lang="ru-RU" sz="2400" b="1" dirty="0" smtClean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он</a:t>
            </a:r>
            <a:r>
              <a:rPr lang="en-US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будет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переживать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зависит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весь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дальнейший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путь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  <a:latin typeface="IOJPKR+Calibri,Bold" charset="0"/>
              </a:rPr>
              <a:t>к</a:t>
            </a:r>
            <a:r>
              <a:rPr lang="ru-RU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знаниям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»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5584825" y="2011363"/>
            <a:ext cx="2490788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4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</a:pPr>
            <a:r>
              <a:rPr lang="en-US" sz="2000" b="1">
                <a:solidFill>
                  <a:srgbClr val="C00000"/>
                </a:solidFill>
                <a:latin typeface="IOJPKR+Calibri,Bold" charset="0"/>
              </a:rPr>
              <a:t>В.А. Сухомлинский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768752" cy="216024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«Принцип взаимосвязи обучения и развития»                                         </a:t>
            </a:r>
            <a:b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ru-RU" sz="28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                                   </a:t>
            </a:r>
            <a:r>
              <a:rPr lang="ru-RU" sz="2400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Л.С. Выготский</a:t>
            </a:r>
            <a:br>
              <a:rPr lang="ru-RU" sz="2400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ru-RU" sz="2400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советский психолог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36912"/>
            <a:ext cx="8712968" cy="36724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Искусство педагога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заключается в такой организации образовательного процесса, когда ребенок </a:t>
            </a: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сам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хочет  чему-либо научиться,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свободно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рассуждает,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находит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 исправляет свои ошибки, 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marL="1536700" indent="-457200">
              <a:buFont typeface="Wingdings" pitchFamily="2" charset="2"/>
              <a:buChar char="§"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причем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вся эта деятельность сосредоточена в русле его собственных интересов. </a:t>
            </a:r>
          </a:p>
          <a:p>
            <a:endParaRPr lang="ru-RU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7106" name="Picture 2" descr="https://img.scoop.it/6QhNvbjyZl_VHvQL-E82koXXXL4j3HpexhjNOf_P3YmryPKwJ94QGRtDb3Sbc6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5"/>
          <a:stretch/>
        </p:blipFill>
        <p:spPr bwMode="auto">
          <a:xfrm>
            <a:off x="176695" y="249470"/>
            <a:ext cx="2091049" cy="222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95236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b="1" i="1" dirty="0"/>
              <a:t>«Важно, чтобы освоение содержания на ранних ступенях образования сопровождалось позитивными эмоциями, радостью и удовольствием.»</a:t>
            </a:r>
            <a:endParaRPr lang="ru-RU" sz="3600" b="1" dirty="0"/>
          </a:p>
          <a:p>
            <a:pPr marL="137160" indent="0">
              <a:buNone/>
            </a:pPr>
            <a:endParaRPr lang="ru-RU" sz="3600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794322"/>
          </a:xfrm>
        </p:spPr>
        <p:txBody>
          <a:bodyPr>
            <a:noAutofit/>
          </a:bodyPr>
          <a:lstStyle/>
          <a:p>
            <a:pPr>
              <a:lnSpc>
                <a:spcPts val="341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4000" dirty="0" err="1" smtClean="0">
                <a:solidFill>
                  <a:srgbClr val="FF6600"/>
                </a:solidFill>
                <a:effectLst/>
                <a:ea typeface="Arial Unicode MS" pitchFamily="34" charset="-128"/>
                <a:cs typeface="Arial Unicode MS" pitchFamily="34" charset="-128"/>
              </a:rPr>
              <a:t>Примерная</a:t>
            </a:r>
            <a:r>
              <a:rPr lang="en-US" sz="4000" dirty="0" smtClean="0">
                <a:solidFill>
                  <a:srgbClr val="FF6600"/>
                </a:solidFill>
                <a:effectLst/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  <a:effectLst/>
              </a:rPr>
              <a:t>основная</a:t>
            </a:r>
            <a:r>
              <a:rPr lang="en-US" sz="4000" dirty="0" smtClean="0">
                <a:solidFill>
                  <a:srgbClr val="FF6600"/>
                </a:solidFill>
                <a:effectLst/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  <a:effectLst/>
              </a:rPr>
              <a:t>образовательная</a:t>
            </a:r>
            <a:r>
              <a:rPr lang="en-US" sz="4000" dirty="0" smtClean="0">
                <a:solidFill>
                  <a:srgbClr val="FF6600"/>
                </a:solidFill>
                <a:effectLst/>
              </a:rPr>
              <a:t> </a:t>
            </a:r>
            <a:br>
              <a:rPr lang="en-US" sz="4000" dirty="0" smtClean="0">
                <a:solidFill>
                  <a:srgbClr val="FF6600"/>
                </a:solidFill>
                <a:effectLst/>
              </a:rPr>
            </a:br>
            <a:r>
              <a:rPr lang="en-US" sz="4000" dirty="0" err="1" smtClean="0">
                <a:solidFill>
                  <a:srgbClr val="FF6600"/>
                </a:solidFill>
                <a:effectLst/>
              </a:rPr>
              <a:t>программа</a:t>
            </a:r>
            <a:r>
              <a:rPr lang="en-US" sz="4000" dirty="0" smtClean="0">
                <a:solidFill>
                  <a:srgbClr val="FF6600"/>
                </a:solidFill>
                <a:effectLst/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  <a:effectLst/>
              </a:rPr>
              <a:t>дошкольного</a:t>
            </a:r>
            <a:r>
              <a:rPr lang="en-US" sz="4000" dirty="0" smtClean="0">
                <a:solidFill>
                  <a:srgbClr val="FF6600"/>
                </a:solidFill>
                <a:effectLst/>
              </a:rPr>
              <a:t> </a:t>
            </a:r>
            <a:r>
              <a:rPr lang="en-US" sz="4000" dirty="0" err="1" smtClean="0">
                <a:solidFill>
                  <a:srgbClr val="FF6600"/>
                </a:solidFill>
                <a:effectLst/>
              </a:rPr>
              <a:t>образования</a:t>
            </a:r>
            <a:r>
              <a:rPr lang="ru-RU" sz="4000" dirty="0" smtClean="0">
                <a:solidFill>
                  <a:srgbClr val="FF6600"/>
                </a:solidFill>
                <a:effectLst/>
              </a:rPr>
              <a:t/>
            </a:r>
            <a:br>
              <a:rPr lang="ru-RU" sz="4000" dirty="0" smtClean="0">
                <a:solidFill>
                  <a:srgbClr val="FF6600"/>
                </a:solidFill>
                <a:effectLst/>
              </a:rPr>
            </a:br>
            <a:r>
              <a:rPr lang="ru-RU" sz="4000" dirty="0" smtClean="0">
                <a:solidFill>
                  <a:srgbClr val="FFCC99"/>
                </a:solidFill>
              </a:rPr>
              <a:t/>
            </a:r>
            <a:br>
              <a:rPr lang="ru-RU" sz="4000" dirty="0" smtClean="0">
                <a:solidFill>
                  <a:srgbClr val="FFCC99"/>
                </a:solidFill>
              </a:rPr>
            </a:br>
            <a:r>
              <a:rPr lang="en-US" sz="2800" dirty="0" smtClean="0">
                <a:solidFill>
                  <a:srgbClr val="FFCC99"/>
                </a:solidFill>
                <a:ea typeface="Arial Unicode MS" pitchFamily="34" charset="-128"/>
                <a:cs typeface="Arial Unicode MS" pitchFamily="34" charset="-128"/>
              </a:rPr>
              <a:t>http://fgosreestr.ru</a:t>
            </a:r>
            <a:endParaRPr lang="ru-RU" sz="28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38180"/>
      </p:ext>
    </p:extLst>
  </p:cSld>
  <p:clrMapOvr>
    <a:masterClrMapping/>
  </p:clrMapOvr>
  <p:transition spd="slow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179512" y="188640"/>
            <a:ext cx="8784976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847725" y="3370263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1.2.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847725" y="3735388"/>
            <a:ext cx="7684715" cy="7437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400" b="1" dirty="0" smtClean="0">
                <a:solidFill>
                  <a:srgbClr val="003399"/>
                </a:solidFill>
                <a:latin typeface="IOJPKR+Calibri,Bold" charset="0"/>
              </a:rPr>
              <a:t>4)</a:t>
            </a:r>
            <a:r>
              <a:rPr lang="ru-RU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Реализация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программы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данной</a:t>
            </a:r>
            <a:r>
              <a:rPr lang="en-US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возрастной</a:t>
            </a:r>
            <a:r>
              <a:rPr lang="en-US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группы</a:t>
            </a:r>
            <a:r>
              <a:rPr lang="en-US" sz="2400" b="1" dirty="0" smtClean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прежде</a:t>
            </a:r>
            <a:r>
              <a:rPr lang="en-US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всего</a:t>
            </a:r>
            <a:r>
              <a:rPr lang="en-US" sz="2400" b="1" dirty="0" smtClean="0">
                <a:solidFill>
                  <a:srgbClr val="C00000"/>
                </a:solidFill>
                <a:latin typeface="IOJPKR+Calibri,Bold" charset="0"/>
              </a:rPr>
              <a:t> в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форме</a:t>
            </a:r>
            <a:r>
              <a:rPr lang="ru-RU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игры</a:t>
            </a:r>
            <a:r>
              <a:rPr lang="en-US" sz="2400" b="1" dirty="0" smtClean="0">
                <a:solidFill>
                  <a:srgbClr val="C00000"/>
                </a:solidFill>
                <a:latin typeface="IOJPKR+Calibri,Bold" charset="0"/>
              </a:rPr>
              <a:t>…</a:t>
            </a:r>
            <a:endParaRPr lang="en-US" sz="2400" b="1" dirty="0">
              <a:solidFill>
                <a:srgbClr val="C00000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179512" y="188640"/>
            <a:ext cx="8748465" cy="640871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611561" y="2420888"/>
            <a:ext cx="8136904" cy="4834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п. 3.2.5.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Условия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необходимые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создания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endParaRPr lang="ru-RU" sz="20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социальной</a:t>
            </a:r>
            <a:r>
              <a:rPr lang="ru-RU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ситуации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… </a:t>
            </a:r>
            <a:endParaRPr lang="ru-RU" sz="20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предполагают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:</a:t>
            </a:r>
            <a:endParaRPr lang="ru-RU" sz="20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обеспечение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эмоционального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благополучия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через</a:t>
            </a:r>
            <a:r>
              <a:rPr lang="ru-RU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непосредственное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общение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каждым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ребенком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;</a:t>
            </a:r>
            <a:endParaRPr lang="ru-RU" sz="20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уважительное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отношение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к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каждому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ребенку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…</a:t>
            </a:r>
            <a:endParaRPr lang="ru-RU" sz="20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поддержку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индивидуальности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инициативы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детей</a:t>
            </a:r>
            <a:endParaRPr lang="ru-RU" sz="20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через</a:t>
            </a:r>
            <a:r>
              <a:rPr lang="ru-RU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создание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условий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принятия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детьми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IOJPKR+Calibri,Bold" charset="0"/>
              </a:rPr>
              <a:t>решений</a:t>
            </a:r>
            <a:r>
              <a:rPr lang="en-US" sz="2000" b="1" dirty="0" smtClean="0">
                <a:solidFill>
                  <a:srgbClr val="C00000"/>
                </a:solidFill>
                <a:latin typeface="IOJPKR+Calibri,Bold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IOJPKR+Calibri,Bold" charset="0"/>
              </a:rPr>
              <a:t>своих</a:t>
            </a:r>
            <a:endParaRPr lang="en-US" sz="2000" b="1" dirty="0" smtClean="0">
              <a:solidFill>
                <a:srgbClr val="C00000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 smtClean="0">
                <a:solidFill>
                  <a:srgbClr val="C00000"/>
                </a:solidFill>
                <a:latin typeface="IOJPKR+Calibri,Bold" charset="0"/>
              </a:rPr>
              <a:t>чувств</a:t>
            </a:r>
            <a:r>
              <a:rPr lang="en-US" sz="20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и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мыслей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;</a:t>
            </a: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FontTx/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 marL="457200" indent="-457200">
              <a:lnSpc>
                <a:spcPts val="2925"/>
              </a:lnSpc>
              <a:buAutoNum type="arabicParenR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844861" y="3242469"/>
            <a:ext cx="1239838" cy="37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3.1.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844861" y="3615531"/>
            <a:ext cx="7687579" cy="2231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Условия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реализации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Программы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должны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обеспечивать</a:t>
            </a:r>
            <a:r>
              <a:rPr lang="ru-RU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полноценное</a:t>
            </a:r>
            <a:r>
              <a:rPr lang="en-US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развитие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во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всех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основных</a:t>
            </a:r>
            <a:r>
              <a:rPr lang="ru-RU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образовательных</a:t>
            </a:r>
            <a:r>
              <a:rPr lang="en-US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областях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…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фоне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их</a:t>
            </a:r>
            <a:r>
              <a:rPr lang="ru-RU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эмоционального</a:t>
            </a:r>
            <a:r>
              <a:rPr lang="en-US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благополучия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и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положительного</a:t>
            </a:r>
            <a:r>
              <a:rPr lang="ru-RU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отношения</a:t>
            </a:r>
            <a:r>
              <a:rPr lang="en-US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к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миру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 к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себе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другим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людям</a:t>
            </a:r>
            <a:endParaRPr lang="en-US" sz="24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003300" y="3779838"/>
            <a:ext cx="1473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</a:t>
            </a:r>
            <a:r>
              <a:rPr lang="en-US" sz="2400" b="1" dirty="0">
                <a:solidFill>
                  <a:srgbClr val="003399"/>
                </a:solidFill>
                <a:latin typeface="MUNGAO+Calibri,Bold" charset="0"/>
              </a:rPr>
              <a:t>. 3.2.1.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1003300" y="4146550"/>
            <a:ext cx="7529140" cy="2231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MUNGAO+Calibri,Bold" charset="0"/>
              </a:rPr>
              <a:t>1</a:t>
            </a:r>
            <a:r>
              <a:rPr lang="en-US" sz="2400" b="1" dirty="0" smtClean="0">
                <a:solidFill>
                  <a:srgbClr val="003399"/>
                </a:solidFill>
                <a:latin typeface="MUNGAO+Calibri,Bold" charset="0"/>
              </a:rPr>
              <a:t>)</a:t>
            </a:r>
            <a:r>
              <a:rPr lang="ru-RU" sz="2400" b="1" dirty="0" smtClean="0">
                <a:solidFill>
                  <a:srgbClr val="003399"/>
                </a:solidFill>
                <a:latin typeface="MUNGAO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Уважение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взрослых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к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человеческому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IOJPKR+Calibri,Bold" charset="0"/>
              </a:rPr>
              <a:t>достоинству</a:t>
            </a:r>
            <a:r>
              <a:rPr lang="ru-RU" sz="24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формирование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поддержка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их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положительной</a:t>
            </a:r>
            <a:r>
              <a:rPr lang="ru-RU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самооценки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уверенности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в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собственных</a:t>
            </a:r>
            <a:r>
              <a:rPr lang="ru-RU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IOJPKR+Calibri,Bold" charset="0"/>
              </a:rPr>
              <a:t>возможностях</a:t>
            </a:r>
            <a:r>
              <a:rPr lang="en-US" sz="24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и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способностях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.</a:t>
            </a:r>
          </a:p>
          <a:p>
            <a:pPr>
              <a:lnSpc>
                <a:spcPts val="2925"/>
              </a:lnSpc>
              <a:tabLst>
                <a:tab pos="457200" algn="l"/>
              </a:tabLst>
            </a:pPr>
            <a:endParaRPr lang="en-US" sz="24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</a:tabLst>
            </a:pPr>
            <a:endParaRPr lang="en-US" sz="2400" b="1" dirty="0">
              <a:solidFill>
                <a:srgbClr val="003399"/>
              </a:solidFill>
              <a:latin typeface="MUNGAO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психологической комфортности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556792"/>
            <a:ext cx="785400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Игровая  деятельность на занятии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Беседа с детьми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Педагог, верит в то, что он делает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FFCC66"/>
                </a:solidFill>
                <a:latin typeface="+mj-lt"/>
              </a:rPr>
              <a:t>Увлеченная интересная  игра  педагога с детьми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b="1" dirty="0" smtClean="0">
                <a:solidFill>
                  <a:srgbClr val="FFCC66"/>
                </a:solidFill>
                <a:latin typeface="+mj-lt"/>
              </a:rPr>
              <a:t>Динамический </a:t>
            </a:r>
            <a:r>
              <a:rPr lang="ru-RU" b="1" dirty="0">
                <a:solidFill>
                  <a:srgbClr val="FFCC66"/>
                </a:solidFill>
                <a:latin typeface="+mj-lt"/>
              </a:rPr>
              <a:t>режим занятия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FFCC66"/>
                </a:solidFill>
                <a:latin typeface="+mj-lt"/>
              </a:rPr>
              <a:t>Эмоциональность занятия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ru-RU" sz="2800" b="1" dirty="0" smtClean="0">
              <a:solidFill>
                <a:srgbClr val="FFCC66"/>
              </a:solidFill>
              <a:latin typeface="+mj-lt"/>
            </a:endParaRPr>
          </a:p>
        </p:txBody>
      </p:sp>
      <p:pic>
        <p:nvPicPr>
          <p:cNvPr id="48130" name="Picture 2" descr="http://900igr.net/up/datas/263480/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2" t="43387" r="2089" b="11464"/>
          <a:stretch/>
        </p:blipFill>
        <p:spPr bwMode="auto">
          <a:xfrm>
            <a:off x="5796136" y="4221088"/>
            <a:ext cx="318844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400600"/>
          </a:xfrm>
        </p:spPr>
        <p:txBody>
          <a:bodyPr/>
          <a:lstStyle/>
          <a:p>
            <a:pPr marL="444500" indent="-444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v"/>
              <a:defRPr/>
            </a:pPr>
            <a:endParaRPr lang="ru-RU" sz="30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639763" indent="0" eaLnBrk="1" hangingPunct="1">
              <a:lnSpc>
                <a:spcPct val="80000"/>
              </a:lnSpc>
              <a:buClrTx/>
              <a:buSzTx/>
              <a:buNone/>
              <a:defRPr/>
            </a:pPr>
            <a:endParaRPr lang="ru-RU" sz="36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639763" indent="0" eaLnBrk="1" hangingPunct="1">
              <a:lnSpc>
                <a:spcPct val="80000"/>
              </a:lnSpc>
              <a:buClrTx/>
              <a:buSzTx/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на ребенка,  его интересы и потребности</a:t>
            </a:r>
          </a:p>
          <a:p>
            <a:pPr marL="444500" indent="-444500" eaLnBrk="1" hangingPunct="1">
              <a:lnSpc>
                <a:spcPct val="80000"/>
              </a:lnSpc>
              <a:buClrTx/>
              <a:buSzTx/>
              <a:buFont typeface="Wingdings" pitchFamily="2" charset="2"/>
              <a:buChar char="v"/>
              <a:defRPr/>
            </a:pPr>
            <a:endParaRPr lang="ru-RU" sz="30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3265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Общение должно быть ориентированным 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6169453" cy="425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692150"/>
            <a:ext cx="8340725" cy="4114800"/>
          </a:xfrm>
        </p:spPr>
        <p:txBody>
          <a:bodyPr rtlCol="0">
            <a:noAutofit/>
          </a:bodyPr>
          <a:lstStyle/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3600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Метод обучения, при котором обучающийся не получает знания в готовом виде, а добывает их сам в процессе собственной познавательной деятельности называется </a:t>
            </a: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Tx/>
              <a:buNone/>
              <a:defRPr/>
            </a:pPr>
            <a:r>
              <a:rPr lang="ru-RU" sz="4000" b="1" u="sng" dirty="0" err="1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деятельностным</a:t>
            </a:r>
            <a:r>
              <a:rPr lang="ru-RU" sz="4000" b="1" u="sng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методом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00042"/>
            <a:ext cx="86740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605" lvl="0">
              <a:lnSpc>
                <a:spcPct val="150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Педагог  может выступать в роли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3200" b="1" dirty="0" smtClean="0">
                <a:latin typeface="+mj-lt"/>
              </a:rPr>
              <a:t>старшего друга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3200" b="1" dirty="0" smtClean="0">
                <a:latin typeface="+mj-lt"/>
              </a:rPr>
              <a:t>наставника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3200" b="1" dirty="0" smtClean="0">
                <a:latin typeface="+mj-lt"/>
              </a:rPr>
              <a:t>партнёра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3200" b="1" dirty="0" smtClean="0">
                <a:latin typeface="+mj-lt"/>
              </a:rPr>
              <a:t> организатора</a:t>
            </a:r>
          </a:p>
          <a:p>
            <a:pPr marR="14605" lvl="0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228600" algn="l"/>
              </a:tabLst>
            </a:pPr>
            <a:r>
              <a:rPr lang="ru-RU" sz="3200" b="1" dirty="0" smtClean="0">
                <a:latin typeface="+mj-lt"/>
              </a:rPr>
              <a:t> помощника</a:t>
            </a:r>
            <a:endParaRPr lang="ru-RU" sz="2400" b="1" dirty="0">
              <a:latin typeface="+mj-lt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43" y="2143116"/>
            <a:ext cx="5104457" cy="38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8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1187648"/>
            <a:ext cx="8892480" cy="7700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 algn="ctr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Комфортность образовательного  процесса </a:t>
            </a: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sz="3200" b="1" i="1" dirty="0">
                <a:latin typeface="+mj-lt"/>
              </a:rPr>
              <a:t>– это совокупность условий </a:t>
            </a:r>
            <a:r>
              <a:rPr lang="ru-RU" sz="3200" b="1" i="1" dirty="0" smtClean="0">
                <a:latin typeface="+mj-lt"/>
              </a:rPr>
              <a:t>для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ru-RU" sz="3200" b="1" i="1" dirty="0"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3200" b="1" dirty="0">
                <a:latin typeface="+mj-lt"/>
              </a:rPr>
              <a:t>познавательной </a:t>
            </a:r>
            <a:r>
              <a:rPr lang="ru-RU" sz="3200" b="1" dirty="0" smtClean="0">
                <a:latin typeface="+mj-lt"/>
              </a:rPr>
              <a:t>деятельности</a:t>
            </a:r>
            <a:endParaRPr lang="ru-RU" sz="3200" b="1" dirty="0">
              <a:latin typeface="+mj-lt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sz="3200" b="1" dirty="0">
                <a:latin typeface="+mj-lt"/>
              </a:rPr>
              <a:t>добрых взаимоотношений между </a:t>
            </a:r>
          </a:p>
          <a:p>
            <a:pPr marL="542925" indent="263525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3200" b="1" dirty="0">
                <a:latin typeface="+mj-lt"/>
              </a:rPr>
              <a:t>  педагогами и </a:t>
            </a:r>
            <a:r>
              <a:rPr lang="ru-RU" sz="3200" b="1" dirty="0" smtClean="0">
                <a:latin typeface="+mj-lt"/>
              </a:rPr>
              <a:t>детьми </a:t>
            </a:r>
            <a:endParaRPr lang="ru-RU" sz="3200" b="1" dirty="0">
              <a:latin typeface="+mj-lt"/>
            </a:endParaRPr>
          </a:p>
          <a:p>
            <a:pPr marL="542925" indent="263525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3200" b="1" dirty="0">
                <a:latin typeface="+mj-lt"/>
              </a:rPr>
              <a:t>  между детьми и </a:t>
            </a:r>
            <a:r>
              <a:rPr lang="ru-RU" sz="3200" b="1" dirty="0" smtClean="0">
                <a:latin typeface="+mj-lt"/>
              </a:rPr>
              <a:t>книгой</a:t>
            </a:r>
            <a:endParaRPr lang="ru-RU" sz="3200" b="1" dirty="0">
              <a:latin typeface="+mj-lt"/>
            </a:endParaRPr>
          </a:p>
          <a:p>
            <a:pPr marL="542925" indent="263525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ru-RU" sz="3200" b="1" dirty="0">
                <a:latin typeface="+mj-lt"/>
              </a:rPr>
              <a:t>  между всеми участниками </a:t>
            </a:r>
          </a:p>
          <a:p>
            <a:pPr marL="542925" eaLnBrk="1" hangingPunct="1">
              <a:lnSpc>
                <a:spcPct val="90000"/>
              </a:lnSpc>
              <a:defRPr/>
            </a:pPr>
            <a:r>
              <a:rPr lang="ru-RU" sz="3200" b="1" dirty="0">
                <a:latin typeface="+mj-lt"/>
              </a:rPr>
              <a:t> </a:t>
            </a:r>
            <a:r>
              <a:rPr lang="ru-RU" sz="3200" b="1" dirty="0" smtClean="0">
                <a:latin typeface="+mj-lt"/>
              </a:rPr>
              <a:t>   образовательного процесса</a:t>
            </a:r>
            <a:endParaRPr lang="ru-RU" sz="3200" b="1" dirty="0">
              <a:latin typeface="+mj-lt"/>
            </a:endParaRP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25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6600"/>
                </a:solidFill>
              </a:rPr>
              <a:t>Сотрудничество:</a:t>
            </a:r>
            <a:br>
              <a:rPr lang="ru-RU" sz="4400" dirty="0" smtClean="0">
                <a:solidFill>
                  <a:srgbClr val="FF6600"/>
                </a:solidFill>
              </a:rPr>
            </a:br>
            <a:endParaRPr lang="ru-RU" sz="4400" dirty="0">
              <a:solidFill>
                <a:srgbClr val="FF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980728"/>
            <a:ext cx="8445624" cy="4709160"/>
          </a:xfrm>
        </p:spPr>
        <p:txBody>
          <a:bodyPr/>
          <a:lstStyle/>
          <a:p>
            <a:r>
              <a:rPr lang="ru-RU" dirty="0" smtClean="0"/>
              <a:t>-</a:t>
            </a:r>
            <a:r>
              <a:rPr lang="ru-RU" b="1" dirty="0" smtClean="0">
                <a:latin typeface="+mj-lt"/>
              </a:rPr>
              <a:t>умение работать в группе,</a:t>
            </a:r>
          </a:p>
          <a:p>
            <a:r>
              <a:rPr lang="ru-RU" b="1" dirty="0" smtClean="0">
                <a:latin typeface="+mj-lt"/>
              </a:rPr>
              <a:t>-договариваться,</a:t>
            </a:r>
          </a:p>
          <a:p>
            <a:r>
              <a:rPr lang="ru-RU" b="1" dirty="0" smtClean="0">
                <a:latin typeface="+mj-lt"/>
              </a:rPr>
              <a:t>-распределять задания,</a:t>
            </a:r>
          </a:p>
          <a:p>
            <a:r>
              <a:rPr lang="ru-RU" b="1" dirty="0" smtClean="0">
                <a:latin typeface="+mj-lt"/>
              </a:rPr>
              <a:t>-получать общий результат,</a:t>
            </a:r>
          </a:p>
          <a:p>
            <a:r>
              <a:rPr lang="ru-RU" b="1" dirty="0" smtClean="0">
                <a:latin typeface="+mj-lt"/>
              </a:rPr>
              <a:t>- оценивать результат, свой взгляд,</a:t>
            </a:r>
          </a:p>
          <a:p>
            <a:r>
              <a:rPr lang="ru-RU" b="1" dirty="0" smtClean="0">
                <a:latin typeface="+mj-lt"/>
              </a:rPr>
              <a:t>-освоить правила и культуру взаимодействия. </a:t>
            </a:r>
          </a:p>
          <a:p>
            <a:endParaRPr lang="ru-RU" b="1" dirty="0">
              <a:solidFill>
                <a:srgbClr val="FFCC66"/>
              </a:solidFill>
              <a:latin typeface="+mj-lt"/>
            </a:endParaRPr>
          </a:p>
        </p:txBody>
      </p:sp>
      <p:pic>
        <p:nvPicPr>
          <p:cNvPr id="49156" name="Picture 4" descr="http://semeyainasy.kz/wp-content/uploads/2017/08/Stick-Figures-Huddle-1024x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33056"/>
            <a:ext cx="3236503" cy="2759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336704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Комфортность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учебно-воспитательного процесса –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это совокупность условий для познавательной деятельности,  добрых взаимоотношений между педагогами и детьми.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Комфортность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процесса во многом </a:t>
            </a:r>
            <a:r>
              <a:rPr 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определяет качество образования.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8" name="Picture 2" descr="https://medaboutme.ru/upload/medialibrary/0f2/shutterstock_50842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19" y="2132856"/>
            <a:ext cx="4632449" cy="3089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1597753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-1187648"/>
            <a:ext cx="9252520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12700" marR="12700" lvl="0">
              <a:lnSpc>
                <a:spcPct val="150000"/>
              </a:lnSpc>
              <a:spcAft>
                <a:spcPts val="0"/>
              </a:spcAft>
            </a:pPr>
            <a:endParaRPr lang="ru-RU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633413" marR="12700" lvl="0" indent="-454025"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Нормативно-правовые документы</a:t>
            </a: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6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3200" b="1" dirty="0">
                <a:latin typeface="+mj-lt"/>
              </a:rPr>
              <a:t>Конвенция о правах </a:t>
            </a:r>
            <a:r>
              <a:rPr lang="ru-RU" sz="3200" b="1" dirty="0" smtClean="0">
                <a:latin typeface="+mj-lt"/>
              </a:rPr>
              <a:t>ребенка </a:t>
            </a:r>
            <a:endParaRPr lang="ru-RU" sz="3200" b="1" dirty="0">
              <a:latin typeface="+mj-lt"/>
            </a:endParaRP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3200" b="1" dirty="0" smtClean="0">
                <a:latin typeface="+mj-lt"/>
              </a:rPr>
              <a:t>Концепция </a:t>
            </a:r>
            <a:r>
              <a:rPr lang="ru-RU" sz="3200" b="1" dirty="0">
                <a:latin typeface="+mj-lt"/>
              </a:rPr>
              <a:t>непрерывного </a:t>
            </a:r>
            <a:r>
              <a:rPr lang="ru-RU" sz="3200" b="1" dirty="0" smtClean="0">
                <a:latin typeface="+mj-lt"/>
              </a:rPr>
              <a:t>образования</a:t>
            </a:r>
          </a:p>
          <a:p>
            <a:pPr marL="449263">
              <a:defRPr/>
            </a:pPr>
            <a:r>
              <a:rPr lang="ru-RU" sz="3200" b="1" dirty="0" smtClean="0">
                <a:latin typeface="+mj-lt"/>
              </a:rPr>
              <a:t>  ДО и НОО и др. </a:t>
            </a:r>
          </a:p>
          <a:p>
            <a:pPr marL="449263">
              <a:buFont typeface="Wingdings" pitchFamily="2" charset="2"/>
              <a:buChar char="§"/>
              <a:defRPr/>
            </a:pPr>
            <a:r>
              <a:rPr lang="ru-RU" sz="3200" b="1" dirty="0" smtClean="0">
                <a:latin typeface="+mj-lt"/>
              </a:rPr>
              <a:t>ФГОС </a:t>
            </a:r>
            <a:r>
              <a:rPr lang="ru-RU" sz="3200" b="1" dirty="0">
                <a:latin typeface="+mj-lt"/>
              </a:rPr>
              <a:t>ДО  - требования </a:t>
            </a:r>
          </a:p>
          <a:p>
            <a:pPr marL="449263">
              <a:buFont typeface="Wingdings" pitchFamily="2" charset="2"/>
              <a:buChar char="Ø"/>
              <a:defRPr/>
            </a:pPr>
            <a:r>
              <a:rPr lang="ru-RU" sz="3200" b="1" dirty="0">
                <a:latin typeface="+mj-lt"/>
              </a:rPr>
              <a:t>к </a:t>
            </a:r>
            <a:r>
              <a:rPr lang="ru-RU" sz="3200" b="1" dirty="0" smtClean="0">
                <a:latin typeface="+mj-lt"/>
              </a:rPr>
              <a:t>структуре</a:t>
            </a:r>
          </a:p>
          <a:p>
            <a:pPr marL="449263">
              <a:buFont typeface="Wingdings" pitchFamily="2" charset="2"/>
              <a:buChar char="Ø"/>
              <a:defRPr/>
            </a:pPr>
            <a:r>
              <a:rPr lang="ru-RU" sz="3200" b="1" dirty="0" smtClean="0">
                <a:latin typeface="+mj-lt"/>
              </a:rPr>
              <a:t>к </a:t>
            </a:r>
            <a:r>
              <a:rPr lang="ru-RU" sz="3200" b="1" dirty="0">
                <a:latin typeface="+mj-lt"/>
              </a:rPr>
              <a:t>условиям  реализации   </a:t>
            </a:r>
          </a:p>
          <a:p>
            <a:pPr marL="449263">
              <a:buFont typeface="Wingdings" pitchFamily="2" charset="2"/>
              <a:buChar char="Ø"/>
              <a:defRPr/>
            </a:pPr>
            <a:r>
              <a:rPr lang="ru-RU" sz="3200" b="1" dirty="0" smtClean="0">
                <a:latin typeface="+mj-lt"/>
              </a:rPr>
              <a:t>к результатам </a:t>
            </a:r>
            <a:r>
              <a:rPr lang="ru-RU" sz="3200" b="1" dirty="0">
                <a:latin typeface="+mj-lt"/>
              </a:rPr>
              <a:t>ООП ДО </a:t>
            </a:r>
          </a:p>
          <a:p>
            <a:pPr>
              <a:defRPr/>
            </a:pPr>
            <a:endParaRPr lang="ru-RU" sz="3200" b="1" dirty="0">
              <a:solidFill>
                <a:srgbClr val="FFCC66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endParaRPr lang="ru-RU" sz="3200" dirty="0">
              <a:latin typeface="+mj-lt"/>
            </a:endParaRPr>
          </a:p>
          <a:p>
            <a:pPr marL="542925" marR="12700" lvl="0" indent="263525" algn="ctr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FF66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92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i="1" dirty="0" smtClean="0">
                <a:solidFill>
                  <a:srgbClr val="FFCC99"/>
                </a:solidFill>
                <a:latin typeface="+mj-lt"/>
              </a:rPr>
              <a:t>Что такое деятельность?</a:t>
            </a:r>
            <a:endParaRPr lang="ru-RU" sz="6000" b="1" i="1" dirty="0">
              <a:solidFill>
                <a:srgbClr val="FFCC99"/>
              </a:solidFill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704"/>
          </a:xfrm>
        </p:spPr>
        <p:txBody>
          <a:bodyPr/>
          <a:lstStyle/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Освоение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окружающего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мира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не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путем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получения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готовой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информации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а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через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ее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открытие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дошкольниками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освоение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контексте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специфических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детских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деятельностей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игре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исследовании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общении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конструировании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др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pPr marL="137160" indent="0" algn="ctr"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</a:tabLst>
            </a:pPr>
            <a:endParaRPr lang="en-US" b="1" dirty="0" smtClean="0">
              <a:latin typeface="IOJPKR+Calibri,Bold" charset="0"/>
            </a:endParaRPr>
          </a:p>
        </p:txBody>
      </p:sp>
      <p:pic>
        <p:nvPicPr>
          <p:cNvPr id="51202" name="Picture 2" descr="http://kontakt.by/upload/images/content_212317/0912b226366ee9ffc2b65442b103930b24da0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33" y="3140968"/>
            <a:ext cx="4135133" cy="336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8686800" cy="5976704"/>
          </a:xfrm>
        </p:spPr>
        <p:txBody>
          <a:bodyPr>
            <a:noAutofit/>
          </a:bodyPr>
          <a:lstStyle/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sz="3200" b="1" i="1" dirty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3200" b="1" i="1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Плохой</a:t>
            </a:r>
            <a:r>
              <a:rPr lang="ru-RU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lang="en-US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3200" b="1" i="1" dirty="0" smtClean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i="1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преподносит</a:t>
            </a:r>
            <a:r>
              <a:rPr lang="en-US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истину</a:t>
            </a:r>
            <a:r>
              <a:rPr lang="en-US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3200" b="1" i="1" dirty="0" smtClean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хороший</a:t>
            </a:r>
            <a:r>
              <a:rPr lang="en-US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</a:t>
            </a:r>
            <a:r>
              <a:rPr lang="en-US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i="1" dirty="0" smtClean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3200" b="1" i="1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</a:t>
            </a:r>
            <a:r>
              <a:rPr lang="en-US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находить</a:t>
            </a:r>
            <a:r>
              <a:rPr lang="en-US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200" b="1" i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200" dirty="0" smtClean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</a:p>
          <a:p>
            <a:pPr marL="137160" indent="0">
              <a:buNone/>
            </a:pPr>
            <a:r>
              <a:rPr lang="ru-RU" sz="3200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</a:p>
          <a:p>
            <a:pPr marL="137160" indent="0">
              <a:buNone/>
            </a:pPr>
            <a:r>
              <a:rPr lang="ru-RU" sz="3200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</a:p>
          <a:p>
            <a:pPr marL="137160" indent="0">
              <a:buNone/>
            </a:pPr>
            <a:r>
              <a:rPr lang="ru-RU" sz="3200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немецкий  педагог  </a:t>
            </a:r>
            <a:r>
              <a:rPr lang="ru-RU" sz="3200" dirty="0" err="1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А.Дистервег</a:t>
            </a:r>
            <a:endParaRPr lang="ru-RU" sz="3200" dirty="0">
              <a:solidFill>
                <a:srgbClr val="FF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18959" r="11002" b="4575"/>
          <a:stretch/>
        </p:blipFill>
        <p:spPr>
          <a:xfrm>
            <a:off x="5292080" y="332656"/>
            <a:ext cx="3562559" cy="429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4866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деятельности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12776"/>
            <a:ext cx="8712968" cy="4607024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  <a:defRPr/>
            </a:pPr>
            <a:r>
              <a:rPr lang="ru-RU" sz="2800" dirty="0" smtClean="0">
                <a:solidFill>
                  <a:srgbClr val="FFFFFF"/>
                </a:solidFill>
              </a:rPr>
              <a:t> </a:t>
            </a:r>
            <a:r>
              <a:rPr lang="ru-RU" sz="2800" b="1" i="1" dirty="0">
                <a:solidFill>
                  <a:srgbClr val="FFCC66"/>
                </a:solidFill>
                <a:latin typeface="+mj-lt"/>
              </a:rPr>
              <a:t>Заключается в такой организации обучения, </a:t>
            </a:r>
            <a:r>
              <a:rPr lang="ru-RU" sz="2800" b="1" i="1" dirty="0" smtClean="0">
                <a:solidFill>
                  <a:srgbClr val="FFCC66"/>
                </a:solidFill>
                <a:latin typeface="+mj-lt"/>
              </a:rPr>
              <a:t> когда </a:t>
            </a: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 </a:t>
            </a: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воспитанник </a:t>
            </a:r>
            <a:r>
              <a:rPr lang="ru-RU" sz="2800" b="1" dirty="0">
                <a:solidFill>
                  <a:srgbClr val="FFCC66"/>
                </a:solidFill>
                <a:latin typeface="+mj-lt"/>
              </a:rPr>
              <a:t>получает знания не в готовом виде, </a:t>
            </a: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а </a:t>
            </a:r>
            <a:r>
              <a:rPr lang="ru-RU" sz="2800" b="1" dirty="0">
                <a:solidFill>
                  <a:srgbClr val="FFCC66"/>
                </a:solidFill>
                <a:latin typeface="+mj-lt"/>
              </a:rPr>
              <a:t>добывает их сам </a:t>
            </a:r>
            <a:r>
              <a:rPr lang="ru-RU" b="1" i="1" dirty="0">
                <a:solidFill>
                  <a:srgbClr val="FFFF66"/>
                </a:solidFill>
                <a:latin typeface="+mj-lt"/>
              </a:rPr>
              <a:t>(«открытие нового знания</a:t>
            </a:r>
            <a:r>
              <a:rPr lang="ru-RU" b="1" i="1" dirty="0" smtClean="0">
                <a:solidFill>
                  <a:srgbClr val="FFFF66"/>
                </a:solidFill>
                <a:latin typeface="+mj-lt"/>
              </a:rPr>
              <a:t>»)</a:t>
            </a:r>
            <a:endParaRPr lang="ru-RU" sz="2800" b="1" i="1" dirty="0">
              <a:solidFill>
                <a:srgbClr val="FFCC66"/>
              </a:solidFill>
              <a:latin typeface="+mj-lt"/>
            </a:endParaRP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>
                <a:solidFill>
                  <a:srgbClr val="FFCC66"/>
                </a:solidFill>
                <a:latin typeface="+mj-lt"/>
              </a:rPr>
              <a:t> осознает содержание своей познавательной деятельности   </a:t>
            </a:r>
            <a:r>
              <a:rPr lang="ru-RU" b="1" i="1" dirty="0">
                <a:solidFill>
                  <a:srgbClr val="FFFF66"/>
                </a:solidFill>
                <a:latin typeface="+mj-lt"/>
              </a:rPr>
              <a:t>(знает и соблюдает шаги деятельности</a:t>
            </a:r>
            <a:r>
              <a:rPr lang="ru-RU" b="1" i="1" dirty="0" smtClean="0">
                <a:solidFill>
                  <a:srgbClr val="FFFF66"/>
                </a:solidFill>
                <a:latin typeface="+mj-lt"/>
              </a:rPr>
              <a:t>)</a:t>
            </a:r>
            <a:endParaRPr lang="ru-RU" b="1" i="1" dirty="0">
              <a:solidFill>
                <a:srgbClr val="FFCC66"/>
              </a:solidFill>
              <a:latin typeface="+mj-lt"/>
            </a:endParaRPr>
          </a:p>
          <a:p>
            <a:pPr lvl="0">
              <a:buFont typeface="Wingdings" pitchFamily="2" charset="2"/>
              <a:buChar char="q"/>
              <a:defRPr/>
            </a:pPr>
            <a:r>
              <a:rPr lang="ru-RU" sz="2800" b="1" dirty="0">
                <a:solidFill>
                  <a:srgbClr val="FFCC66"/>
                </a:solidFill>
                <a:latin typeface="+mj-lt"/>
              </a:rPr>
              <a:t>в деятельности успешно </a:t>
            </a: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формируются    </a:t>
            </a:r>
            <a:endParaRPr lang="ru-RU" sz="2800" b="1" dirty="0">
              <a:solidFill>
                <a:srgbClr val="FFCC66"/>
              </a:solidFill>
              <a:latin typeface="+mj-lt"/>
            </a:endParaRPr>
          </a:p>
          <a:p>
            <a:pPr marL="987425" lvl="0" indent="-450850"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его </a:t>
            </a:r>
            <a:r>
              <a:rPr lang="ru-RU" sz="2800" b="1" dirty="0">
                <a:solidFill>
                  <a:srgbClr val="FFCC66"/>
                </a:solidFill>
                <a:latin typeface="+mj-lt"/>
              </a:rPr>
              <a:t>общекультурные </a:t>
            </a: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ценности</a:t>
            </a:r>
            <a:endParaRPr lang="ru-RU" sz="2800" b="1" dirty="0">
              <a:solidFill>
                <a:srgbClr val="FFCC66"/>
              </a:solidFill>
              <a:latin typeface="+mj-lt"/>
            </a:endParaRPr>
          </a:p>
          <a:p>
            <a:pPr marL="987425" lvl="0" indent="-450850">
              <a:buFont typeface="Wingdings" pitchFamily="2" charset="2"/>
              <a:buChar char="§"/>
              <a:defRPr/>
            </a:pPr>
            <a:r>
              <a:rPr lang="ru-RU" sz="2800" b="1" dirty="0" err="1" smtClean="0">
                <a:solidFill>
                  <a:srgbClr val="FFCC66"/>
                </a:solidFill>
                <a:latin typeface="+mj-lt"/>
              </a:rPr>
              <a:t>деятельностные</a:t>
            </a: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 способности</a:t>
            </a:r>
          </a:p>
          <a:p>
            <a:pPr marL="987425" lvl="0" indent="-450850">
              <a:buFont typeface="Wingdings" pitchFamily="2" charset="2"/>
              <a:buChar char="§"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предпосылки УД</a:t>
            </a:r>
            <a:endParaRPr lang="ru-RU" sz="2800" b="1" dirty="0">
              <a:solidFill>
                <a:srgbClr val="FFCC66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26469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«Образование призвано дать ребенку не готовые знания, а </a:t>
            </a:r>
            <a:r>
              <a:rPr lang="ru-RU" sz="3200" b="1" u="sng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знания деятельные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, которые могут быть приобретены только и исключительно в ходе активного взаимодействия с окружающей средой» </a:t>
            </a:r>
          </a:p>
          <a:p>
            <a:pPr marL="0" indent="0" algn="r">
              <a:buNone/>
            </a:pPr>
            <a:endParaRPr lang="ru-RU" sz="2800" b="1" dirty="0" smtClean="0">
              <a:solidFill>
                <a:srgbClr val="FFCC66"/>
              </a:solidFill>
              <a:latin typeface="+mj-lt"/>
            </a:endParaRPr>
          </a:p>
          <a:p>
            <a:pPr marL="0" indent="0" algn="r">
              <a:buNone/>
            </a:pPr>
            <a:endParaRPr lang="ru-RU" b="1" dirty="0">
              <a:solidFill>
                <a:srgbClr val="FFCC66"/>
              </a:solidFill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rgbClr val="FFCC66"/>
                </a:solidFill>
                <a:latin typeface="+mj-lt"/>
              </a:rPr>
              <a:t>Д</a:t>
            </a:r>
            <a:r>
              <a:rPr lang="ru-RU" sz="2400" b="1" dirty="0">
                <a:solidFill>
                  <a:srgbClr val="FFCC66"/>
                </a:solidFill>
                <a:latin typeface="+mj-lt"/>
              </a:rPr>
              <a:t>. </a:t>
            </a:r>
            <a:r>
              <a:rPr lang="ru-RU" sz="2400" b="1" dirty="0" err="1">
                <a:solidFill>
                  <a:srgbClr val="FFCC66"/>
                </a:solidFill>
                <a:latin typeface="+mj-lt"/>
              </a:rPr>
              <a:t>Дьюи</a:t>
            </a:r>
            <a:r>
              <a:rPr lang="ru-RU" sz="2400" b="1" dirty="0">
                <a:solidFill>
                  <a:srgbClr val="FFCC66"/>
                </a:solidFill>
                <a:latin typeface="+mj-lt"/>
              </a:rPr>
              <a:t>     </a:t>
            </a:r>
            <a:endParaRPr lang="ru-RU" sz="2400" b="1" dirty="0" smtClean="0">
              <a:solidFill>
                <a:srgbClr val="FFCC66"/>
              </a:solidFill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rgbClr val="FFCC66"/>
                </a:solidFill>
                <a:latin typeface="+mj-lt"/>
              </a:rPr>
              <a:t>американский </a:t>
            </a:r>
            <a:r>
              <a:rPr lang="ru-RU" sz="2400" b="1" dirty="0">
                <a:solidFill>
                  <a:srgbClr val="FFCC66"/>
                </a:solidFill>
                <a:latin typeface="+mj-lt"/>
              </a:rPr>
              <a:t>философ </a:t>
            </a:r>
            <a:endParaRPr lang="ru-RU" sz="2400" b="1" dirty="0" smtClean="0">
              <a:solidFill>
                <a:srgbClr val="FFCC66"/>
              </a:solidFill>
              <a:latin typeface="+mj-lt"/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rgbClr val="FFCC66"/>
                </a:solidFill>
                <a:latin typeface="+mj-lt"/>
              </a:rPr>
              <a:t>и </a:t>
            </a:r>
            <a:r>
              <a:rPr lang="ru-RU" sz="2400" b="1" dirty="0">
                <a:solidFill>
                  <a:srgbClr val="FFCC66"/>
                </a:solidFill>
                <a:latin typeface="+mj-lt"/>
              </a:rPr>
              <a:t>педагог</a:t>
            </a:r>
          </a:p>
        </p:txBody>
      </p:sp>
      <p:pic>
        <p:nvPicPr>
          <p:cNvPr id="52226" name="Picture 2" descr="http://s3.amazonaws.com/s3.timetoast.com/public/uploads/photos/9523371/john-dewey.jpg?14864418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68498"/>
            <a:ext cx="3168352" cy="296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72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08720"/>
            <a:ext cx="8643998" cy="540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Какие условия необходимы для того,  чтобы обеспечить собственную познавательную деятельность обучающегося?</a:t>
            </a:r>
            <a:endParaRPr lang="ru-RU" sz="4000" b="1" i="1" dirty="0">
              <a:solidFill>
                <a:srgbClr val="FFCC99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r>
              <a:rPr lang="ru-RU" dirty="0" smtClean="0">
                <a:solidFill>
                  <a:srgbClr val="CC3300"/>
                </a:solidFill>
                <a:effectLst/>
              </a:rPr>
              <a:t> </a:t>
            </a:r>
          </a:p>
          <a:p>
            <a:pPr>
              <a:buFontTx/>
              <a:buNone/>
            </a:pPr>
            <a:r>
              <a:rPr lang="ru-RU" dirty="0" smtClean="0">
                <a:solidFill>
                  <a:srgbClr val="CC3300"/>
                </a:solidFill>
                <a:effectLst/>
              </a:rPr>
              <a:t> </a:t>
            </a:r>
          </a:p>
          <a:p>
            <a:pPr algn="r">
              <a:buFontTx/>
              <a:buNone/>
            </a:pP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FontTx/>
              <a:buNone/>
            </a:pPr>
            <a:r>
              <a:rPr lang="ru-RU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нем. педагог А. </a:t>
            </a:r>
            <a:r>
              <a:rPr lang="ru-RU" sz="2800" b="1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Дистервег</a:t>
            </a: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800" dirty="0" smtClean="0">
              <a:solidFill>
                <a:srgbClr val="0D259F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>
              <a:buFontTx/>
              <a:buNone/>
            </a:pPr>
            <a:endParaRPr lang="ru-RU" dirty="0" smtClean="0">
              <a:solidFill>
                <a:srgbClr val="CC3300"/>
              </a:solidFill>
              <a:effectLst/>
            </a:endParaRPr>
          </a:p>
          <a:p>
            <a:pPr algn="r">
              <a:buFontTx/>
              <a:buNone/>
            </a:pPr>
            <a:endParaRPr lang="ru-RU" sz="2800" dirty="0" smtClean="0">
              <a:solidFill>
                <a:srgbClr val="0D259F"/>
              </a:solidFill>
              <a:effectLst/>
            </a:endParaRPr>
          </a:p>
          <a:p>
            <a:pPr algn="r">
              <a:buFontTx/>
              <a:buNone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франц. писатель Эрнст </a:t>
            </a:r>
            <a:r>
              <a:rPr lang="ru-RU" sz="2800" b="1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Легуве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>
              <a:buFontTx/>
              <a:buNone/>
            </a:pPr>
            <a:endParaRPr lang="ru-RU" sz="2800" dirty="0" smtClean="0">
              <a:effectLst/>
            </a:endParaRPr>
          </a:p>
        </p:txBody>
      </p:sp>
      <p:sp>
        <p:nvSpPr>
          <p:cNvPr id="93187" name="Text Box 3" descr="Букет"/>
          <p:cNvSpPr txBox="1">
            <a:spLocks noChangeArrowheads="1"/>
          </p:cNvSpPr>
          <p:nvPr/>
        </p:nvSpPr>
        <p:spPr bwMode="auto">
          <a:xfrm>
            <a:off x="509588" y="1185863"/>
            <a:ext cx="8023225" cy="120032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65000"/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«Главная цель воспитания – в развитии самостоятельности</a:t>
            </a:r>
            <a:r>
              <a:rPr lang="ru-RU" sz="3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»</a:t>
            </a:r>
            <a:endParaRPr lang="ru-RU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93188" name="Text Box 4" descr="Розовая тисненая бумага"/>
          <p:cNvSpPr txBox="1">
            <a:spLocks noChangeArrowheads="1"/>
          </p:cNvSpPr>
          <p:nvPr/>
        </p:nvSpPr>
        <p:spPr bwMode="auto">
          <a:xfrm>
            <a:off x="571472" y="3929066"/>
            <a:ext cx="8023225" cy="1200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«Научить детей обходиться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без нас»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79512" y="188640"/>
            <a:ext cx="8712968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362075" y="1076325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1.6.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362075" y="1441450"/>
            <a:ext cx="75565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….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1728788" y="1441450"/>
            <a:ext cx="5019675" cy="744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формирование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инициативности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1362075" y="1808163"/>
            <a:ext cx="7192963" cy="1487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самостоятельности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ответственности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,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формирование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предпосылок</a:t>
            </a:r>
            <a:r>
              <a:rPr lang="en-US" sz="24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учебной</a:t>
            </a:r>
            <a:endParaRPr lang="en-US" sz="2400" b="1" dirty="0">
              <a:solidFill>
                <a:srgbClr val="C00000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400" b="1" dirty="0" err="1">
                <a:solidFill>
                  <a:srgbClr val="C00000"/>
                </a:solidFill>
                <a:latin typeface="IOJPKR+Calibri,Bold" charset="0"/>
              </a:rPr>
              <a:t>деятельности</a:t>
            </a:r>
            <a:endParaRPr lang="en-US" sz="2400" b="1" dirty="0">
              <a:solidFill>
                <a:srgbClr val="C00000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07504" y="188640"/>
            <a:ext cx="889997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dirty="0" smtClean="0"/>
              <a:t>Поддержка инициативы детей в различных видах деятельности;</a:t>
            </a:r>
          </a:p>
          <a:p>
            <a:r>
              <a:rPr lang="ru-RU" dirty="0" smtClean="0"/>
              <a:t>7)Формирование познавательных интересов, познавательных действий</a:t>
            </a:r>
            <a:endParaRPr lang="ru-RU" dirty="0"/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030288" y="2657475"/>
            <a:ext cx="1169987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п.1.4.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827584" y="3025676"/>
            <a:ext cx="7811356" cy="3718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3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)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содействие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сотрудничество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и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взрослых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,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признание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полноценным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C00000"/>
                </a:solidFill>
                <a:latin typeface="IOJPKR+Calibri,Bold" charset="0"/>
              </a:rPr>
              <a:t>участником</a:t>
            </a:r>
            <a:r>
              <a:rPr lang="ru-RU" sz="23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(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субъектом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)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образовательных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отношений</a:t>
            </a:r>
            <a:r>
              <a:rPr lang="en-US" sz="2300" b="1" dirty="0" smtClean="0">
                <a:solidFill>
                  <a:srgbClr val="003399"/>
                </a:solidFill>
                <a:latin typeface="IOJPKR+Calibri,Bold" charset="0"/>
              </a:rPr>
              <a:t>;</a:t>
            </a:r>
            <a:endParaRPr lang="ru-RU" sz="23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4)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поддержка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инициативы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различных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ru-RU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;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7)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формирование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познавательных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интересов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и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познавательных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IOJPKR+Calibri,Bold" charset="0"/>
              </a:rPr>
              <a:t>действий</a:t>
            </a:r>
            <a:r>
              <a:rPr lang="en-US" sz="23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различных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300" b="1" dirty="0" err="1" smtClean="0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ru-RU" sz="2300" b="1" dirty="0" smtClean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3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300" b="1" dirty="0">
                <a:solidFill>
                  <a:srgbClr val="003399"/>
                </a:solidFill>
                <a:latin typeface="IOJPKR+Calibri,Bold" charset="0"/>
              </a:rPr>
              <a:t>…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lang="en-US" sz="24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endParaRPr lang="en-US" sz="24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ru-RU" sz="4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«Умение планировать свою деятельность»?</a:t>
            </a:r>
            <a:br>
              <a:rPr lang="ru-RU" sz="4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</a:br>
            <a:endParaRPr lang="ru-RU" sz="44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ru-RU" sz="3200" dirty="0">
                <a:latin typeface="+mj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ставить цель</a:t>
            </a:r>
          </a:p>
          <a:p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 определять </a:t>
            </a:r>
            <a:r>
              <a:rPr lang="ru-RU" sz="3200" b="1" dirty="0">
                <a:solidFill>
                  <a:srgbClr val="FFCC66"/>
                </a:solidFill>
                <a:latin typeface="+mj-lt"/>
              </a:rPr>
              <a:t>последовательность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действий</a:t>
            </a:r>
            <a:endParaRPr lang="ru-RU" sz="3200" b="1" dirty="0">
              <a:solidFill>
                <a:srgbClr val="FFCC66"/>
              </a:solidFill>
              <a:latin typeface="+mj-lt"/>
            </a:endParaRPr>
          </a:p>
          <a:p>
            <a:r>
              <a:rPr lang="ru-RU" sz="3200" b="1" dirty="0">
                <a:solidFill>
                  <a:srgbClr val="FFCC66"/>
                </a:solidFill>
                <a:latin typeface="+mj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проектировать</a:t>
            </a:r>
            <a:endParaRPr lang="ru-RU" sz="3200" b="1" dirty="0">
              <a:solidFill>
                <a:srgbClr val="FFCC66"/>
              </a:solidFill>
              <a:latin typeface="+mj-lt"/>
            </a:endParaRPr>
          </a:p>
          <a:p>
            <a:r>
              <a:rPr lang="ru-RU" sz="3200" b="1" dirty="0">
                <a:solidFill>
                  <a:srgbClr val="FFCC66"/>
                </a:solidFill>
                <a:latin typeface="+mj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владеть </a:t>
            </a:r>
            <a:r>
              <a:rPr lang="ru-RU" sz="3200" b="1" dirty="0">
                <a:solidFill>
                  <a:srgbClr val="FFCC66"/>
                </a:solidFill>
                <a:latin typeface="+mj-lt"/>
              </a:rPr>
              <a:t>способами контроля и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оценки</a:t>
            </a:r>
            <a:endParaRPr lang="ru-RU" sz="3200" b="1" dirty="0">
              <a:solidFill>
                <a:srgbClr val="FFCC66"/>
              </a:solidFill>
              <a:latin typeface="+mj-lt"/>
            </a:endParaRPr>
          </a:p>
          <a:p>
            <a:r>
              <a:rPr lang="ru-RU" sz="3200" b="1" dirty="0">
                <a:solidFill>
                  <a:srgbClr val="FFCC66"/>
                </a:solidFill>
                <a:latin typeface="+mj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определять место и причины </a:t>
            </a:r>
            <a:r>
              <a:rPr lang="ru-RU" sz="3200" b="1" dirty="0">
                <a:solidFill>
                  <a:srgbClr val="FFCC66"/>
                </a:solidFill>
                <a:latin typeface="+mj-lt"/>
              </a:rPr>
              <a:t>возникших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затруднений</a:t>
            </a:r>
            <a:endParaRPr lang="ru-RU" sz="3200" b="1" dirty="0">
              <a:solidFill>
                <a:srgbClr val="FFCC66"/>
              </a:solidFill>
              <a:latin typeface="+mj-lt"/>
            </a:endParaRPr>
          </a:p>
          <a:p>
            <a:r>
              <a:rPr lang="ru-RU" sz="3200" b="1" dirty="0">
                <a:solidFill>
                  <a:srgbClr val="FFCC66"/>
                </a:solidFill>
                <a:latin typeface="+mj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выбирать </a:t>
            </a:r>
            <a:r>
              <a:rPr lang="ru-RU" sz="3200" b="1" dirty="0">
                <a:solidFill>
                  <a:srgbClr val="FFCC66"/>
                </a:solidFill>
                <a:latin typeface="+mj-lt"/>
              </a:rPr>
              <a:t>пути преодоления </a:t>
            </a:r>
            <a:r>
              <a:rPr lang="ru-RU" sz="3200" b="1" dirty="0" smtClean="0">
                <a:solidFill>
                  <a:srgbClr val="FFCC66"/>
                </a:solidFill>
                <a:latin typeface="+mj-lt"/>
              </a:rPr>
              <a:t>ошибок</a:t>
            </a:r>
            <a:endParaRPr lang="ru-RU" sz="3200" b="1" dirty="0">
              <a:solidFill>
                <a:srgbClr val="FFCC66"/>
              </a:solidFill>
              <a:latin typeface="+mj-lt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853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педагога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736"/>
            <a:ext cx="8229600" cy="48577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CC99"/>
                </a:solidFill>
                <a:latin typeface="+mj-lt"/>
              </a:rPr>
              <a:t>Педагог поощряет</a:t>
            </a:r>
          </a:p>
          <a:p>
            <a:r>
              <a:rPr lang="ru-RU" sz="3600" b="1" dirty="0" smtClean="0">
                <a:latin typeface="+mj-lt"/>
              </a:rPr>
              <a:t>детскую самостоятельность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 инициативу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выдвижение </a:t>
            </a:r>
            <a:r>
              <a:rPr lang="ru-RU" sz="3600" b="1" dirty="0">
                <a:latin typeface="+mj-lt"/>
              </a:rPr>
              <a:t>и обоснование своих </a:t>
            </a:r>
            <a:r>
              <a:rPr lang="ru-RU" sz="3600" b="1" dirty="0" smtClean="0">
                <a:latin typeface="+mj-lt"/>
              </a:rPr>
              <a:t>гипотез</a:t>
            </a:r>
            <a:endParaRPr lang="ru-RU" sz="3600" b="1" dirty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активную деятельность</a:t>
            </a:r>
            <a:endParaRPr lang="ru-RU" sz="3600" b="1" dirty="0">
              <a:latin typeface="+mj-lt"/>
            </a:endParaRPr>
          </a:p>
          <a:p>
            <a:pPr marL="0" indent="0">
              <a:buNone/>
            </a:pPr>
            <a:r>
              <a:rPr lang="ru-RU" sz="3600" b="1" dirty="0">
                <a:latin typeface="+mj-lt"/>
              </a:rPr>
              <a:t>Высший пилотаж современного </a:t>
            </a:r>
            <a:r>
              <a:rPr lang="ru-RU" sz="3600" b="1" dirty="0" smtClean="0">
                <a:latin typeface="+mj-lt"/>
              </a:rPr>
              <a:t>педагога -</a:t>
            </a:r>
            <a:endParaRPr lang="ru-RU" sz="3600" b="1" dirty="0">
              <a:latin typeface="+mj-lt"/>
            </a:endParaRPr>
          </a:p>
          <a:p>
            <a:pPr marL="0" indent="0">
              <a:buNone/>
            </a:pPr>
            <a:r>
              <a:rPr lang="ru-RU" sz="3600" b="1" dirty="0" smtClean="0">
                <a:latin typeface="+mj-lt"/>
              </a:rPr>
              <a:t>«</a:t>
            </a:r>
            <a:r>
              <a:rPr lang="ru-RU" sz="3600" b="1" dirty="0">
                <a:latin typeface="+mj-lt"/>
              </a:rPr>
              <a:t>у</a:t>
            </a:r>
            <a:r>
              <a:rPr lang="ru-RU" sz="3600" b="1" dirty="0" smtClean="0">
                <a:latin typeface="+mj-lt"/>
              </a:rPr>
              <a:t>страняет </a:t>
            </a:r>
            <a:r>
              <a:rPr lang="ru-RU" sz="3600" b="1" dirty="0">
                <a:latin typeface="+mj-lt"/>
              </a:rPr>
              <a:t>себя» и ненавязчиво </a:t>
            </a:r>
            <a:r>
              <a:rPr lang="ru-RU" sz="3600" b="1" dirty="0" smtClean="0">
                <a:latin typeface="+mj-lt"/>
              </a:rPr>
              <a:t>организует</a:t>
            </a:r>
          </a:p>
          <a:p>
            <a:pPr marL="0" indent="0">
              <a:buNone/>
            </a:pPr>
            <a:r>
              <a:rPr lang="ru-RU" sz="3600" b="1" dirty="0" smtClean="0">
                <a:latin typeface="+mj-lt"/>
              </a:rPr>
              <a:t> </a:t>
            </a:r>
            <a:r>
              <a:rPr lang="ru-RU" sz="3600" b="1" dirty="0">
                <a:latin typeface="+mj-lt"/>
              </a:rPr>
              <a:t>деятельность ребенка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8383"/>
            <a:ext cx="8229600" cy="80636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dirty="0" smtClean="0">
                <a:solidFill>
                  <a:srgbClr val="FF6600"/>
                </a:solidFill>
              </a:rPr>
              <a:t>Девиз принципа деятельности</a:t>
            </a:r>
            <a:br>
              <a:rPr lang="ru-RU" sz="4000" dirty="0" smtClean="0">
                <a:solidFill>
                  <a:srgbClr val="FF6600"/>
                </a:solidFill>
              </a:rPr>
            </a:br>
            <a:endParaRPr lang="ru-RU" sz="4000" dirty="0" smtClean="0">
              <a:solidFill>
                <a:srgbClr val="FF66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811212" y="1400597"/>
            <a:ext cx="7521575" cy="1596355"/>
          </a:xfrm>
        </p:spPr>
        <p:txBody>
          <a:bodyPr rtlCol="0"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3600" b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«Думай, анализируй,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3600" b="1" dirty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сопоставляй, твори и будь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3600" b="1" dirty="0" smtClean="0">
                <a:solidFill>
                  <a:srgbClr val="FF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спокоен, уверен, я иду рядом»</a:t>
            </a:r>
          </a:p>
        </p:txBody>
      </p:sp>
      <p:pic>
        <p:nvPicPr>
          <p:cNvPr id="53250" name="Picture 2" descr="http://yubik.net.ru/_pu/35/68392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79116"/>
            <a:ext cx="4412432" cy="3309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620688"/>
            <a:ext cx="8712968" cy="5544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ru-RU" sz="4000" b="1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Деятельностные</a:t>
            </a:r>
            <a:r>
              <a:rPr lang="ru-RU" sz="40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способности формируются только в деятельности»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4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4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endParaRPr lang="ru-RU" sz="24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buFontTx/>
              <a:buNone/>
            </a:pPr>
            <a:r>
              <a:rPr lang="ru-RU" sz="24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сов. психолог С.Л. Рубинштейн</a:t>
            </a:r>
          </a:p>
        </p:txBody>
      </p:sp>
      <p:pic>
        <p:nvPicPr>
          <p:cNvPr id="54274" name="Picture 2" descr="http://naukarao.narod.ru/rubinshte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33913"/>
            <a:ext cx="2772831" cy="352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227280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FFCC99"/>
                </a:solidFill>
                <a:effectLst/>
              </a:rPr>
              <a:t>Ребёнок в деятельности усваивает культурные нормы и правила поведения</a:t>
            </a:r>
            <a:endParaRPr lang="ru-RU" sz="4000" dirty="0">
              <a:solidFill>
                <a:srgbClr val="FFCC99"/>
              </a:solidFill>
              <a:effectLst/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3073988"/>
            <a:ext cx="5112568" cy="378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807756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7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минимакса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23528" y="1916832"/>
            <a:ext cx="8568951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8038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32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Заключается в том, что</a:t>
            </a:r>
          </a:p>
          <a:p>
            <a:pPr marL="457200" indent="-457200" eaLnBrk="0" hangingPunct="0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знания 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предлагаются детям на максимальном уровне </a:t>
            </a:r>
            <a:endParaRPr lang="ru-RU" sz="32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0" hangingPunct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(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определяемом зоной ближайшего развития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0" hangingPunct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данного  возраста 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 eaLnBrk="0" hangingPunct="0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ребёнок  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усваивает знания на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своём уровне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 не </a:t>
            </a: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ниже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минимального</a:t>
            </a:r>
          </a:p>
          <a:p>
            <a:pPr eaLnBrk="0" hangingPunct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(стандарт)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07504" y="188640"/>
            <a:ext cx="8856984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3567113" y="990600"/>
            <a:ext cx="4275137" cy="1317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4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«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Чтобы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преуспеть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в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учении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,</a:t>
            </a:r>
          </a:p>
          <a:p>
            <a:pPr>
              <a:lnSpc>
                <a:spcPts val="26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надо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догонять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тех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, 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кто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впереди</a:t>
            </a:r>
            <a:r>
              <a:rPr lang="en-US" sz="2000" b="1" i="1" dirty="0" smtClean="0">
                <a:solidFill>
                  <a:srgbClr val="003399"/>
                </a:solidFill>
                <a:latin typeface="JSHUPB+Calibri,BoldItalic" charset="0"/>
              </a:rPr>
              <a:t>,</a:t>
            </a:r>
            <a:r>
              <a:rPr lang="ru-RU" sz="2000" b="1" i="1" dirty="0" smtClean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smtClean="0">
                <a:solidFill>
                  <a:srgbClr val="003399"/>
                </a:solidFill>
                <a:latin typeface="JSHUPB+Calibri,BoldItalic" charset="0"/>
              </a:rPr>
              <a:t>и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не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ждать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тех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,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кто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JSHUPB+Calibri,BoldItalic" charset="0"/>
              </a:rPr>
              <a:t>сзади</a:t>
            </a:r>
            <a:r>
              <a:rPr lang="en-US" sz="2000" b="1" i="1" dirty="0">
                <a:solidFill>
                  <a:srgbClr val="003399"/>
                </a:solidFill>
                <a:latin typeface="JSHUPB+Calibri,BoldItalic" charset="0"/>
              </a:rPr>
              <a:t>».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6372225" y="2451100"/>
            <a:ext cx="1470025" cy="55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188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b="1">
                <a:solidFill>
                  <a:srgbClr val="CC3300"/>
                </a:solidFill>
                <a:latin typeface="IOJPKR+Calibri,Bold" charset="0"/>
              </a:rPr>
              <a:t>Аристотель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89338" y="4319588"/>
            <a:ext cx="47196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3175">
              <a:lnSpc>
                <a:spcPts val="2438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en-US" sz="2000" b="1" i="1">
                <a:solidFill>
                  <a:srgbClr val="CC0000"/>
                </a:solidFill>
                <a:latin typeface="JSHUPB+Calibri,BoldItalic" charset="0"/>
              </a:rPr>
              <a:t>«Ум гибнет не от износа.</a:t>
            </a:r>
          </a:p>
          <a:p>
            <a:pPr>
              <a:lnSpc>
                <a:spcPts val="28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en-US" sz="2000" b="1" i="1">
                <a:solidFill>
                  <a:srgbClr val="CC0000"/>
                </a:solidFill>
                <a:latin typeface="JSHUPB+Calibri,BoldItalic" charset="0"/>
              </a:rPr>
              <a:t>Он ржавеет от неупотребления»</a:t>
            </a:r>
          </a:p>
          <a:p>
            <a:pPr marL="15875">
              <a:lnSpc>
                <a:spcPts val="30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lang="en-US" b="1">
                <a:solidFill>
                  <a:srgbClr val="0033CC"/>
                </a:solidFill>
                <a:latin typeface="IOJPKR+Calibri,Bold" charset="0"/>
              </a:rPr>
              <a:t>Народная мудрость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7666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Как обучать?</a:t>
            </a:r>
            <a:endParaRPr lang="ru-RU" sz="5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82282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ru-RU" sz="36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Дидактика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это 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раздел науки педагогики, представляющий собой теорию обучения и образования, отвечающий на вопрос: «Как обучать?»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2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Принцип</a:t>
            </a:r>
            <a:r>
              <a:rPr lang="ru-RU" sz="3200" b="1" kern="12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–это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исходное положение какой-нибудь теории, программы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Дидактические принципы – это</a:t>
            </a: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психолого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- педагогические условия реализации технологии,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7878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946150" y="3168650"/>
            <a:ext cx="1473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п. 3.2.1.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946150" y="3535363"/>
            <a:ext cx="7064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2)</a:t>
            </a: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1263650" y="3535363"/>
            <a:ext cx="7493000" cy="18249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Использование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образовательной</a:t>
            </a:r>
            <a:r>
              <a:rPr lang="ru-RU" sz="2000" b="1" dirty="0" smtClean="0">
                <a:solidFill>
                  <a:srgbClr val="003399"/>
                </a:solidFill>
                <a:latin typeface="IOJPKR+Calibri,Bold" charset="0"/>
              </a:rPr>
              <a:t> д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еятельности</a:t>
            </a:r>
            <a:r>
              <a:rPr lang="ru-RU" sz="2000" b="1" dirty="0">
                <a:solidFill>
                  <a:srgbClr val="003399"/>
                </a:solidFill>
                <a:latin typeface="IOJPKR+Calibri,Bold" charset="0"/>
              </a:rPr>
              <a:t> 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форм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endParaRPr lang="ru-RU" sz="20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и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методов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работы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с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соответствующих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их</a:t>
            </a: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возрастным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индивидуальным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особенностям</a:t>
            </a:r>
            <a:endParaRPr lang="en-US" sz="2000" b="1" dirty="0">
              <a:solidFill>
                <a:srgbClr val="C00000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недопустимость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как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искусственного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ускорения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так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и</a:t>
            </a: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искусственного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замедления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детей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)</a:t>
            </a: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714375" y="696913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 1.4.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714375" y="1062038"/>
            <a:ext cx="7064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IOJPKR+Calibri,Bold" charset="0"/>
              </a:rPr>
              <a:t>2)</a:t>
            </a: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1031875" y="1062038"/>
            <a:ext cx="6708477" cy="18594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Построение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образовательной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endParaRPr lang="ru-RU" sz="2000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</a:tabLst>
            </a:pP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ru-RU" sz="2000" b="1" dirty="0">
                <a:solidFill>
                  <a:srgbClr val="003399"/>
                </a:solidFill>
                <a:latin typeface="IOJPKR+Calibri,Bold" charset="0"/>
              </a:rPr>
              <a:t>  на  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основе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ru-RU" sz="2000" b="1" dirty="0">
                <a:solidFill>
                  <a:srgbClr val="003399"/>
                </a:solidFill>
                <a:latin typeface="IOJPKR+Calibri,Bold" charset="0"/>
              </a:rPr>
              <a:t>      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индивидуальных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особенностей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каждого</a:t>
            </a:r>
            <a:r>
              <a:rPr lang="ru-RU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при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котором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сам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ребенок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становится</a:t>
            </a:r>
            <a:r>
              <a:rPr lang="ru-RU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активным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выборе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содержания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своего</a:t>
            </a:r>
            <a:r>
              <a:rPr lang="ru-RU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образования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становится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субъектом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образования</a:t>
            </a: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847725" y="1238250"/>
            <a:ext cx="1239838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</a:tabLst>
            </a:pPr>
            <a:r>
              <a:rPr lang="en-US" sz="2400" b="1">
                <a:solidFill>
                  <a:srgbClr val="003399"/>
                </a:solidFill>
                <a:latin typeface="IOJPKR+Calibri,Bold" charset="0"/>
              </a:rPr>
              <a:t>п. 1.6.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847725" y="1603375"/>
            <a:ext cx="7468691" cy="148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Построение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образовательной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основе</a:t>
            </a:r>
            <a:endParaRPr lang="en-US" sz="2000" b="1" dirty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92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взаимодействия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взрослых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ориентированного</a:t>
            </a:r>
            <a:r>
              <a:rPr lang="ru-RU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интересы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возможности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каждого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smtClean="0">
                <a:solidFill>
                  <a:srgbClr val="003399"/>
                </a:solidFill>
                <a:latin typeface="IOJPKR+Calibri,Bold" charset="0"/>
              </a:rPr>
              <a:t>и</a:t>
            </a:r>
            <a:r>
              <a:rPr lang="ru-RU" sz="20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IOJPKR+Calibri,Bold" charset="0"/>
              </a:rPr>
              <a:t>учитывающего</a:t>
            </a:r>
            <a:r>
              <a:rPr lang="en-US" sz="2000" b="1" dirty="0" smtClean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социальную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ситуацию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его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Group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24919598"/>
              </p:ext>
            </p:extLst>
          </p:nvPr>
        </p:nvGraphicFramePr>
        <p:xfrm>
          <a:off x="223838" y="1625600"/>
          <a:ext cx="8677275" cy="4691063"/>
        </p:xfrm>
        <a:graphic>
          <a:graphicData uri="http://schemas.openxmlformats.org/drawingml/2006/table">
            <a:tbl>
              <a:tblPr/>
              <a:tblGrid>
                <a:gridCol w="217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3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6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Настоящий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МИНИМУМ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Конечный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МАКСИМУМ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49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уровень способностей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(стандарт)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возьмут все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до которого может дойти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конкретный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ребёнок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возможный  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творческий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уровень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4433044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FFCC99"/>
                </a:solidFill>
                <a:effectLst/>
              </a:rPr>
              <a:t>«</a:t>
            </a:r>
            <a:r>
              <a:rPr lang="ru-RU" dirty="0">
                <a:solidFill>
                  <a:srgbClr val="FFCC99"/>
                </a:solidFill>
                <a:effectLst/>
              </a:rPr>
              <a:t>М</a:t>
            </a:r>
            <a:r>
              <a:rPr lang="ru-RU" dirty="0" smtClean="0">
                <a:solidFill>
                  <a:srgbClr val="FFCC99"/>
                </a:solidFill>
                <a:effectLst/>
              </a:rPr>
              <a:t>оральные </a:t>
            </a:r>
            <a:r>
              <a:rPr lang="ru-RU" dirty="0">
                <a:solidFill>
                  <a:srgbClr val="FFCC99"/>
                </a:solidFill>
                <a:effectLst/>
              </a:rPr>
              <a:t>силы для своего движения вперед ребенок черпает в своих успехах</a:t>
            </a:r>
            <a:r>
              <a:rPr lang="ru-RU" dirty="0" smtClean="0">
                <a:solidFill>
                  <a:srgbClr val="FFCC99"/>
                </a:solidFill>
                <a:effectLst/>
              </a:rPr>
              <a:t>».</a:t>
            </a:r>
            <a:r>
              <a:rPr lang="ru-RU" dirty="0">
                <a:solidFill>
                  <a:srgbClr val="FFCC99"/>
                </a:solidFill>
                <a:effectLst/>
              </a:rPr>
              <a:t> </a:t>
            </a:r>
            <a:r>
              <a:rPr lang="ru-RU" dirty="0" smtClean="0">
                <a:solidFill>
                  <a:srgbClr val="FFCC99"/>
                </a:solidFill>
                <a:effectLst/>
              </a:rPr>
              <a:t/>
            </a:r>
            <a:br>
              <a:rPr lang="ru-RU" dirty="0" smtClean="0">
                <a:solidFill>
                  <a:srgbClr val="FFCC99"/>
                </a:solidFill>
                <a:effectLst/>
              </a:rPr>
            </a:br>
            <a:r>
              <a:rPr lang="ru-RU" dirty="0" smtClean="0">
                <a:solidFill>
                  <a:srgbClr val="FFCC99"/>
                </a:solidFill>
                <a:effectLst/>
              </a:rPr>
              <a:t/>
            </a:r>
            <a:br>
              <a:rPr lang="ru-RU" dirty="0" smtClean="0">
                <a:solidFill>
                  <a:srgbClr val="FFCC99"/>
                </a:solidFill>
                <a:effectLst/>
              </a:rPr>
            </a:br>
            <a:r>
              <a:rPr lang="ru-RU" dirty="0">
                <a:solidFill>
                  <a:srgbClr val="FFCC99"/>
                </a:solidFill>
                <a:effectLst/>
              </a:rPr>
              <a:t/>
            </a:r>
            <a:br>
              <a:rPr lang="ru-RU" dirty="0">
                <a:solidFill>
                  <a:srgbClr val="FFCC99"/>
                </a:solidFill>
                <a:effectLst/>
              </a:rPr>
            </a:br>
            <a:r>
              <a:rPr lang="ru-RU" sz="3600" dirty="0" smtClean="0">
                <a:solidFill>
                  <a:srgbClr val="FFCC99"/>
                </a:solidFill>
                <a:effectLst/>
              </a:rPr>
              <a:t>В.А</a:t>
            </a:r>
            <a:r>
              <a:rPr lang="ru-RU" sz="3600" dirty="0">
                <a:solidFill>
                  <a:srgbClr val="FFCC99"/>
                </a:solidFill>
                <a:effectLst/>
              </a:rPr>
              <a:t>. </a:t>
            </a:r>
            <a:r>
              <a:rPr lang="ru-RU" sz="3600" dirty="0" smtClean="0">
                <a:solidFill>
                  <a:srgbClr val="FFCC99"/>
                </a:solidFill>
                <a:effectLst/>
              </a:rPr>
              <a:t>Сухомлинский </a:t>
            </a:r>
            <a:endParaRPr lang="ru-RU" dirty="0">
              <a:solidFill>
                <a:srgbClr val="FFCC99"/>
              </a:solidFill>
            </a:endParaRPr>
          </a:p>
        </p:txBody>
      </p:sp>
      <p:pic>
        <p:nvPicPr>
          <p:cNvPr id="4" name="Picture 2" descr="http://images.myshared.ru/6/553475/slide_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8900" r="59576" b="13564"/>
          <a:stretch/>
        </p:blipFill>
        <p:spPr bwMode="auto">
          <a:xfrm>
            <a:off x="457200" y="2911094"/>
            <a:ext cx="2602632" cy="363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97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готовиться к занятию по принципу минимакса?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132856"/>
            <a:ext cx="8229600" cy="33962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определить минимум содержания занятия с учётом специфики детей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сконструировать затруднения в игровой ситуации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разработать проект диалога с детьми</a:t>
            </a:r>
          </a:p>
          <a:p>
            <a:pPr marL="444500" indent="-444500">
              <a:buClr>
                <a:srgbClr val="FFCC66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выбрать максимум, с которым можно познакомить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6600"/>
                </a:solidFill>
              </a:rPr>
              <a:t>Принцип вариативности?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Систематическое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предоставление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детям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возможности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выбора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материалов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видов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активности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участников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совместной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деятельности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общения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информации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способа</a:t>
            </a:r>
            <a:r>
              <a:rPr lang="ru-RU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действия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оценки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9600" b="1" dirty="0" err="1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en-US" sz="9600" b="1" dirty="0" smtClean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9600" b="1" dirty="0" smtClean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sz="5800" b="1" dirty="0" smtClean="0">
              <a:solidFill>
                <a:srgbClr val="FF6600"/>
              </a:solidFill>
              <a:latin typeface="+mj-lt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ru-RU" sz="11200" b="1" dirty="0" smtClean="0"/>
              <a:t>Вариативность -  </a:t>
            </a:r>
            <a:r>
              <a:rPr lang="ru-RU" sz="11200" b="1" i="1" dirty="0" smtClean="0"/>
              <a:t>это возможность выбор</a:t>
            </a:r>
            <a:r>
              <a:rPr lang="ru-RU" sz="11200" b="1" dirty="0" smtClean="0"/>
              <a:t>а</a:t>
            </a: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IOJPKR+Calibri,Bold" charset="0"/>
            </a:endParaRPr>
          </a:p>
          <a:p>
            <a:pPr>
              <a:lnSpc>
                <a:spcPts val="2675"/>
              </a:lnSpc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en-US" b="1" dirty="0" smtClean="0">
              <a:solidFill>
                <a:srgbClr val="003399"/>
              </a:solidFill>
              <a:latin typeface="IOJPKR+Calibri,Bold" charset="0"/>
            </a:endParaRPr>
          </a:p>
          <a:p>
            <a:endParaRPr lang="ru-RU" dirty="0"/>
          </a:p>
        </p:txBody>
      </p:sp>
      <p:pic>
        <p:nvPicPr>
          <p:cNvPr id="4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800" y="3861048"/>
            <a:ext cx="2833705" cy="212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вариативности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72243" y="1412776"/>
            <a:ext cx="8804249" cy="4713387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Обеспечивает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формирование у детей способностей к систематическому перебору вариантов ответа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ru-RU" sz="2800" b="1" dirty="0" smtClean="0">
                <a:solidFill>
                  <a:srgbClr val="FFCC66"/>
                </a:solidFill>
                <a:latin typeface="+mj-lt"/>
              </a:rPr>
              <a:t>выбора оптимального ответа</a:t>
            </a:r>
          </a:p>
          <a:p>
            <a:pPr algn="ctr" eaLnBrk="1" hangingPunct="1">
              <a:buFontTx/>
              <a:buNone/>
              <a:defRPr/>
            </a:pPr>
            <a:endParaRPr lang="ru-RU" b="1" dirty="0" smtClean="0">
              <a:solidFill>
                <a:srgbClr val="FFCC66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39"/>
            <a:ext cx="4160477" cy="2770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" y="3518865"/>
            <a:ext cx="4427984" cy="333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400" dirty="0" smtClean="0">
                <a:solidFill>
                  <a:srgbClr val="FF6600"/>
                </a:solidFill>
              </a:rPr>
              <a:t>Найди лишнее!</a:t>
            </a:r>
            <a:endParaRPr lang="ru-RU" sz="4400" dirty="0">
              <a:solidFill>
                <a:srgbClr val="FF66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42938" y="2643188"/>
            <a:ext cx="1857375" cy="164306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00438" y="1785938"/>
            <a:ext cx="2357437" cy="2428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29438" y="2928938"/>
            <a:ext cx="1343025" cy="12001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107504" y="116632"/>
            <a:ext cx="885698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68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1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 dirty="0" err="1">
                <a:solidFill>
                  <a:srgbClr val="003399"/>
                </a:solidFill>
                <a:latin typeface="IOJPKR+Calibri,Bold" charset="0"/>
              </a:rPr>
              <a:t>Нарисуй</a:t>
            </a:r>
            <a:r>
              <a:rPr lang="en-US" sz="28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IOJPKR+Calibri,Bold" charset="0"/>
              </a:rPr>
              <a:t>дорожку</a:t>
            </a:r>
            <a:r>
              <a:rPr lang="en-US" sz="2800" b="1" dirty="0">
                <a:solidFill>
                  <a:srgbClr val="003399"/>
                </a:solidFill>
                <a:latin typeface="IOJPKR+Calibri,Bold" charset="0"/>
              </a:rPr>
              <a:t> к </a:t>
            </a:r>
            <a:r>
              <a:rPr lang="en-US" sz="2800" b="1" dirty="0" err="1">
                <a:solidFill>
                  <a:srgbClr val="003399"/>
                </a:solidFill>
                <a:latin typeface="IOJPKR+Calibri,Bold" charset="0"/>
              </a:rPr>
              <a:t>дому</a:t>
            </a:r>
            <a:endParaRPr lang="en-US" sz="2800" b="1" dirty="0">
              <a:solidFill>
                <a:srgbClr val="003399"/>
              </a:solidFill>
              <a:latin typeface="IOJPKR+Calibri,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Дидактические принципы 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37160" indent="0" algn="ctr">
              <a:lnSpc>
                <a:spcPct val="150000"/>
              </a:lnSpc>
              <a:buNone/>
            </a:pPr>
            <a:r>
              <a:rPr lang="ru-RU" sz="3400" b="1" dirty="0">
                <a:solidFill>
                  <a:srgbClr val="FFCC99"/>
                </a:solidFill>
                <a:latin typeface="+mj-lt"/>
              </a:rPr>
              <a:t>основополагающие требования к практической организации учебного процесса.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>
                <a:solidFill>
                  <a:srgbClr val="003399"/>
                </a:solidFill>
                <a:latin typeface="IOJPKR+Calibri,Bold" charset="0"/>
              </a:rPr>
              <a:t>Нарисуй дорожку к дому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107504" y="188640"/>
            <a:ext cx="892899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>
                <a:solidFill>
                  <a:srgbClr val="003399"/>
                </a:solidFill>
                <a:latin typeface="IOJPKR+Calibri,Bold" charset="0"/>
              </a:rPr>
              <a:t>Нарисуй дорожку к дому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179512" y="116632"/>
            <a:ext cx="8784976" cy="6624736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2616200" y="627063"/>
            <a:ext cx="4498975" cy="881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3463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sz="2800" b="1">
                <a:solidFill>
                  <a:srgbClr val="003399"/>
                </a:solidFill>
                <a:latin typeface="IOJPKR+Calibri,Bold" charset="0"/>
              </a:rPr>
              <a:t>Нарисуй дорожку к дому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pPr algn="ctr"/>
            <a:r>
              <a:rPr lang="ru-RU" sz="44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/>
            </a:r>
            <a:br>
              <a:rPr lang="ru-RU" sz="4400" i="1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</a:br>
            <a:r>
              <a:rPr lang="ru-RU" sz="4400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Правила </a:t>
            </a:r>
            <a:r>
              <a:rPr lang="ru-RU" sz="44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соблюдения </a:t>
            </a:r>
            <a:br>
              <a:rPr lang="ru-RU" sz="44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8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принципа </a:t>
            </a:r>
            <a:r>
              <a:rPr lang="ru-RU" sz="4800" kern="0" spc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вариативности</a:t>
            </a:r>
            <a:r>
              <a:rPr lang="ru-RU" sz="44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kern="0" spc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dirty="0">
                <a:latin typeface="+mj-lt"/>
              </a:rPr>
              <a:t>каждый ответ </a:t>
            </a:r>
            <a:r>
              <a:rPr lang="ru-RU" sz="2800" b="1" dirty="0" smtClean="0">
                <a:latin typeface="+mj-lt"/>
              </a:rPr>
              <a:t>правильный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ребёнок говорит,  как может, а воспитатель помогает </a:t>
            </a:r>
            <a:r>
              <a:rPr lang="ru-RU" sz="2800" b="1" dirty="0" smtClean="0">
                <a:latin typeface="+mj-lt"/>
              </a:rPr>
              <a:t>грамотно   </a:t>
            </a:r>
            <a:r>
              <a:rPr lang="ru-RU" sz="2800" b="1" dirty="0">
                <a:latin typeface="+mj-lt"/>
              </a:rPr>
              <a:t>сформулировать  </a:t>
            </a:r>
            <a:r>
              <a:rPr lang="ru-RU" sz="2800" b="1" dirty="0" smtClean="0">
                <a:latin typeface="+mj-lt"/>
              </a:rPr>
              <a:t>ответ   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 на любой хороший творческий вопрос  может быть  несколько </a:t>
            </a:r>
            <a:r>
              <a:rPr lang="ru-RU" sz="2800" b="1" dirty="0" smtClean="0">
                <a:latin typeface="+mj-lt"/>
              </a:rPr>
              <a:t>вариантов</a:t>
            </a:r>
            <a:endParaRPr lang="ru-RU" sz="2800" b="1" dirty="0">
              <a:latin typeface="+mj-lt"/>
            </a:endParaRPr>
          </a:p>
          <a:p>
            <a:pPr>
              <a:defRPr/>
            </a:pPr>
            <a:r>
              <a:rPr lang="ru-RU" sz="2800" b="1" dirty="0">
                <a:latin typeface="+mj-lt"/>
              </a:rPr>
              <a:t> нестандартные ответы бывают очень </a:t>
            </a:r>
            <a:r>
              <a:rPr lang="ru-RU" sz="2800" b="1" dirty="0" smtClean="0">
                <a:latin typeface="+mj-lt"/>
              </a:rPr>
              <a:t>интересными</a:t>
            </a:r>
            <a:endParaRPr lang="ru-RU" sz="2800" b="1" dirty="0">
              <a:latin typeface="+mj-lt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72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107504" y="188640"/>
            <a:ext cx="8890446" cy="648072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899593" y="2864646"/>
            <a:ext cx="7632848" cy="10387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п. 3.2.1.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5)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поддержка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инициативы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самостоятельности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в </a:t>
            </a:r>
            <a:r>
              <a:rPr lang="en-US" sz="2200" b="1" dirty="0" err="1" smtClean="0">
                <a:solidFill>
                  <a:srgbClr val="003399"/>
                </a:solidFill>
                <a:latin typeface="IOJPKR+Calibri,Bold" charset="0"/>
              </a:rPr>
              <a:t>специфических</a:t>
            </a:r>
            <a:r>
              <a:rPr lang="en-US" sz="2200" b="1" dirty="0" smtClean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них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видах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;</a:t>
            </a:r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899593" y="3872431"/>
            <a:ext cx="3343275" cy="68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6)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возможность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выбора</a:t>
            </a:r>
            <a:endParaRPr lang="en-US" sz="2200" b="1" dirty="0">
              <a:solidFill>
                <a:srgbClr val="003399"/>
              </a:solidFill>
              <a:latin typeface="IOJPKR+Calibri,Bold" charset="0"/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4254565" y="3855109"/>
            <a:ext cx="3876675" cy="68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детьми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материалов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видов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930516" y="4212949"/>
            <a:ext cx="7315200" cy="102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активности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участников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совместной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200" b="1" dirty="0" err="1">
                <a:solidFill>
                  <a:srgbClr val="003399"/>
                </a:solidFill>
                <a:latin typeface="IOJPKR+Calibri,Bold" charset="0"/>
              </a:rPr>
              <a:t>общения</a:t>
            </a: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;…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CC99"/>
                </a:solidFill>
              </a:rPr>
              <a:t>Творчество, что это?</a:t>
            </a:r>
            <a:endParaRPr lang="ru-RU" sz="60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4826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493826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творчества?</a:t>
            </a:r>
            <a:b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785926"/>
            <a:ext cx="4255377" cy="302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5" y="1785926"/>
            <a:ext cx="4032448" cy="302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428596" y="5500702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Творчество –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это свой взгляд на что-либо</a:t>
            </a:r>
            <a:endParaRPr lang="ru-RU" sz="32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97666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творчества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68760"/>
            <a:ext cx="8784976" cy="5256584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  <a:defRPr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обеспечивает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максимальную ориентацию на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творческое начало в познавательной     </a:t>
            </a:r>
          </a:p>
          <a:p>
            <a:pPr marL="0" indent="0" eaLnBrk="1" hangingPunct="1"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деятельности</a:t>
            </a:r>
          </a:p>
          <a:p>
            <a:pPr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приобретение воспитанниками  собственного </a:t>
            </a:r>
          </a:p>
          <a:p>
            <a:pPr marL="0" indent="0">
              <a:lnSpc>
                <a:spcPct val="90000"/>
              </a:lnSpc>
              <a:buClr>
                <a:srgbClr val="FFCC00"/>
              </a:buClr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опыта творческой</a:t>
            </a:r>
          </a:p>
          <a:p>
            <a:pPr marL="0" indent="0">
              <a:lnSpc>
                <a:spcPct val="90000"/>
              </a:lnSpc>
              <a:buClr>
                <a:srgbClr val="FFCC00"/>
              </a:buClr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деятельности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формирование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интереса к обучению,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создание для каждого </a:t>
            </a:r>
          </a:p>
          <a:p>
            <a:pPr marL="0" indent="0" eaLnBrk="1" hangingPunct="1"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ситуации успеха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643314"/>
            <a:ext cx="4032448" cy="286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83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107504" y="116632"/>
            <a:ext cx="8928992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671513" y="2103438"/>
            <a:ext cx="1201737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</a:tabLst>
            </a:pPr>
            <a:r>
              <a:rPr lang="en-US" sz="2200" b="1">
                <a:solidFill>
                  <a:srgbClr val="003399"/>
                </a:solidFill>
                <a:latin typeface="IOJPKR+Calibri,Bold" charset="0"/>
              </a:rPr>
              <a:t>п. 1.6. 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671513" y="2438400"/>
            <a:ext cx="8240712" cy="20493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Создание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благоприятных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условий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детей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в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соответствии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их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возрастными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индивидуальными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особенностями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склонностями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способностей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творческого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потенциала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каждого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ребенка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как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субъекта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отношений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с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самим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собой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другими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детьми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взрослыми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миром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/>
          </p:cNvSpPr>
          <p:nvPr/>
        </p:nvSpPr>
        <p:spPr bwMode="auto">
          <a:xfrm>
            <a:off x="107504" y="116632"/>
            <a:ext cx="8892034" cy="655272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703263" y="1049338"/>
            <a:ext cx="3835400" cy="664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200" b="1" dirty="0">
                <a:solidFill>
                  <a:srgbClr val="003399"/>
                </a:solidFill>
                <a:latin typeface="IOJPKR+Calibri,Bold" charset="0"/>
              </a:rPr>
              <a:t>п. 2.4.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Программа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направлена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на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: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703263" y="1719263"/>
            <a:ext cx="8296275" cy="20774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создание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условий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ребенка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открывающих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возможности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для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позитивной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социализации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его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личностного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развития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инициативы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творческих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способностей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на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основе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сотрудничества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со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IOJPKR+Calibri,Bold" charset="0"/>
              </a:rPr>
              <a:t>взрослыми</a:t>
            </a:r>
            <a:r>
              <a:rPr lang="en-US" sz="2000" b="1" dirty="0">
                <a:solidFill>
                  <a:srgbClr val="C00000"/>
                </a:solidFill>
                <a:latin typeface="IOJPKR+Calibri,Bold" charset="0"/>
              </a:rPr>
              <a:t> и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сверстниками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и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соответствующим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возрасту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видам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 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sz="2000" b="1" dirty="0" err="1">
                <a:solidFill>
                  <a:srgbClr val="003399"/>
                </a:solidFill>
                <a:latin typeface="IOJPKR+Calibri,Bold" charset="0"/>
              </a:rPr>
              <a:t>деятельности</a:t>
            </a:r>
            <a:r>
              <a:rPr lang="en-US" sz="2000" b="1" dirty="0">
                <a:solidFill>
                  <a:srgbClr val="003399"/>
                </a:solidFill>
                <a:latin typeface="IOJPKR+Calibri,Bold" charset="0"/>
              </a:rPr>
              <a:t>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00075"/>
            <a:ext cx="76898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6600"/>
                </a:solidFill>
              </a:rPr>
              <a:t>Цель семинара: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2071688"/>
            <a:ext cx="8229600" cy="4525962"/>
          </a:xfrm>
        </p:spPr>
        <p:txBody>
          <a:bodyPr rtlCol="0">
            <a:normAutofit/>
          </a:bodyPr>
          <a:lstStyle/>
          <a:p>
            <a:pPr marL="457200" indent="-457200" algn="ctr" eaLnBrk="1" fontAlgn="auto" hangingPunct="1"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ru-RU" sz="3400" b="1" dirty="0" smtClean="0">
                <a:solidFill>
                  <a:srgbClr val="FFCC99"/>
                </a:solidFill>
                <a:latin typeface="+mj-lt"/>
              </a:rPr>
              <a:t>Формирование  представления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3400" b="1" dirty="0" smtClean="0">
                <a:solidFill>
                  <a:srgbClr val="FFCC99"/>
                </a:solidFill>
                <a:latin typeface="+mj-lt"/>
              </a:rPr>
              <a:t>    о дидактических принципах    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3400" b="1" dirty="0">
                <a:solidFill>
                  <a:srgbClr val="FFCC99"/>
                </a:solidFill>
                <a:latin typeface="+mj-lt"/>
              </a:rPr>
              <a:t> </a:t>
            </a:r>
            <a:r>
              <a:rPr lang="ru-RU" sz="3400" b="1" dirty="0" smtClean="0">
                <a:solidFill>
                  <a:srgbClr val="FFCC99"/>
                </a:solidFill>
                <a:latin typeface="+mj-lt"/>
              </a:rPr>
              <a:t>   </a:t>
            </a:r>
            <a:r>
              <a:rPr lang="ru-RU" sz="3400" b="1" dirty="0" err="1" smtClean="0">
                <a:solidFill>
                  <a:srgbClr val="FFCC99"/>
                </a:solidFill>
                <a:latin typeface="+mj-lt"/>
              </a:rPr>
              <a:t>деятельностного</a:t>
            </a:r>
            <a:r>
              <a:rPr lang="ru-RU" sz="3400" b="1" dirty="0" smtClean="0">
                <a:solidFill>
                  <a:srgbClr val="FFCC99"/>
                </a:solidFill>
                <a:latin typeface="+mj-lt"/>
              </a:rPr>
              <a:t> метода  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3400" b="1" dirty="0">
                <a:solidFill>
                  <a:srgbClr val="FFCC99"/>
                </a:solidFill>
                <a:latin typeface="+mj-lt"/>
              </a:rPr>
              <a:t> </a:t>
            </a:r>
            <a:r>
              <a:rPr lang="ru-RU" sz="3400" b="1" dirty="0" smtClean="0">
                <a:solidFill>
                  <a:srgbClr val="FFCC99"/>
                </a:solidFill>
                <a:latin typeface="+mj-lt"/>
              </a:rPr>
              <a:t>   обучения технологии «Ситуация» </a:t>
            </a: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AutoNum type="arabicPeriod"/>
              <a:defRPr/>
            </a:pPr>
            <a:endParaRPr lang="ru-RU" sz="3400" dirty="0" smtClean="0">
              <a:solidFill>
                <a:schemeClr val="accent6"/>
              </a:solidFill>
              <a:latin typeface="+mj-lt"/>
            </a:endParaRP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endParaRPr lang="ru-RU" sz="3400" dirty="0" smtClean="0">
              <a:solidFill>
                <a:schemeClr val="accent6"/>
              </a:solidFill>
              <a:latin typeface="+mj-lt"/>
            </a:endParaRPr>
          </a:p>
          <a:p>
            <a:pPr marL="609600" indent="-6096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AutoNum type="arabicPeriod"/>
              <a:defRPr/>
            </a:pPr>
            <a:endParaRPr lang="ru-RU" sz="3400" dirty="0" smtClean="0">
              <a:solidFill>
                <a:schemeClr val="accent6"/>
              </a:solidFill>
              <a:latin typeface="+mj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86313" y="1928813"/>
            <a:ext cx="3357562" cy="3929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1500" y="1928813"/>
            <a:ext cx="3786188" cy="3929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6" name="Содержимое 5"/>
          <p:cNvSpPr>
            <a:spLocks noGrp="1"/>
          </p:cNvSpPr>
          <p:nvPr>
            <p:ph sz="half" idx="1"/>
          </p:nvPr>
        </p:nvSpPr>
        <p:spPr>
          <a:xfrm>
            <a:off x="785813" y="1785938"/>
            <a:ext cx="3200400" cy="3713162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Знаю – не знаю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Умею – не умею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Владею – не владею</a:t>
            </a:r>
          </a:p>
        </p:txBody>
      </p:sp>
      <p:sp>
        <p:nvSpPr>
          <p:cNvPr id="33797" name="Содержимое 6"/>
          <p:cNvSpPr>
            <a:spLocks noGrp="1"/>
          </p:cNvSpPr>
          <p:nvPr>
            <p:ph sz="half" idx="2"/>
          </p:nvPr>
        </p:nvSpPr>
        <p:spPr>
          <a:xfrm>
            <a:off x="4786313" y="1571625"/>
            <a:ext cx="2857500" cy="4525963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Ищу и нахожу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Думаю и узнаю</a:t>
            </a:r>
          </a:p>
          <a:p>
            <a:pPr marL="0" indent="0" eaLnBrk="1" hangingPunct="1">
              <a:lnSpc>
                <a:spcPct val="280000"/>
              </a:lnSpc>
              <a:buClr>
                <a:srgbClr val="506E94"/>
              </a:buClr>
            </a:pPr>
            <a:r>
              <a:rPr lang="ru-RU" altLang="ru-RU" sz="2600" b="1" dirty="0" smtClean="0">
                <a:solidFill>
                  <a:srgbClr val="FF0000"/>
                </a:solidFill>
              </a:rPr>
              <a:t>Пробую и делаю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6600"/>
                </a:solidFill>
              </a:rPr>
              <a:t>Отношение к миру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>
            <a:off x="3357563" y="1143000"/>
            <a:ext cx="2357437" cy="7858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179512" y="2276872"/>
            <a:ext cx="8640959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Означает</a:t>
            </a: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,что </a:t>
            </a: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 ребёнка должно быть </a:t>
            </a:r>
            <a:r>
              <a:rPr lang="ru-RU" sz="28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сформировано обобщённое </a:t>
            </a:r>
            <a:r>
              <a:rPr lang="ru-RU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целостное представление о </a:t>
            </a: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природе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обществе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самом себе</a:t>
            </a: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ru-RU" sz="2800" b="1" kern="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социокультурном мире </a:t>
            </a:r>
            <a:endParaRPr lang="ru-RU" sz="2800" b="1" kern="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616075" indent="-533400" eaLnBrk="0" hangingPunct="0">
              <a:spcBef>
                <a:spcPct val="20000"/>
              </a:spcBef>
              <a:buClr>
                <a:srgbClr val="FFCC00"/>
              </a:buClr>
              <a:buSzPct val="120000"/>
              <a:buFont typeface="Wingdings" pitchFamily="2" charset="2"/>
              <a:buChar char="§"/>
              <a:defRPr/>
            </a:pP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и </a:t>
            </a:r>
            <a:r>
              <a:rPr lang="ru-RU" sz="2800" b="1" kern="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мире </a:t>
            </a:r>
            <a:r>
              <a:rPr lang="ru-RU" sz="2800" b="1" kern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деятельности</a:t>
            </a:r>
            <a:endParaRPr lang="ru-RU" sz="2800" b="1" kern="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§"/>
              <a:defRPr/>
            </a:pPr>
            <a:endParaRPr lang="ru-RU" sz="2800" b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684213" y="476250"/>
            <a:ext cx="79200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Принцип целостного представления о </a:t>
            </a: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мире</a:t>
            </a:r>
            <a:endParaRPr lang="ru-RU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Принцип целостного представления о мире</a:t>
            </a:r>
            <a:endParaRPr lang="ru-RU" sz="4400" dirty="0">
              <a:solidFill>
                <a:srgbClr val="FF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392528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>
                <a:latin typeface="+mj-lt"/>
              </a:rPr>
              <a:t>обеспечивает </a:t>
            </a:r>
            <a:r>
              <a:rPr lang="ru-RU" dirty="0">
                <a:latin typeface="+mj-lt"/>
              </a:rPr>
              <a:t>систематизацию представлений ребенка об окружающем мире и о себе самом. Раскрывая  явления окружающего мира в их взаимосвязи обеспечивается формирование у дошкольников  целостной карты мира.</a:t>
            </a: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+mj-lt"/>
            </a:endParaRPr>
          </a:p>
          <a:p>
            <a:pPr>
              <a:lnSpc>
                <a:spcPts val="2675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endParaRPr lang="ru-RU" b="1" dirty="0" smtClean="0">
              <a:solidFill>
                <a:srgbClr val="003399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3789040"/>
            <a:ext cx="4357687" cy="2897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непрерывности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905000"/>
            <a:ext cx="8429684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FFCC00"/>
              </a:buClr>
              <a:buNone/>
              <a:defRPr/>
            </a:pPr>
            <a:r>
              <a:rPr lang="ru-RU" sz="3200" b="1" i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</a:t>
            </a:r>
            <a:r>
              <a:rPr lang="ru-RU" sz="32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значает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преемственность между всеми </a:t>
            </a: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ступенями и этапами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обучения на уровне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технологии 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содержания </a:t>
            </a:r>
          </a:p>
          <a:p>
            <a:pPr marL="808038" indent="182563"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методик  с учетом    возрастных  и</a:t>
            </a:r>
          </a:p>
          <a:p>
            <a:pPr marL="808038" indent="0">
              <a:buClr>
                <a:srgbClr val="FFCC00"/>
              </a:buClr>
              <a:buNone/>
              <a:defRPr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психологических  особенностей  </a:t>
            </a:r>
          </a:p>
          <a:p>
            <a:pPr marL="808038" indent="0">
              <a:buClr>
                <a:srgbClr val="FFCC00"/>
              </a:buClr>
              <a:buNone/>
              <a:defRPr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развития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Oval 2"/>
          <p:cNvSpPr>
            <a:spLocks noChangeArrowheads="1"/>
          </p:cNvSpPr>
          <p:nvPr/>
        </p:nvSpPr>
        <p:spPr bwMode="auto">
          <a:xfrm>
            <a:off x="879475" y="1628775"/>
            <a:ext cx="7385050" cy="4968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5571" name="Oval 3"/>
          <p:cNvSpPr>
            <a:spLocks noChangeArrowheads="1"/>
          </p:cNvSpPr>
          <p:nvPr/>
        </p:nvSpPr>
        <p:spPr bwMode="auto">
          <a:xfrm>
            <a:off x="5695950" y="3687763"/>
            <a:ext cx="1944688" cy="1817687"/>
          </a:xfrm>
          <a:prstGeom prst="ellipse">
            <a:avLst/>
          </a:prstGeom>
          <a:solidFill>
            <a:srgbClr val="33CC33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младшая</a:t>
            </a:r>
          </a:p>
        </p:txBody>
      </p:sp>
      <p:sp>
        <p:nvSpPr>
          <p:cNvPr id="365572" name="Oval 4"/>
          <p:cNvSpPr>
            <a:spLocks noChangeArrowheads="1"/>
          </p:cNvSpPr>
          <p:nvPr/>
        </p:nvSpPr>
        <p:spPr bwMode="auto">
          <a:xfrm>
            <a:off x="3970338" y="4148138"/>
            <a:ext cx="2197100" cy="2171700"/>
          </a:xfrm>
          <a:prstGeom prst="ellipse">
            <a:avLst/>
          </a:prstGeom>
          <a:solidFill>
            <a:srgbClr val="009900">
              <a:alpha val="89803"/>
            </a:srgbClr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средняя</a:t>
            </a:r>
          </a:p>
        </p:txBody>
      </p:sp>
      <p:sp>
        <p:nvSpPr>
          <p:cNvPr id="365573" name="Oval 5"/>
          <p:cNvSpPr>
            <a:spLocks noChangeArrowheads="1"/>
          </p:cNvSpPr>
          <p:nvPr/>
        </p:nvSpPr>
        <p:spPr bwMode="auto">
          <a:xfrm>
            <a:off x="1763713" y="3716338"/>
            <a:ext cx="2592387" cy="2376487"/>
          </a:xfrm>
          <a:prstGeom prst="ellipse">
            <a:avLst/>
          </a:prstGeom>
          <a:solidFill>
            <a:srgbClr val="0066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старшая</a:t>
            </a:r>
          </a:p>
        </p:txBody>
      </p:sp>
      <p:sp>
        <p:nvSpPr>
          <p:cNvPr id="365574" name="Oval 6"/>
          <p:cNvSpPr>
            <a:spLocks noChangeArrowheads="1"/>
          </p:cNvSpPr>
          <p:nvPr/>
        </p:nvSpPr>
        <p:spPr bwMode="auto">
          <a:xfrm>
            <a:off x="1979613" y="1868488"/>
            <a:ext cx="2749550" cy="2373312"/>
          </a:xfrm>
          <a:prstGeom prst="ellipse">
            <a:avLst/>
          </a:prstGeom>
          <a:solidFill>
            <a:srgbClr val="0033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подготовительная</a:t>
            </a:r>
          </a:p>
        </p:txBody>
      </p:sp>
      <p:sp>
        <p:nvSpPr>
          <p:cNvPr id="19463" name="Заголовок 1"/>
          <p:cNvSpPr txBox="1">
            <a:spLocks/>
          </p:cNvSpPr>
          <p:nvPr/>
        </p:nvSpPr>
        <p:spPr bwMode="auto">
          <a:xfrm>
            <a:off x="457200" y="485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Дошкольная образовательная организация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0" grpId="0" animBg="1"/>
      <p:bldP spid="365571" grpId="0" animBg="1"/>
      <p:bldP spid="365572" grpId="0" animBg="1"/>
      <p:bldP spid="365573" grpId="0" animBg="1"/>
      <p:bldP spid="36557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Oval 2"/>
          <p:cNvSpPr>
            <a:spLocks noChangeArrowheads="1"/>
          </p:cNvSpPr>
          <p:nvPr/>
        </p:nvSpPr>
        <p:spPr bwMode="auto">
          <a:xfrm>
            <a:off x="500063" y="1500188"/>
            <a:ext cx="7561262" cy="49768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65571" name="Oval 3"/>
          <p:cNvSpPr>
            <a:spLocks noChangeArrowheads="1"/>
          </p:cNvSpPr>
          <p:nvPr/>
        </p:nvSpPr>
        <p:spPr bwMode="auto">
          <a:xfrm>
            <a:off x="5148263" y="3689350"/>
            <a:ext cx="2016125" cy="1909763"/>
          </a:xfrm>
          <a:prstGeom prst="ellipse">
            <a:avLst/>
          </a:prstGeom>
          <a:solidFill>
            <a:srgbClr val="FF9933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ДОУ</a:t>
            </a:r>
          </a:p>
        </p:txBody>
      </p:sp>
      <p:sp>
        <p:nvSpPr>
          <p:cNvPr id="365572" name="Oval 4"/>
          <p:cNvSpPr>
            <a:spLocks noChangeArrowheads="1"/>
          </p:cNvSpPr>
          <p:nvPr/>
        </p:nvSpPr>
        <p:spPr bwMode="auto">
          <a:xfrm>
            <a:off x="3165475" y="4129088"/>
            <a:ext cx="2428875" cy="2305050"/>
          </a:xfrm>
          <a:prstGeom prst="ellipse">
            <a:avLst/>
          </a:prstGeom>
          <a:solidFill>
            <a:srgbClr val="FF6600">
              <a:alpha val="89803"/>
            </a:srgbClr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Начальная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365573" name="Oval 5"/>
          <p:cNvSpPr>
            <a:spLocks noChangeArrowheads="1"/>
          </p:cNvSpPr>
          <p:nvPr/>
        </p:nvSpPr>
        <p:spPr bwMode="auto">
          <a:xfrm>
            <a:off x="1127125" y="3429000"/>
            <a:ext cx="2592388" cy="2428875"/>
          </a:xfrm>
          <a:prstGeom prst="ellipse">
            <a:avLst/>
          </a:prstGeom>
          <a:solidFill>
            <a:srgbClr val="FF33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Средняя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365574" name="Oval 6"/>
          <p:cNvSpPr>
            <a:spLocks noChangeArrowheads="1"/>
          </p:cNvSpPr>
          <p:nvPr/>
        </p:nvSpPr>
        <p:spPr bwMode="auto">
          <a:xfrm>
            <a:off x="1868488" y="1695450"/>
            <a:ext cx="2593975" cy="2452688"/>
          </a:xfrm>
          <a:prstGeom prst="ellipse">
            <a:avLst/>
          </a:prstGeom>
          <a:solidFill>
            <a:srgbClr val="CC0000">
              <a:alpha val="89803"/>
            </a:srgbClr>
          </a:solidFill>
          <a:ln w="158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Старшая </a:t>
            </a:r>
          </a:p>
          <a:p>
            <a:pPr algn="ctr"/>
            <a:r>
              <a:rPr lang="ru-RU" altLang="ru-RU" b="1">
                <a:latin typeface="Arial" charset="0"/>
              </a:rPr>
              <a:t>школа</a:t>
            </a:r>
          </a:p>
        </p:txBody>
      </p:sp>
      <p:sp>
        <p:nvSpPr>
          <p:cNvPr id="20487" name="Заголовок 1"/>
          <p:cNvSpPr txBox="1">
            <a:spLocks/>
          </p:cNvSpPr>
          <p:nvPr/>
        </p:nvSpPr>
        <p:spPr bwMode="auto">
          <a:xfrm>
            <a:off x="457200" y="552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altLang="ru-RU" sz="3200" b="1" dirty="0">
                <a:solidFill>
                  <a:srgbClr val="FF6600"/>
                </a:solidFill>
                <a:latin typeface="Arial" charset="0"/>
              </a:rPr>
              <a:t>Ступени образования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5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CC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655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0" grpId="0" animBg="1"/>
      <p:bldP spid="365571" grpId="0" animBg="1"/>
      <p:bldP spid="365572" grpId="0" animBg="1"/>
      <p:bldP spid="365573" grpId="0" animBg="1"/>
      <p:bldP spid="36557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354" y="0"/>
            <a:ext cx="9142721" cy="4752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FFCC66"/>
                </a:solidFill>
                <a:latin typeface="+mj-lt"/>
              </a:rPr>
              <a:t>Важнейшим условием </a:t>
            </a:r>
            <a:r>
              <a:rPr lang="ru-RU" sz="4000" b="1" dirty="0" smtClean="0">
                <a:solidFill>
                  <a:srgbClr val="FFCC66"/>
                </a:solidFill>
                <a:latin typeface="+mj-lt"/>
              </a:rPr>
              <a:t>достижения</a:t>
            </a:r>
          </a:p>
          <a:p>
            <a:pPr marL="0" indent="0" algn="ctr">
              <a:buNone/>
            </a:pPr>
            <a:r>
              <a:rPr lang="ru-RU" sz="4000" b="1" i="1" u="sng" dirty="0" smtClean="0">
                <a:solidFill>
                  <a:srgbClr val="FF6600"/>
                </a:solidFill>
                <a:latin typeface="+mj-lt"/>
              </a:rPr>
              <a:t>качества </a:t>
            </a:r>
            <a:r>
              <a:rPr lang="ru-RU" sz="4000" b="1" i="1" u="sng" dirty="0">
                <a:solidFill>
                  <a:srgbClr val="FF6600"/>
                </a:solidFill>
                <a:latin typeface="+mj-lt"/>
              </a:rPr>
              <a:t>образования </a:t>
            </a:r>
            <a:endParaRPr lang="ru-RU" sz="4000" b="1" i="1" u="sng" dirty="0" smtClean="0">
              <a:solidFill>
                <a:srgbClr val="FF66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4000" b="1" dirty="0">
                <a:solidFill>
                  <a:srgbClr val="FFCC66"/>
                </a:solidFill>
                <a:latin typeface="+mj-lt"/>
              </a:rPr>
              <a:t>является обеспечение </a:t>
            </a:r>
          </a:p>
          <a:p>
            <a:pPr marL="0" indent="0" algn="ctr">
              <a:buNone/>
            </a:pPr>
            <a:r>
              <a:rPr lang="ru-RU" sz="4000" b="1" i="1" u="sng" dirty="0" smtClean="0">
                <a:solidFill>
                  <a:srgbClr val="FF6600"/>
                </a:solidFill>
                <a:latin typeface="+mj-lt"/>
              </a:rPr>
              <a:t>непрерывности образования</a:t>
            </a:r>
            <a:endParaRPr lang="ru-RU" sz="4000" b="1" i="1" u="sng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55298" name="Picture 2" descr="https://satka-detsad33.educhel.ru/uploads/8000/27835/section/367968/worldtradingacade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31" y="2996952"/>
            <a:ext cx="4704457" cy="41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2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Дидактические принципы </a:t>
            </a:r>
            <a:r>
              <a:rPr lang="ru-RU" sz="4400" b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деятельностного</a:t>
            </a:r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метода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Психологической комфортности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Деятельности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Вариативности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Минимакса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Творчества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Целостного представления о мире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r>
              <a:rPr lang="ru-RU" sz="3200" b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Непрерывности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3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8229600" cy="47091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47500" lnSpcReduction="20000"/>
          </a:bodyPr>
          <a:lstStyle/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«Образование может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быть и средним,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а</a:t>
            </a: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вот</a:t>
            </a:r>
            <a:r>
              <a:rPr lang="ru-RU" sz="65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ru-RU" sz="6500" b="1" i="1" dirty="0" smtClean="0">
                <a:solidFill>
                  <a:srgbClr val="7030A0"/>
                </a:solidFill>
                <a:latin typeface="+mj-lt"/>
              </a:rPr>
              <a:t>воспитание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должно </a:t>
            </a:r>
          </a:p>
          <a:p>
            <a:pPr marL="0" indent="0">
              <a:buClr>
                <a:srgbClr val="FFCC66"/>
              </a:buClr>
              <a:buNone/>
            </a:pP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быть </a:t>
            </a:r>
            <a:r>
              <a:rPr lang="ru-RU" sz="6500" b="1" i="1" dirty="0" smtClean="0">
                <a:solidFill>
                  <a:srgbClr val="7030A0"/>
                </a:solidFill>
                <a:latin typeface="+mj-lt"/>
              </a:rPr>
              <a:t>высшим</a:t>
            </a:r>
            <a:r>
              <a:rPr lang="ru-RU" sz="65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!»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65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 smtClean="0">
              <a:solidFill>
                <a:srgbClr val="FF6600"/>
              </a:solidFill>
              <a:latin typeface="+mj-lt"/>
            </a:endParaRP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i="1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 algn="ctr">
              <a:buClr>
                <a:srgbClr val="FFCC66"/>
              </a:buClr>
              <a:buNone/>
            </a:pPr>
            <a:r>
              <a:rPr lang="ru-RU" sz="59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ВСЁ </a:t>
            </a:r>
            <a:r>
              <a:rPr lang="ru-RU" sz="59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В ВАШИХ РУКАХ!</a:t>
            </a:r>
          </a:p>
          <a:p>
            <a:pPr marL="609600" indent="-609600">
              <a:buClr>
                <a:srgbClr val="FFCC66"/>
              </a:buClr>
              <a:buFont typeface="Wingdings" pitchFamily="2" charset="2"/>
              <a:buAutoNum type="arabicPeriod"/>
            </a:pPr>
            <a:endParaRPr lang="ru-RU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8131" name="Picture 3" descr="C:\Users\Наталья\Desktop\фоны\фото девочки\1301007607_motivator-154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" t="-1778" r="-4589" b="8444"/>
          <a:stretch/>
        </p:blipFill>
        <p:spPr bwMode="auto">
          <a:xfrm>
            <a:off x="4932040" y="116633"/>
            <a:ext cx="410401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7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8228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Какие </a:t>
            </a:r>
            <a:r>
              <a:rPr lang="ru-RU" sz="36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принципы определяли </a:t>
            </a:r>
            <a:r>
              <a:rPr lang="ru-RU" sz="36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реализацию 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наглядно-иллюстративного </a:t>
            </a:r>
            <a:r>
              <a:rPr lang="ru-RU" sz="3600" b="1" i="1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метода </a:t>
            </a:r>
            <a:endParaRPr lang="ru-RU" sz="3600" b="1" i="1" dirty="0" smtClean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 (объяснительный метод</a:t>
            </a:r>
            <a:r>
              <a:rPr lang="ru-RU" sz="3200" b="1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)?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4652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Дидактические принципы</a:t>
            </a:r>
            <a:endParaRPr lang="ru-RU" sz="4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22412"/>
              </p:ext>
            </p:extLst>
          </p:nvPr>
        </p:nvGraphicFramePr>
        <p:xfrm>
          <a:off x="395288" y="1341439"/>
          <a:ext cx="8229600" cy="518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5297">
                <a:tc>
                  <a:txBody>
                    <a:bodyPr/>
                    <a:lstStyle/>
                    <a:p>
                      <a:pPr algn="ctr"/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C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Наглядно-иллюстративный метод </a:t>
                      </a:r>
                      <a:endParaRPr lang="ru-RU" sz="2400" b="1" dirty="0">
                        <a:solidFill>
                          <a:srgbClr val="FFCC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Calibri" pitchFamily="34" charset="0"/>
                      </a:endParaRPr>
                    </a:p>
                  </a:txBody>
                  <a:tcPr marT="45713" marB="45713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2400" b="0" i="0" u="none" strike="noStrike" kern="0" cap="none" spc="0" normalizeH="0" baseline="0" dirty="0" err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3" marB="4571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8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Наглядности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Доступности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Научности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Преемственности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Системности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j-lt"/>
                          <a:ea typeface="+mn-ea"/>
                          <a:cs typeface="Calibri" pitchFamily="34" charset="0"/>
                        </a:rPr>
                        <a:t>Сознательного усвоения  знаний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Calibri" pitchFamily="34" charset="0"/>
                      </a:endParaRPr>
                    </a:p>
                  </a:txBody>
                  <a:tcPr marT="45713" marB="45713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3" marB="4571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3761</TotalTime>
  <Words>2077</Words>
  <Application>Microsoft Office PowerPoint</Application>
  <PresentationFormat>Экран (4:3)</PresentationFormat>
  <Paragraphs>499</Paragraphs>
  <Slides>78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94" baseType="lpstr">
      <vt:lpstr>Arial</vt:lpstr>
      <vt:lpstr>Arial Unicode MS</vt:lpstr>
      <vt:lpstr>Book Antiqua</vt:lpstr>
      <vt:lpstr>Calibri</vt:lpstr>
      <vt:lpstr>IOJPKR+Calibri,Bold</vt:lpstr>
      <vt:lpstr>JSHUPB+Calibri,BoldItalic</vt:lpstr>
      <vt:lpstr>Lucida Sans</vt:lpstr>
      <vt:lpstr>MUNGAO+Calibri,Bold</vt:lpstr>
      <vt:lpstr>Tahoma</vt:lpstr>
      <vt:lpstr>Times New Roman</vt:lpstr>
      <vt:lpstr>Wingdings</vt:lpstr>
      <vt:lpstr>Wingdings 2</vt:lpstr>
      <vt:lpstr>Wingdings 3</vt:lpstr>
      <vt:lpstr>Апекс</vt:lpstr>
      <vt:lpstr>1_Апекс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обучать?</vt:lpstr>
      <vt:lpstr>Дидактические принципы </vt:lpstr>
      <vt:lpstr>Цель семинара:</vt:lpstr>
      <vt:lpstr>Презентация PowerPoint</vt:lpstr>
      <vt:lpstr>Дидактические принципы</vt:lpstr>
      <vt:lpstr>Система дидактических принципов Л.Г. Петерсон</vt:lpstr>
      <vt:lpstr>Презентация PowerPoint</vt:lpstr>
      <vt:lpstr>Презентация PowerPoint</vt:lpstr>
      <vt:lpstr>Принцип психологической комфортности</vt:lpstr>
      <vt:lpstr>«Научиться играть на флейте можно только играя самому»</vt:lpstr>
      <vt:lpstr>Презентация PowerPoint</vt:lpstr>
      <vt:lpstr>Презентация PowerPoint</vt:lpstr>
      <vt:lpstr>Презентация PowerPoint</vt:lpstr>
      <vt:lpstr>Принцип психологической комфортности</vt:lpstr>
      <vt:lpstr>Комфортное пребывание в детском саду </vt:lpstr>
      <vt:lpstr>Презентация PowerPoint</vt:lpstr>
      <vt:lpstr>Презентация PowerPoint</vt:lpstr>
      <vt:lpstr>«Принцип взаимосвязи обучения и развития»                                                                               Л.С. Выготский                                       советский психолог</vt:lpstr>
      <vt:lpstr>Примерная основная образовательная  программа дошкольного образования  http://fgosreestr.ru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психологической комфортности</vt:lpstr>
      <vt:lpstr>Презентация PowerPoint</vt:lpstr>
      <vt:lpstr>Презентация PowerPoint</vt:lpstr>
      <vt:lpstr>Презентация PowerPoint</vt:lpstr>
      <vt:lpstr>Сотрудничество: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   «Умение планировать свою деятельность»? </vt:lpstr>
      <vt:lpstr>Роль педагога</vt:lpstr>
      <vt:lpstr> Девиз принципа деятельности </vt:lpstr>
      <vt:lpstr>Презентация PowerPoint</vt:lpstr>
      <vt:lpstr>Ребёнок в деятельности усваивает культурные нормы и правила поведения</vt:lpstr>
      <vt:lpstr>Принцип минимакса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«Моральные силы для своего движения вперед ребенок черпает в своих успехах».    В.А. Сухомлинский </vt:lpstr>
      <vt:lpstr>Как готовиться к занятию по принципу минимакса?</vt:lpstr>
      <vt:lpstr>Принцип вариативности?</vt:lpstr>
      <vt:lpstr>Принцип вариативности</vt:lpstr>
      <vt:lpstr>Найди лишнее!</vt:lpstr>
      <vt:lpstr>Презентация PowerPoint</vt:lpstr>
      <vt:lpstr>Презентация PowerPoint</vt:lpstr>
      <vt:lpstr>Презентация PowerPoint</vt:lpstr>
      <vt:lpstr>Презентация PowerPoint</vt:lpstr>
      <vt:lpstr> Правила соблюдения  принципа вариативности </vt:lpstr>
      <vt:lpstr>Презентация PowerPoint</vt:lpstr>
      <vt:lpstr>Творчество, что это?</vt:lpstr>
      <vt:lpstr>Принцип творчества? </vt:lpstr>
      <vt:lpstr>Принцип творчества</vt:lpstr>
      <vt:lpstr>Презентация PowerPoint</vt:lpstr>
      <vt:lpstr>Презентация PowerPoint</vt:lpstr>
      <vt:lpstr>Отношение к миру</vt:lpstr>
      <vt:lpstr>Презентация PowerPoint</vt:lpstr>
      <vt:lpstr>Принцип целостного представления о мире</vt:lpstr>
      <vt:lpstr>Принцип непрерывности</vt:lpstr>
      <vt:lpstr>Презентация PowerPoint</vt:lpstr>
      <vt:lpstr>Презентация PowerPoint</vt:lpstr>
      <vt:lpstr>Презентация PowerPoint</vt:lpstr>
      <vt:lpstr>Дидактические принципы деятельностного метода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УНИВЕРСАЛЬНЫЕ УЧЕБНЫЕ ДЕЙСТВИЯ</dc:title>
  <dc:creator>Татьяна</dc:creator>
  <cp:lastModifiedBy>Пользователь Windows</cp:lastModifiedBy>
  <cp:revision>342</cp:revision>
  <dcterms:created xsi:type="dcterms:W3CDTF">2009-12-23T05:54:07Z</dcterms:created>
  <dcterms:modified xsi:type="dcterms:W3CDTF">2017-12-20T17:45:04Z</dcterms:modified>
</cp:coreProperties>
</file>