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sldIdLst>
    <p:sldId id="263" r:id="rId2"/>
    <p:sldId id="297" r:id="rId3"/>
    <p:sldId id="257" r:id="rId4"/>
    <p:sldId id="265" r:id="rId5"/>
    <p:sldId id="258" r:id="rId6"/>
    <p:sldId id="298" r:id="rId7"/>
    <p:sldId id="260" r:id="rId8"/>
    <p:sldId id="300" r:id="rId9"/>
    <p:sldId id="299" r:id="rId10"/>
    <p:sldId id="301" r:id="rId11"/>
    <p:sldId id="302" r:id="rId12"/>
    <p:sldId id="268" r:id="rId13"/>
    <p:sldId id="269" r:id="rId14"/>
    <p:sldId id="309" r:id="rId15"/>
    <p:sldId id="274" r:id="rId16"/>
    <p:sldId id="303" r:id="rId17"/>
    <p:sldId id="259" r:id="rId18"/>
    <p:sldId id="305" r:id="rId19"/>
    <p:sldId id="262" r:id="rId20"/>
    <p:sldId id="270" r:id="rId21"/>
    <p:sldId id="306" r:id="rId22"/>
    <p:sldId id="271" r:id="rId23"/>
    <p:sldId id="278" r:id="rId24"/>
    <p:sldId id="272" r:id="rId25"/>
    <p:sldId id="275" r:id="rId26"/>
    <p:sldId id="276" r:id="rId27"/>
    <p:sldId id="279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310" r:id="rId41"/>
    <p:sldId id="308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D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369277" y="1828800"/>
            <a:ext cx="5435756" cy="24384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369277" y="4304715"/>
            <a:ext cx="5437866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091DE-AB5F-406D-AF07-096BC76C2848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9C554-CAFB-4B44-9C99-7009B420DEC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7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E9FBD-FD18-46AA-A6A4-1ADE4524D71A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F78DC-F4EC-4F52-AD71-3D80A9CC6F02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15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589585" y="1219203"/>
            <a:ext cx="1424354" cy="69490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16523" y="1219203"/>
            <a:ext cx="4167554" cy="69490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0C122-2360-4E40-A92F-EA78CE1FB56C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DEF7A-C1A5-4808-BCE7-B8B9E16B5A23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04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8B94F-DDBE-4088-AE5C-B37F7747B621}" type="datetime1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1/17/2018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031C8-FDBF-4F53-87A9-B040E4E49A2A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11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B62F-FC49-43C5-A234-F449B9705429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525A6-EE79-4C93-932F-B977888E2061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69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167" y="1755648"/>
            <a:ext cx="5380892" cy="1816608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7167" y="3606220"/>
            <a:ext cx="5380892" cy="2012949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C3154-1BEE-49B6-88F8-69BB99C7D357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16042-26E1-4E8E-9665-042712963253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697415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16523" y="2560113"/>
            <a:ext cx="2795954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17985" y="2560113"/>
            <a:ext cx="2795954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A74F8-AB79-430D-A8B7-0AEDED1E449A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39090-679C-4DF1-B227-35885DE37E6A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2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697415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6524" y="2473664"/>
            <a:ext cx="2797053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215787" y="2479677"/>
            <a:ext cx="2798152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16524" y="3352801"/>
            <a:ext cx="2797053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215787" y="3352801"/>
            <a:ext cx="2798152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CBC11-C57B-4798-AB61-775C34E4C0D1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8EC86-797B-42A9-AF36-CC834A30DBF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938784"/>
            <a:ext cx="5750169" cy="1524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F658-A752-4730-BCF5-3AA50E5C5D71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B6A6E-1EB4-40FF-B6DA-A012ED4F6DE6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02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8EA43-0780-43CA-8A2C-FF5EC2D369BB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3615-69E3-41E0-BB11-C0B9F2C003DD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3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785" y="685803"/>
            <a:ext cx="1899138" cy="15494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4785" y="2235200"/>
            <a:ext cx="1899138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475035" y="2235200"/>
            <a:ext cx="3538904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80545-24D8-4C99-A892-9009C215F362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5C8EA-9DD3-4A6C-A874-3D0E069F6AC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13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>
            <a:spLocks noChangeArrowheads="1"/>
          </p:cNvSpPr>
          <p:nvPr/>
        </p:nvSpPr>
        <p:spPr bwMode="auto">
          <a:xfrm rot="420000" flipV="1">
            <a:off x="3166697" y="1108075"/>
            <a:ext cx="5257800" cy="4114800"/>
          </a:xfrm>
          <a:custGeom>
            <a:avLst/>
            <a:gdLst>
              <a:gd name="T0" fmla="*/ 5695950 w 3943350"/>
              <a:gd name="T1" fmla="*/ 2057400 h 5486400"/>
              <a:gd name="T2" fmla="*/ 2847975 w 3943350"/>
              <a:gd name="T3" fmla="*/ 4114800 h 5486400"/>
              <a:gd name="T4" fmla="*/ 0 w 3943350"/>
              <a:gd name="T5" fmla="*/ 2057400 h 5486400"/>
              <a:gd name="T6" fmla="*/ 2847975 w 3943350"/>
              <a:gd name="T7" fmla="*/ 0 h 54864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943350"/>
              <a:gd name="T13" fmla="*/ 0 h 5486400"/>
              <a:gd name="T14" fmla="*/ 3871461 w 3943350"/>
              <a:gd name="T15" fmla="*/ 5486400 h 5486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43350" h="5486400">
                <a:moveTo>
                  <a:pt x="0" y="0"/>
                </a:moveTo>
                <a:lnTo>
                  <a:pt x="3799575" y="0"/>
                </a:lnTo>
                <a:lnTo>
                  <a:pt x="3943350" y="143775"/>
                </a:lnTo>
                <a:lnTo>
                  <a:pt x="3943350" y="5486400"/>
                </a:lnTo>
                <a:lnTo>
                  <a:pt x="0" y="54864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algn="ctr">
            <a:solidFill>
              <a:srgbClr val="C0C0C0"/>
            </a:solidFill>
            <a:miter lim="800000"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rot="10800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Прямоугольный треугольник 14"/>
          <p:cNvSpPr>
            <a:spLocks noChangeArrowheads="1"/>
          </p:cNvSpPr>
          <p:nvPr/>
        </p:nvSpPr>
        <p:spPr bwMode="auto">
          <a:xfrm rot="420000" flipV="1">
            <a:off x="8002466" y="5360989"/>
            <a:ext cx="156796" cy="153987"/>
          </a:xfrm>
          <a:prstGeom prst="rtTriangle">
            <a:avLst/>
          </a:prstGeom>
          <a:solidFill>
            <a:srgbClr val="FFFFFF"/>
          </a:solidFill>
          <a:ln w="12700" algn="ctr">
            <a:solidFill>
              <a:srgbClr val="FFFFFF"/>
            </a:solidFill>
            <a:bevel/>
            <a:headEnd/>
            <a:tailEnd/>
          </a:ln>
          <a:effectLst>
            <a:outerShdw dist="6350" dir="12899787" algn="tl" rotWithShape="0">
              <a:srgbClr val="000000">
                <a:alpha val="46999"/>
              </a:srgbClr>
            </a:outerShdw>
          </a:effectLst>
        </p:spPr>
        <p:txBody>
          <a:bodyPr rot="10800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 flipV="1">
            <a:off x="-10258" y="5816600"/>
            <a:ext cx="9164516" cy="1041400"/>
          </a:xfrm>
          <a:custGeom>
            <a:avLst/>
            <a:gdLst>
              <a:gd name="T0" fmla="*/ 10320 w 5772"/>
              <a:gd name="T1" fmla="*/ 3175 h 656"/>
              <a:gd name="T2" fmla="*/ 4372410 w 5772"/>
              <a:gd name="T3" fmla="*/ 0 h 656"/>
              <a:gd name="T4" fmla="*/ 7523573 w 5772"/>
              <a:gd name="T5" fmla="*/ 582613 h 656"/>
              <a:gd name="T6" fmla="*/ 9917906 w 5772"/>
              <a:gd name="T7" fmla="*/ 87313 h 656"/>
              <a:gd name="T8" fmla="*/ 9928226 w 5772"/>
              <a:gd name="T9" fmla="*/ 338138 h 656"/>
              <a:gd name="T10" fmla="*/ 7399728 w 5772"/>
              <a:gd name="T11" fmla="*/ 696913 h 656"/>
              <a:gd name="T12" fmla="*/ 2559460 w 5772"/>
              <a:gd name="T13" fmla="*/ 319088 h 656"/>
              <a:gd name="T14" fmla="*/ 0 w 5772"/>
              <a:gd name="T15" fmla="*/ 1041400 h 656"/>
              <a:gd name="T16" fmla="*/ 10320 w 5772"/>
              <a:gd name="T17" fmla="*/ 3175 h 6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72"/>
              <a:gd name="T28" fmla="*/ 0 h 656"/>
              <a:gd name="T29" fmla="*/ 5772 w 5772"/>
              <a:gd name="T30" fmla="*/ 656 h 6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81438F">
                  <a:alpha val="45000"/>
                </a:srgbClr>
              </a:gs>
              <a:gs pos="100000">
                <a:srgbClr val="F35206">
                  <a:alpha val="54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6"/>
            <a:ext cx="4762500" cy="638175"/>
          </a:xfrm>
          <a:custGeom>
            <a:avLst/>
            <a:gdLst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0"/>
              <a:gd name="T16" fmla="*/ 0 h 595"/>
              <a:gd name="T17" fmla="*/ 3000 w 3000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64712">
                  <a:alpha val="29999"/>
                </a:srgbClr>
              </a:gs>
              <a:gs pos="80000">
                <a:srgbClr val="A14AB3">
                  <a:alpha val="42000"/>
                </a:srgbClr>
              </a:gs>
              <a:gs pos="100000">
                <a:srgbClr val="A14AB3">
                  <a:alpha val="45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rot="10800000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031" y="1569330"/>
            <a:ext cx="1531972" cy="211016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2031" y="3771713"/>
            <a:ext cx="1529862" cy="290576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413242" y="1599356"/>
            <a:ext cx="3196883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AAAC8-5A3E-4C10-A2DF-BDD0907BD509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CB9CD-8E9F-46D1-B6B8-9A1BF3DC444C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5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0258" y="-7938"/>
            <a:ext cx="9164516" cy="10429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97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32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6750"/>
            <a:ext cx="8229600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3FF310-5091-4EF7-8C2F-F36E28919EAC}" type="datetime1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17.01.2018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407A9C-4485-486D-8A96-6CDE739AE4E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635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703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73706" y="116632"/>
            <a:ext cx="8229600" cy="633670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Департамент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образования мэрии г.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Ярославля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Городской центр развития образования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Стажировочная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площадка по проблеме</a:t>
            </a:r>
          </a:p>
          <a:p>
            <a:pPr marL="0" indent="0" algn="ctr">
              <a:buNone/>
            </a:pPr>
            <a:r>
              <a:rPr lang="ru-RU" sz="41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«Современные образовательные технологии в детском саду: новые возможности организации образовательного  процесса с дошкольниками  в соответствии с ФГОС ДО»  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Начальная школа-детский сад № 115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2017-2018 учебный  год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928" y="116632"/>
            <a:ext cx="91440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027"/>
            <a:ext cx="1145966" cy="111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69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Цели ОС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229404"/>
              </p:ext>
            </p:extLst>
          </p:nvPr>
        </p:nvGraphicFramePr>
        <p:xfrm>
          <a:off x="457200" y="1936750"/>
          <a:ext cx="8229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тренировочная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итоговая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тренинг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контроль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наблюдение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обобщение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коррекция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систематизация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483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936104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Виды ТОС и ИОС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761499"/>
              </p:ext>
            </p:extLst>
          </p:nvPr>
        </p:nvGraphicFramePr>
        <p:xfrm>
          <a:off x="467544" y="1340768"/>
          <a:ext cx="8229600" cy="4579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49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тренировочная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итоговая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4926"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49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9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5"/>
          <p:cNvGrpSpPr/>
          <p:nvPr/>
        </p:nvGrpSpPr>
        <p:grpSpPr>
          <a:xfrm>
            <a:off x="469458" y="4301362"/>
            <a:ext cx="1567893" cy="936103"/>
            <a:chOff x="482331" y="3838859"/>
            <a:chExt cx="2681882" cy="140640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82331" y="3838859"/>
              <a:ext cx="2681882" cy="1340941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9C007F">
                    <a:tint val="60000"/>
                    <a:satMod val="160000"/>
                  </a:srgbClr>
                </a:gs>
                <a:gs pos="46000">
                  <a:srgbClr val="9C007F">
                    <a:tint val="86000"/>
                    <a:satMod val="160000"/>
                  </a:srgbClr>
                </a:gs>
                <a:gs pos="100000">
                  <a:srgbClr val="9C007F">
                    <a:shade val="40000"/>
                    <a:satMod val="160000"/>
                  </a:srgbClr>
                </a:gs>
              </a:gsLst>
              <a:path path="circle">
                <a:fillToRect l="50000" t="155000" r="50000" b="-55000"/>
              </a:path>
            </a:gradFill>
            <a:ln w="9525" cap="flat" cmpd="sng" algn="ctr">
              <a:solidFill>
                <a:srgbClr val="9C007F">
                  <a:satMod val="120000"/>
                </a:srgbClr>
              </a:solidFill>
              <a:prstDash val="solid"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</p:spPr>
        </p:sp>
        <p:sp>
          <p:nvSpPr>
            <p:cNvPr id="8" name="Скругленный прямоугольник 4"/>
            <p:cNvSpPr/>
            <p:nvPr/>
          </p:nvSpPr>
          <p:spPr>
            <a:xfrm>
              <a:off x="527128" y="3982875"/>
              <a:ext cx="2603332" cy="1262391"/>
            </a:xfrm>
            <a:prstGeom prst="rect">
              <a:avLst/>
            </a:prstGeom>
            <a:gradFill rotWithShape="1">
              <a:gsLst>
                <a:gs pos="0">
                  <a:srgbClr val="9C007F">
                    <a:tint val="60000"/>
                    <a:satMod val="160000"/>
                  </a:srgbClr>
                </a:gs>
                <a:gs pos="46000">
                  <a:srgbClr val="9C007F">
                    <a:tint val="86000"/>
                    <a:satMod val="160000"/>
                  </a:srgbClr>
                </a:gs>
                <a:gs pos="100000">
                  <a:srgbClr val="9C007F">
                    <a:shade val="40000"/>
                    <a:satMod val="160000"/>
                  </a:srgbClr>
                </a:gs>
              </a:gsLst>
              <a:path path="circle">
                <a:fillToRect l="50000" t="155000" r="50000" b="-55000"/>
              </a:path>
            </a:gradFill>
            <a:ln w="9525" cap="flat" cmpd="sng" algn="ctr">
              <a:solidFill>
                <a:srgbClr val="9C007F">
                  <a:satMod val="120000"/>
                </a:srgbClr>
              </a:solidFill>
              <a:prstDash val="solid"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</p:spPr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marL="0" marR="0" lvl="0" indent="0" algn="ctr" defTabSz="1466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коррекция</a:t>
              </a:r>
            </a:p>
          </p:txBody>
        </p:sp>
      </p:grpSp>
      <p:sp>
        <p:nvSpPr>
          <p:cNvPr id="9" name="Скругленный прямоугольник 4"/>
          <p:cNvSpPr/>
          <p:nvPr/>
        </p:nvSpPr>
        <p:spPr>
          <a:xfrm>
            <a:off x="1691680" y="2498419"/>
            <a:ext cx="1584176" cy="786566"/>
          </a:xfrm>
          <a:prstGeom prst="rect">
            <a:avLst/>
          </a:prstGeom>
          <a:gradFill rotWithShape="1">
            <a:gsLst>
              <a:gs pos="0">
                <a:srgbClr val="9C007F">
                  <a:tint val="60000"/>
                  <a:satMod val="160000"/>
                </a:srgbClr>
              </a:gs>
              <a:gs pos="46000">
                <a:srgbClr val="9C007F">
                  <a:tint val="86000"/>
                  <a:satMod val="160000"/>
                </a:srgbClr>
              </a:gs>
              <a:gs pos="100000">
                <a:srgbClr val="9C007F">
                  <a:shade val="40000"/>
                  <a:satMod val="160000"/>
                </a:srgbClr>
              </a:gs>
            </a:gsLst>
            <a:path path="circle">
              <a:fillToRect l="50000" t="155000" r="50000" b="-55000"/>
            </a:path>
          </a:gradFill>
          <a:ln w="9525" cap="flat" cmpd="sng" algn="ctr">
            <a:solidFill>
              <a:srgbClr val="9C007F">
                <a:satMod val="120000"/>
              </a:srgbClr>
            </a:solidFill>
            <a:prstDash val="solid"/>
          </a:ln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p:spPr>
        <p:txBody>
          <a:bodyPr spcFirstLastPara="0" vert="horz" wrap="square" lIns="125730" tIns="125730" rIns="125730" bIns="125730" numCol="1" spcCol="1270" anchor="ctr" anchorCtr="0">
            <a:noAutofit/>
          </a:bodyPr>
          <a:lstStyle/>
          <a:p>
            <a:pPr marL="0" marR="0" lvl="0" indent="0" algn="ctr" defTabSz="14668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тренинг</a:t>
            </a:r>
          </a:p>
        </p:txBody>
      </p:sp>
      <p:grpSp>
        <p:nvGrpSpPr>
          <p:cNvPr id="5" name="Группа 10"/>
          <p:cNvGrpSpPr/>
          <p:nvPr/>
        </p:nvGrpSpPr>
        <p:grpSpPr>
          <a:xfrm>
            <a:off x="2915816" y="4244240"/>
            <a:ext cx="1448953" cy="867854"/>
            <a:chOff x="5201017" y="3838859"/>
            <a:chExt cx="2897907" cy="1340941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5273026" y="3838859"/>
              <a:ext cx="2681882" cy="1340941"/>
            </a:xfrm>
            <a:prstGeom prst="roundRect">
              <a:avLst>
                <a:gd name="adj" fmla="val 10000"/>
              </a:avLst>
            </a:prstGeom>
            <a:solidFill>
              <a:srgbClr val="FF388C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13" name="Скругленный прямоугольник 4"/>
            <p:cNvSpPr/>
            <p:nvPr/>
          </p:nvSpPr>
          <p:spPr>
            <a:xfrm>
              <a:off x="5201017" y="3878134"/>
              <a:ext cx="2897907" cy="1262391"/>
            </a:xfrm>
            <a:prstGeom prst="rect">
              <a:avLst/>
            </a:prstGeom>
            <a:gradFill rotWithShape="1">
              <a:gsLst>
                <a:gs pos="0">
                  <a:srgbClr val="9C007F">
                    <a:tint val="60000"/>
                    <a:satMod val="160000"/>
                  </a:srgbClr>
                </a:gs>
                <a:gs pos="46000">
                  <a:srgbClr val="9C007F">
                    <a:tint val="86000"/>
                    <a:satMod val="160000"/>
                  </a:srgbClr>
                </a:gs>
                <a:gs pos="100000">
                  <a:srgbClr val="9C007F">
                    <a:shade val="40000"/>
                    <a:satMod val="160000"/>
                  </a:srgbClr>
                </a:gs>
              </a:gsLst>
              <a:path path="circle">
                <a:fillToRect l="50000" t="155000" r="50000" b="-55000"/>
              </a:path>
            </a:gradFill>
            <a:ln w="9525" cap="flat" cmpd="sng" algn="ctr">
              <a:solidFill>
                <a:srgbClr val="9C007F">
                  <a:satMod val="120000"/>
                </a:srgbClr>
              </a:solidFill>
              <a:prstDash val="solid"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</p:spPr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marL="0" marR="0" lvl="0" indent="0" algn="ctr" defTabSz="1466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наблюдение</a:t>
              </a:r>
            </a:p>
          </p:txBody>
        </p:sp>
      </p:grpSp>
      <p:grpSp>
        <p:nvGrpSpPr>
          <p:cNvPr id="6" name="Группа 13"/>
          <p:cNvGrpSpPr/>
          <p:nvPr/>
        </p:nvGrpSpPr>
        <p:grpSpPr>
          <a:xfrm>
            <a:off x="1538058" y="3647208"/>
            <a:ext cx="126653" cy="633830"/>
            <a:chOff x="2696271" y="1891291"/>
            <a:chExt cx="469329" cy="1399017"/>
          </a:xfrm>
        </p:grpSpPr>
        <p:sp>
          <p:nvSpPr>
            <p:cNvPr id="15" name="Двойная стрелка влево/вправо 14"/>
            <p:cNvSpPr/>
            <p:nvPr/>
          </p:nvSpPr>
          <p:spPr>
            <a:xfrm rot="18000000">
              <a:off x="2231427" y="2356135"/>
              <a:ext cx="1399017" cy="469329"/>
            </a:xfrm>
            <a:prstGeom prst="leftRightArrow">
              <a:avLst>
                <a:gd name="adj1" fmla="val 60000"/>
                <a:gd name="adj2" fmla="val 50000"/>
              </a:avLst>
            </a:prstGeom>
            <a:gradFill rotWithShape="1">
              <a:gsLst>
                <a:gs pos="0">
                  <a:srgbClr val="E40059">
                    <a:tint val="60000"/>
                    <a:satMod val="160000"/>
                  </a:srgbClr>
                </a:gs>
                <a:gs pos="46000">
                  <a:srgbClr val="E40059">
                    <a:tint val="86000"/>
                    <a:satMod val="160000"/>
                  </a:srgbClr>
                </a:gs>
                <a:gs pos="100000">
                  <a:srgbClr val="E40059">
                    <a:shade val="40000"/>
                    <a:satMod val="160000"/>
                  </a:srgbClr>
                </a:gs>
              </a:gsLst>
              <a:path path="circle">
                <a:fillToRect l="50000" t="155000" r="50000" b="-55000"/>
              </a:path>
            </a:gradFill>
            <a:ln w="9525" cap="flat" cmpd="sng" algn="ctr">
              <a:solidFill>
                <a:srgbClr val="E40059">
                  <a:satMod val="120000"/>
                </a:srgbClr>
              </a:solidFill>
              <a:prstDash val="solid"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</p:spPr>
        </p:sp>
        <p:sp>
          <p:nvSpPr>
            <p:cNvPr id="16" name="Двойная стрелка влево/вправо 4"/>
            <p:cNvSpPr/>
            <p:nvPr/>
          </p:nvSpPr>
          <p:spPr>
            <a:xfrm rot="18000000">
              <a:off x="2372226" y="2450001"/>
              <a:ext cx="1117419" cy="281597"/>
            </a:xfrm>
            <a:prstGeom prst="rect">
              <a:avLst/>
            </a:prstGeom>
            <a:gradFill rotWithShape="1">
              <a:gsLst>
                <a:gs pos="0">
                  <a:srgbClr val="E40059">
                    <a:tint val="60000"/>
                    <a:satMod val="160000"/>
                  </a:srgbClr>
                </a:gs>
                <a:gs pos="46000">
                  <a:srgbClr val="E40059">
                    <a:tint val="86000"/>
                    <a:satMod val="160000"/>
                  </a:srgbClr>
                </a:gs>
                <a:gs pos="100000">
                  <a:srgbClr val="E40059">
                    <a:shade val="40000"/>
                    <a:satMod val="160000"/>
                  </a:srgbClr>
                </a:gs>
              </a:gsLst>
              <a:path path="circle">
                <a:fillToRect l="50000" t="155000" r="50000" b="-55000"/>
              </a:path>
            </a:gradFill>
            <a:ln w="9525" cap="flat" cmpd="sng" algn="ctr">
              <a:solidFill>
                <a:srgbClr val="E40059">
                  <a:satMod val="120000"/>
                </a:srgbClr>
              </a:solidFill>
              <a:prstDash val="solid"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</p:spPr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marR="0" lvl="0" indent="0" algn="ctr" defTabSz="8890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000" b="1" i="0" u="none" strike="noStrike" kern="1200" cap="none" spc="0" normalizeH="0" baseline="0" noProof="0">
                <a:ln w="18000">
                  <a:solidFill>
                    <a:srgbClr val="E40059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19983">
            <a:off x="3164015" y="3621550"/>
            <a:ext cx="476277" cy="6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14412">
            <a:off x="2159657" y="4649881"/>
            <a:ext cx="7921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Organization Chart 12"/>
          <p:cNvGrpSpPr>
            <a:grpSpLocks noChangeAspect="1"/>
          </p:cNvGrpSpPr>
          <p:nvPr/>
        </p:nvGrpSpPr>
        <p:grpSpPr bwMode="auto">
          <a:xfrm>
            <a:off x="4597638" y="2525200"/>
            <a:ext cx="4027775" cy="2955624"/>
            <a:chOff x="1152" y="1538"/>
            <a:chExt cx="3782" cy="912"/>
          </a:xfrm>
        </p:grpSpPr>
        <p:cxnSp>
          <p:nvCxnSpPr>
            <p:cNvPr id="18" name="_s15395"/>
            <p:cNvCxnSpPr>
              <a:cxnSpLocks noChangeShapeType="1"/>
              <a:stCxn id="28" idx="6"/>
              <a:endCxn id="23" idx="2"/>
            </p:cNvCxnSpPr>
            <p:nvPr/>
          </p:nvCxnSpPr>
          <p:spPr bwMode="auto">
            <a:xfrm rot="16200000" flipV="1">
              <a:off x="2549" y="1103"/>
              <a:ext cx="192" cy="192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ysClr val="window" lastClr="FFFFFF"/>
              </a:solidFill>
              <a:miter lim="800000"/>
              <a:headEnd/>
              <a:tailEnd/>
            </a:ln>
          </p:spPr>
        </p:cxnSp>
        <p:cxnSp>
          <p:nvCxnSpPr>
            <p:cNvPr id="19" name="_s15389"/>
            <p:cNvCxnSpPr>
              <a:cxnSpLocks noChangeShapeType="1"/>
              <a:stCxn id="26" idx="6"/>
              <a:endCxn id="23" idx="2"/>
            </p:cNvCxnSpPr>
            <p:nvPr/>
          </p:nvCxnSpPr>
          <p:spPr bwMode="auto">
            <a:xfrm rot="5400000" flipH="1" flipV="1">
              <a:off x="1537" y="2017"/>
              <a:ext cx="192" cy="9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ysClr val="window" lastClr="FFFFFF"/>
              </a:solidFill>
              <a:miter lim="800000"/>
              <a:headEnd/>
              <a:tailEnd/>
            </a:ln>
          </p:spPr>
        </p:cxnSp>
        <p:cxnSp>
          <p:nvCxnSpPr>
            <p:cNvPr id="20" name="_s15379"/>
            <p:cNvCxnSpPr>
              <a:cxnSpLocks noChangeShapeType="1"/>
            </p:cNvCxnSpPr>
            <p:nvPr/>
          </p:nvCxnSpPr>
          <p:spPr bwMode="auto">
            <a:xfrm rot="16200000" flipV="1">
              <a:off x="4011" y="1076"/>
              <a:ext cx="144" cy="106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ysClr val="window" lastClr="FFFFFF"/>
              </a:solidFill>
              <a:miter lim="800000"/>
              <a:headEnd/>
              <a:tailEnd/>
            </a:ln>
          </p:spPr>
        </p:cxnSp>
        <p:cxnSp>
          <p:nvCxnSpPr>
            <p:cNvPr id="21" name="_s15377"/>
            <p:cNvCxnSpPr>
              <a:cxnSpLocks noChangeShapeType="1"/>
              <a:stCxn id="23" idx="6"/>
            </p:cNvCxnSpPr>
            <p:nvPr/>
          </p:nvCxnSpPr>
          <p:spPr bwMode="auto">
            <a:xfrm rot="5400000" flipH="1" flipV="1">
              <a:off x="2104" y="1116"/>
              <a:ext cx="144" cy="98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ysClr val="window" lastClr="FFFFFF"/>
              </a:solidFill>
              <a:miter lim="800000"/>
              <a:headEnd/>
              <a:tailEnd/>
            </a:ln>
          </p:spPr>
        </p:cxnSp>
        <p:sp>
          <p:nvSpPr>
            <p:cNvPr id="23" name="_s15374"/>
            <p:cNvSpPr>
              <a:spLocks noChangeArrowheads="1"/>
            </p:cNvSpPr>
            <p:nvPr/>
          </p:nvSpPr>
          <p:spPr bwMode="auto">
            <a:xfrm>
              <a:off x="1203" y="1682"/>
              <a:ext cx="957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9CB084"/>
                </a:gs>
                <a:gs pos="50000">
                  <a:sysClr val="windowText" lastClr="000000"/>
                </a:gs>
                <a:gs pos="100000">
                  <a:srgbClr val="9CB084"/>
                </a:gs>
              </a:gsLst>
              <a:lin ang="18900000" scaled="1"/>
            </a:gradFill>
            <a:ln w="3175">
              <a:solidFill>
                <a:srgbClr val="9CB084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itchFamily="34" charset="0"/>
                  <a:cs typeface="Calibri" pitchFamily="34" charset="0"/>
                </a:rPr>
                <a:t>контроль</a:t>
              </a:r>
              <a:r>
                <a:rPr kumimoji="0" lang="ru-RU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</a:rPr>
                <a:t>)</a:t>
              </a:r>
              <a:endPara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24" name="_s15375"/>
            <p:cNvSpPr>
              <a:spLocks noChangeArrowheads="1"/>
            </p:cNvSpPr>
            <p:nvPr/>
          </p:nvSpPr>
          <p:spPr bwMode="auto">
            <a:xfrm>
              <a:off x="2499" y="1686"/>
              <a:ext cx="936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9CB084"/>
                </a:gs>
                <a:gs pos="50000">
                  <a:sysClr val="windowText" lastClr="000000"/>
                </a:gs>
                <a:gs pos="100000">
                  <a:srgbClr val="9CB084"/>
                </a:gs>
              </a:gsLst>
              <a:lin ang="18900000" scaled="1"/>
            </a:gradFill>
            <a:ln w="3175">
              <a:solidFill>
                <a:srgbClr val="9CB084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itchFamily="34" charset="0"/>
                  <a:cs typeface="Calibri" pitchFamily="34" charset="0"/>
                </a:rPr>
                <a:t>ОБОБЩЕНИЕ</a:t>
              </a:r>
            </a:p>
          </p:txBody>
        </p:sp>
        <p:sp>
          <p:nvSpPr>
            <p:cNvPr id="25" name="_s15376"/>
            <p:cNvSpPr>
              <a:spLocks noChangeArrowheads="1"/>
            </p:cNvSpPr>
            <p:nvPr/>
          </p:nvSpPr>
          <p:spPr bwMode="auto">
            <a:xfrm>
              <a:off x="3981" y="1686"/>
              <a:ext cx="953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9CB084"/>
                </a:gs>
                <a:gs pos="50000">
                  <a:sysClr val="windowText" lastClr="000000"/>
                </a:gs>
                <a:gs pos="100000">
                  <a:srgbClr val="9CB084"/>
                </a:gs>
              </a:gsLst>
              <a:lin ang="18900000" scaled="1"/>
            </a:gradFill>
            <a:ln w="3175">
              <a:solidFill>
                <a:srgbClr val="9CB084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itchFamily="34" charset="0"/>
                  <a:cs typeface="Calibri" pitchFamily="34" charset="0"/>
                </a:rPr>
                <a:t>СИСТЕМАТИ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itchFamily="34" charset="0"/>
                  <a:cs typeface="Calibri" pitchFamily="34" charset="0"/>
                </a:rPr>
                <a:t>ЗАЦИЯ </a:t>
              </a:r>
            </a:p>
          </p:txBody>
        </p:sp>
        <p:sp>
          <p:nvSpPr>
            <p:cNvPr id="26" name="_s15388"/>
            <p:cNvSpPr>
              <a:spLocks noChangeArrowheads="1"/>
            </p:cNvSpPr>
            <p:nvPr/>
          </p:nvSpPr>
          <p:spPr bwMode="auto">
            <a:xfrm>
              <a:off x="1152" y="2162"/>
              <a:ext cx="864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410082"/>
                </a:gs>
                <a:gs pos="50000">
                  <a:sysClr val="windowText" lastClr="000000"/>
                </a:gs>
                <a:gs pos="100000">
                  <a:srgbClr val="410082"/>
                </a:gs>
              </a:gsLst>
              <a:lin ang="18900000" scaled="1"/>
            </a:gradFill>
            <a:ln w="3175">
              <a:solidFill>
                <a:srgbClr val="41008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itchFamily="34" charset="0"/>
                  <a:cs typeface="Calibri" pitchFamily="34" charset="0"/>
                </a:rPr>
                <a:t>ЗНАНИЙ</a:t>
              </a:r>
            </a:p>
          </p:txBody>
        </p:sp>
        <p:sp>
          <p:nvSpPr>
            <p:cNvPr id="27" name="_s15390"/>
            <p:cNvSpPr>
              <a:spLocks noChangeArrowheads="1"/>
            </p:cNvSpPr>
            <p:nvPr/>
          </p:nvSpPr>
          <p:spPr bwMode="auto">
            <a:xfrm>
              <a:off x="2160" y="2162"/>
              <a:ext cx="864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410082"/>
                </a:gs>
                <a:gs pos="50000">
                  <a:sysClr val="windowText" lastClr="000000"/>
                </a:gs>
                <a:gs pos="100000">
                  <a:srgbClr val="410082"/>
                </a:gs>
              </a:gsLst>
              <a:lin ang="18900000" scaled="1"/>
            </a:gradFill>
            <a:ln w="3175">
              <a:solidFill>
                <a:srgbClr val="41008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itchFamily="34" charset="0"/>
                  <a:cs typeface="Calibri" pitchFamily="34" charset="0"/>
                </a:rPr>
                <a:t>УМЕНИЙ</a:t>
              </a:r>
            </a:p>
          </p:txBody>
        </p:sp>
        <p:sp>
          <p:nvSpPr>
            <p:cNvPr id="28" name="_s15394"/>
            <p:cNvSpPr>
              <a:spLocks noChangeArrowheads="1"/>
            </p:cNvSpPr>
            <p:nvPr/>
          </p:nvSpPr>
          <p:spPr bwMode="auto">
            <a:xfrm>
              <a:off x="3168" y="2162"/>
              <a:ext cx="881" cy="288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410082"/>
                </a:gs>
                <a:gs pos="50000">
                  <a:sysClr val="windowText" lastClr="000000"/>
                </a:gs>
                <a:gs pos="100000">
                  <a:srgbClr val="410082"/>
                </a:gs>
              </a:gsLst>
              <a:lin ang="18900000" scaled="1"/>
            </a:gradFill>
            <a:ln w="3175">
              <a:solidFill>
                <a:srgbClr val="410082"/>
              </a:solidFill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Calibri" pitchFamily="34" charset="0"/>
                  <a:cs typeface="Calibri" pitchFamily="34" charset="0"/>
                </a:rPr>
                <a:t>СПОСОБОВ</a:t>
              </a:r>
            </a:p>
          </p:txBody>
        </p:sp>
      </p:grpSp>
      <p:cxnSp>
        <p:nvCxnSpPr>
          <p:cNvPr id="29" name="_s15379"/>
          <p:cNvCxnSpPr>
            <a:cxnSpLocks noChangeShapeType="1"/>
            <a:stCxn id="24" idx="6"/>
          </p:cNvCxnSpPr>
          <p:nvPr/>
        </p:nvCxnSpPr>
        <p:spPr bwMode="auto">
          <a:xfrm rot="5400000" flipH="1" flipV="1">
            <a:off x="6748219" y="2539286"/>
            <a:ext cx="247922" cy="683189"/>
          </a:xfrm>
          <a:prstGeom prst="bentConnector2">
            <a:avLst/>
          </a:prstGeom>
          <a:noFill/>
          <a:ln w="9525">
            <a:solidFill>
              <a:sysClr val="window" lastClr="FFFFFF"/>
            </a:solidFill>
            <a:miter lim="800000"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172704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effectLst/>
            </a:endParaRPr>
          </a:p>
        </p:txBody>
      </p:sp>
      <p:graphicFrame>
        <p:nvGraphicFramePr>
          <p:cNvPr id="48149" name="Group 2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15284042"/>
              </p:ext>
            </p:extLst>
          </p:nvPr>
        </p:nvGraphicFramePr>
        <p:xfrm>
          <a:off x="457200" y="323850"/>
          <a:ext cx="8229600" cy="6561011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0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Цель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тренировочной ОС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Цель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итоговой ОС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Тренинг, наблюдение, коррекция, предварительный мониторинг</a:t>
                      </a: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знаний, </a:t>
                      </a: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умений, </a:t>
                      </a: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навыков, </a:t>
                      </a: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мыслительных операций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Контроль уровня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сформированности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  <a:sym typeface="Wingdings" pitchFamily="2" charset="2"/>
                      </a:endParaRP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знаний, </a:t>
                      </a: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умений, </a:t>
                      </a: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навыков, </a:t>
                      </a:r>
                    </a:p>
                    <a:p>
                      <a:pPr marL="719138" marR="0" lvl="0" indent="-3651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развития мыслительных операций и т. д.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Обобщение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Wingdings" pitchFamily="2" charset="2"/>
                        </a:rPr>
                        <a:t>Систематизация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55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3"/>
            <a:ext cx="8229600" cy="86409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Мыслительные операции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229600" cy="6111354"/>
          </a:xfrm>
        </p:spPr>
        <p:txBody>
          <a:bodyPr>
            <a:normAutofit/>
          </a:bodyPr>
          <a:lstStyle/>
          <a:p>
            <a:pPr marL="2606675" indent="-62865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Сравнение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2606675" indent="-62865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Анализ </a:t>
            </a:r>
          </a:p>
          <a:p>
            <a:pPr marL="2606675" indent="-62865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sym typeface="Wingdings" pitchFamily="2" charset="2"/>
              </a:rPr>
              <a:t>Синтез </a:t>
            </a:r>
          </a:p>
          <a:p>
            <a:pPr marL="2606675" indent="-628650" eaLnBrk="1" hangingPunct="1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sym typeface="Wingdings" pitchFamily="2" charset="2"/>
              </a:rPr>
              <a:t>Классификация</a:t>
            </a:r>
          </a:p>
          <a:p>
            <a:pPr marL="2606675" indent="-62865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  <a:sym typeface="Wingdings" pitchFamily="2" charset="2"/>
              </a:rPr>
              <a:t>Обобщение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ru-RU" sz="2800" dirty="0" smtClean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CC0066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900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3"/>
            <a:ext cx="8229600" cy="86409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Мыслительные операции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229600" cy="5544616"/>
          </a:xfrm>
        </p:spPr>
        <p:txBody>
          <a:bodyPr>
            <a:normAutofit fontScale="85000" lnSpcReduction="20000"/>
          </a:bodyPr>
          <a:lstStyle/>
          <a:p>
            <a:pPr marL="444500" indent="-4445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tabLst>
                <a:tab pos="274638" algn="l"/>
              </a:tabLs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Сравнение – установление сходства или различия по определённым признакам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92075" indent="90488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tabLst>
                <a:tab pos="274638" algn="l"/>
              </a:tabLs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Анализ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исследование отдельных сторон, свойств и составных частей чего-либо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4500" indent="-352425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tabLst>
                <a:tab pos="274638" algn="l"/>
              </a:tabLs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Синтез-обобщение, сведение в единое целое частей 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444500" indent="-352425" eaLnBrk="1" hangingPunct="1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tabLst>
                <a:tab pos="274638" algn="l"/>
              </a:tabLs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Классификация- распределение по группам, отрядам, классам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182563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Ø"/>
              <a:tabLst>
                <a:tab pos="92075" algn="l"/>
              </a:tabLs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Обобщение – придать общее значение чему-либо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ru-RU" sz="2800" dirty="0" smtClean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CC0066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800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833109"/>
              </p:ext>
            </p:extLst>
          </p:nvPr>
        </p:nvGraphicFramePr>
        <p:xfrm>
          <a:off x="457200" y="116632"/>
          <a:ext cx="8291513" cy="6821371"/>
        </p:xfrm>
        <a:graphic>
          <a:graphicData uri="http://schemas.openxmlformats.org/drawingml/2006/table">
            <a:tbl>
              <a:tblPr/>
              <a:tblGrid>
                <a:gridCol w="276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3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3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 «Открытие» нового знания.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 Тренировочная.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  Итоговая.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70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Цель: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«открытие» нового знание.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Структура: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Введение в игровую ситуацию.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Актуализация.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Затруднение в игровой ситуации.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Открытие нового знания.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Введение знаний в систему.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Осмысление (итог).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Цель: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тренинг, наблюдение, коррекция, предварительный мониторинг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Структура:</a:t>
                      </a:r>
                      <a:endParaRPr kumimoji="0" lang="ru-RU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Цель: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контроль уровня </a:t>
                      </a:r>
                      <a:r>
                        <a:rPr kumimoji="0" lang="ru-RU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сформированности</a:t>
                      </a:r>
                      <a:endParaRPr kumimoji="0" lang="ru-RU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…, …., …..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Структура:</a:t>
                      </a:r>
                      <a:endParaRPr kumimoji="0" lang="ru-RU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8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833109"/>
              </p:ext>
            </p:extLst>
          </p:nvPr>
        </p:nvGraphicFramePr>
        <p:xfrm>
          <a:off x="457200" y="116632"/>
          <a:ext cx="8291513" cy="6821371"/>
        </p:xfrm>
        <a:graphic>
          <a:graphicData uri="http://schemas.openxmlformats.org/drawingml/2006/table">
            <a:tbl>
              <a:tblPr/>
              <a:tblGrid>
                <a:gridCol w="276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3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3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 «Открытие» нового знания.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 Тренировочная.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  Итоговая.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70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Цель: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«открытие» нового знание.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Структура: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Введение в игровую ситуацию.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Актуализация.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Затруднение в игровой ситуации.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Открытие нового знания.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Введение знаний в систему.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Осмысление (итог).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Цель: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тренинг, наблюдение, коррекция, предварительный мониторинг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Структура:</a:t>
                      </a:r>
                      <a:endParaRPr kumimoji="0" lang="ru-RU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Введение в игровую ситуацию.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Игровая деятельность, тренинг с фиксацией преодоления затруднений.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Осмысление (итог).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Цель: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контроль уровня </a:t>
                      </a:r>
                      <a:r>
                        <a:rPr kumimoji="0" lang="ru-RU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сформированности</a:t>
                      </a:r>
                      <a:endParaRPr kumimoji="0" lang="ru-RU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…, …., …..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Структура:</a:t>
                      </a:r>
                      <a:endParaRPr kumimoji="0" lang="ru-RU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Введение в игровую ситуацию.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Игровая деятельность, мониторинг, с фиксацией преодоления затруднений.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Осмысление (итог).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8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5"/>
            <a:ext cx="8229600" cy="8640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Структура ТОС и ИОС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894205"/>
              </p:ext>
            </p:extLst>
          </p:nvPr>
        </p:nvGraphicFramePr>
        <p:xfrm>
          <a:off x="457200" y="1052735"/>
          <a:ext cx="8229600" cy="4614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7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тренировочная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итоговая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416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Введение в игровую ситуацию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Игровая деятельность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Осмысление (итог)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Введение в игровую ситуацию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Игровая деятельность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Осмысление (итог)</a:t>
                      </a:r>
                    </a:p>
                    <a:p>
                      <a:endParaRPr kumimoji="0" lang="ru-RU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584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3263"/>
            <a:ext cx="8229600" cy="565497"/>
          </a:xfrm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Введение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игровую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ситуацию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905755"/>
              </p:ext>
            </p:extLst>
          </p:nvPr>
        </p:nvGraphicFramePr>
        <p:xfrm>
          <a:off x="457200" y="1340769"/>
          <a:ext cx="8507288" cy="538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3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35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тренировочная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итоговая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357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Цель </a:t>
                      </a:r>
                      <a:endParaRPr kumimoji="0" lang="ru-RU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4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создание интересной мотивации к игровой и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тренировочной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деятельности.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None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создание интересной мотивации к игровой и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контрольной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деятельности.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357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Требования 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7522">
                <a:tc grid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 typeface="Wingdings" pitchFamily="2" charset="2"/>
                        <a:buChar char="v"/>
                        <a:defRPr/>
                      </a:pPr>
                      <a:endParaRPr lang="ru-RU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endParaRPr lang="ru-RU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3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3263"/>
            <a:ext cx="8229600" cy="565497"/>
          </a:xfrm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Введение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игровую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ситуацию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905755"/>
              </p:ext>
            </p:extLst>
          </p:nvPr>
        </p:nvGraphicFramePr>
        <p:xfrm>
          <a:off x="457200" y="1340769"/>
          <a:ext cx="8507288" cy="538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53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35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тренировочная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итоговая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357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Цель </a:t>
                      </a:r>
                      <a:endParaRPr kumimoji="0" lang="ru-RU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49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создание интересной мотивации к игровой и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тренировочной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деятельности.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None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создание интересной мотивации к игровой и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контрольной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деятельности.</a:t>
                      </a: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357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Требования 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7522">
                <a:tc grid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 typeface="Wingdings" pitchFamily="2" charset="2"/>
                        <a:buChar char="v"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ситуация, включающая детей в игровую  и 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тренировочную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деятельность;</a:t>
                      </a:r>
                    </a:p>
                    <a:p>
                      <a:pPr>
                        <a:lnSpc>
                          <a:spcPct val="80000"/>
                        </a:lnSpc>
                        <a:buFont typeface="Wingdings" pitchFamily="2" charset="2"/>
                        <a:buChar char="v"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обращение к личному опыту детей,</a:t>
                      </a:r>
                    </a:p>
                    <a:p>
                      <a:pPr>
                        <a:lnSpc>
                          <a:spcPct val="80000"/>
                        </a:lnSpc>
                        <a:buFont typeface="Wingdings" pitchFamily="2" charset="2"/>
                        <a:buChar char="v"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создание условий для возникновения у  детей   внутренней    потребности   </a:t>
                      </a:r>
                    </a:p>
                    <a:p>
                      <a:pPr>
                        <a:lnSpc>
                          <a:spcPct val="80000"/>
                        </a:lnSpc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включения   в игровую и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тренировочную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деятельность.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ситуация, включающая детей в игровую  деятельность, позволяющая осуществлять  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контроль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;  </a:t>
                      </a:r>
                    </a:p>
                    <a:p>
                      <a:pPr>
                        <a:lnSpc>
                          <a:spcPct val="80000"/>
                        </a:lnSpc>
                        <a:buFont typeface="Wingdings" pitchFamily="2" charset="2"/>
                        <a:buChar char="Ø"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обращение к личному опыту детей,</a:t>
                      </a:r>
                    </a:p>
                    <a:p>
                      <a:pPr>
                        <a:lnSpc>
                          <a:spcPct val="80000"/>
                        </a:lnSpc>
                        <a:buFont typeface="Wingdings" pitchFamily="2" charset="2"/>
                        <a:buChar char="Ø"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создание условий для возникновения у детей   внутренней    потребности   включения в игровую деятельность и позволяющих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buNone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осуществлять  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контроль</a:t>
                      </a: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8347"/>
            <a:ext cx="8229600" cy="6669360"/>
          </a:xfrm>
        </p:spPr>
        <p:txBody>
          <a:bodyPr>
            <a:normAutofit fontScale="62500" lnSpcReduction="20000"/>
          </a:bodyPr>
          <a:lstStyle/>
          <a:p>
            <a:pPr marL="137160" indent="0" algn="ctr">
              <a:buNone/>
            </a:pPr>
            <a:endParaRPr lang="ru-RU" sz="3800" b="1" dirty="0" smtClean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37160" indent="0" algn="ctr">
              <a:buNone/>
            </a:pPr>
            <a:endParaRPr lang="ru-RU" sz="3800" b="1" dirty="0" smtClean="0">
              <a:ln w="6350">
                <a:noFill/>
              </a:ln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137160" indent="0" algn="ctr">
              <a:buNone/>
            </a:pPr>
            <a:r>
              <a:rPr lang="ru-RU" sz="41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Образовательные </a:t>
            </a:r>
            <a:r>
              <a:rPr lang="ru-RU" sz="41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ситуации  </a:t>
            </a:r>
            <a:endParaRPr lang="ru-RU" sz="4100" b="1" dirty="0" smtClean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137160" indent="0" algn="ctr">
              <a:buNone/>
            </a:pPr>
            <a:r>
              <a:rPr lang="ru-RU" sz="41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«</a:t>
            </a:r>
            <a:r>
              <a:rPr lang="ru-RU" sz="41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Тренировочная»  и «Итоговая» </a:t>
            </a:r>
            <a:endParaRPr lang="ru-RU" sz="4100" b="1" dirty="0" smtClean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137160" indent="0" algn="ctr">
              <a:buNone/>
            </a:pPr>
            <a:r>
              <a:rPr lang="ru-RU" sz="41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в </a:t>
            </a:r>
            <a:r>
              <a:rPr lang="ru-RU" sz="41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ТДМО </a:t>
            </a:r>
            <a:r>
              <a:rPr lang="ru-RU" sz="4100" b="1" dirty="0" err="1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Л.Г.Петерсон</a:t>
            </a:r>
            <a:r>
              <a:rPr lang="ru-RU" sz="41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. </a:t>
            </a:r>
            <a:endParaRPr lang="ru-RU" sz="4100" b="1" dirty="0" smtClean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137160" indent="0" algn="ctr">
              <a:buNone/>
            </a:pPr>
            <a:r>
              <a:rPr lang="ru-RU" sz="41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ru-RU" sz="4100" b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137160" indent="0" algn="ctr">
              <a:buNone/>
            </a:pPr>
            <a:r>
              <a:rPr lang="ru-RU" sz="41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Конструирование и анализ образовательных ситуаций данной типологии. </a:t>
            </a:r>
            <a:endParaRPr lang="ru-RU" sz="4100" b="1" dirty="0" smtClean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137160" indent="0" algn="ctr">
              <a:buNone/>
            </a:pPr>
            <a:r>
              <a:rPr lang="ru-RU" sz="4100" b="1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ru-RU" sz="4100" b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137160" indent="0" algn="ctr">
              <a:buNone/>
            </a:pPr>
            <a:r>
              <a:rPr lang="ru-RU" sz="41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Самооценка дошкольника.</a:t>
            </a:r>
          </a:p>
          <a:p>
            <a:pPr marL="137160" indent="0">
              <a:buNone/>
            </a:pPr>
            <a:endParaRPr lang="ru-RU" sz="3100" b="1" dirty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13716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13716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Семинар - практикум № 4</a:t>
            </a:r>
          </a:p>
          <a:p>
            <a:pPr marL="137160" indent="0" algn="ctr">
              <a:buNone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indent="0" algn="ctr">
              <a:buNone/>
            </a:pP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МОУ «Начальная школа - детский сад №115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3716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 января 2018 год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2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037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</a:pPr>
            <a:r>
              <a:rPr lang="ru-RU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</a:br>
            <a:r>
              <a:rPr lang="ru-RU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</a:br>
            <a:r>
              <a:rPr lang="ru-RU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</a:br>
            <a:r>
              <a:rPr lang="ru-RU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Игровая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деятельность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i="1" dirty="0">
                <a:latin typeface="Arial" pitchFamily="34" charset="0"/>
                <a:cs typeface="Arial" pitchFamily="34" charset="0"/>
              </a:rPr>
              <a:t>(с фиксацией и решением  игровых проблем) </a:t>
            </a:r>
            <a:br>
              <a:rPr lang="ru-RU" sz="2700" b="1" i="1" dirty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103305"/>
              </p:ext>
            </p:extLst>
          </p:nvPr>
        </p:nvGraphicFramePr>
        <p:xfrm>
          <a:off x="457200" y="1268759"/>
          <a:ext cx="8229600" cy="5624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171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тренировочная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итоговая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712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Цель 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3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тренинг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уровня </a:t>
                      </a:r>
                      <a:r>
                        <a:rPr lang="ru-RU" sz="18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сформированности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… представлений (знаний),                                            умений, способов деятельности, </a:t>
                      </a:r>
                    </a:p>
                    <a:p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 algn="l">
                        <a:lnSpc>
                          <a:spcPct val="80000"/>
                        </a:lnSpc>
                        <a:buNone/>
                      </a:pPr>
                      <a:r>
                        <a:rPr lang="ru-RU" sz="1800" b="1" u="non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  контроль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уровня </a:t>
                      </a:r>
                      <a:r>
                        <a:rPr lang="ru-RU" sz="18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сформированности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…</a:t>
                      </a:r>
                    </a:p>
                    <a:p>
                      <a:pPr marL="546100" indent="187325">
                        <a:lnSpc>
                          <a:spcPct val="80000"/>
                        </a:lnSpc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представлений (знаний), </a:t>
                      </a:r>
                    </a:p>
                    <a:p>
                      <a:pPr marL="546100" indent="187325">
                        <a:lnSpc>
                          <a:spcPct val="80000"/>
                        </a:lnSpc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умений, </a:t>
                      </a:r>
                    </a:p>
                    <a:p>
                      <a:pPr marL="179388" indent="187325">
                        <a:lnSpc>
                          <a:spcPct val="80000"/>
                        </a:lnSpc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способов деятельности,</a:t>
                      </a:r>
                      <a:r>
                        <a:rPr lang="ru-RU" sz="1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обобщение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представлений, умений, </a:t>
                      </a:r>
                    </a:p>
                    <a:p>
                      <a:pPr marL="179388" indent="187325">
                        <a:lnSpc>
                          <a:spcPct val="80000"/>
                        </a:lnSpc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систематизация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представлений, умений.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712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Требования 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435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Wingdings" pitchFamily="2" charset="2"/>
                        <a:buChar char="v"/>
                      </a:pPr>
                      <a:endParaRPr lang="ru-RU" sz="1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412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</a:pPr>
            <a:r>
              <a:rPr lang="ru-RU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</a:br>
            <a:r>
              <a:rPr lang="ru-RU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</a:br>
            <a:r>
              <a:rPr lang="ru-RU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</a:br>
            <a:r>
              <a:rPr lang="ru-RU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Игровая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деятельность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i="1" dirty="0">
                <a:latin typeface="Arial" pitchFamily="34" charset="0"/>
                <a:cs typeface="Arial" pitchFamily="34" charset="0"/>
              </a:rPr>
              <a:t>(с фиксацией и решением  игровых проблем) </a:t>
            </a:r>
            <a:br>
              <a:rPr lang="ru-RU" sz="2700" b="1" i="1" dirty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103305"/>
              </p:ext>
            </p:extLst>
          </p:nvPr>
        </p:nvGraphicFramePr>
        <p:xfrm>
          <a:off x="457200" y="1268759"/>
          <a:ext cx="8229600" cy="5701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06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тренировочная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итоговая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068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Цель 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72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тренинг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уровня </a:t>
                      </a:r>
                      <a:r>
                        <a:rPr lang="ru-RU" sz="18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сформированности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… представлений (знаний),                                            умений, способов деятельности, </a:t>
                      </a:r>
                    </a:p>
                    <a:p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 algn="l">
                        <a:lnSpc>
                          <a:spcPct val="80000"/>
                        </a:lnSpc>
                        <a:buNone/>
                      </a:pPr>
                      <a:r>
                        <a:rPr lang="ru-RU" sz="1800" b="1" u="non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  контроль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уровня </a:t>
                      </a:r>
                      <a:r>
                        <a:rPr lang="ru-RU" sz="18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сформированности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…</a:t>
                      </a:r>
                    </a:p>
                    <a:p>
                      <a:pPr marL="546100" indent="187325">
                        <a:lnSpc>
                          <a:spcPct val="80000"/>
                        </a:lnSpc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представлений (знаний), </a:t>
                      </a:r>
                    </a:p>
                    <a:p>
                      <a:pPr marL="546100" indent="187325">
                        <a:lnSpc>
                          <a:spcPct val="80000"/>
                        </a:lnSpc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умений, </a:t>
                      </a:r>
                    </a:p>
                    <a:p>
                      <a:pPr marL="179388" indent="187325">
                        <a:lnSpc>
                          <a:spcPct val="80000"/>
                        </a:lnSpc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способов деятельности,</a:t>
                      </a:r>
                      <a:r>
                        <a:rPr lang="ru-RU" sz="1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обобщение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представлений, умений, </a:t>
                      </a:r>
                    </a:p>
                    <a:p>
                      <a:pPr marL="179388" indent="187325">
                        <a:lnSpc>
                          <a:spcPct val="80000"/>
                        </a:lnSpc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систематизация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представлений, умений.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068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Требования 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8157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 typeface="Wingdings" pitchFamily="2" charset="2"/>
                        <a:buChar char="v"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соответствие используемых игр цели занятия;  </a:t>
                      </a:r>
                    </a:p>
                    <a:p>
                      <a:pPr>
                        <a:lnSpc>
                          <a:spcPct val="80000"/>
                        </a:lnSpc>
                        <a:buFont typeface="Wingdings" pitchFamily="2" charset="2"/>
                        <a:buChar char="v"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индивидуальные затруднения в играх;</a:t>
                      </a:r>
                    </a:p>
                    <a:p>
                      <a:pPr>
                        <a:lnSpc>
                          <a:spcPct val="80000"/>
                        </a:lnSpc>
                        <a:buFont typeface="Wingdings" pitchFamily="2" charset="2"/>
                        <a:buChar char="v"/>
                      </a:pPr>
                      <a:r>
                        <a:rPr lang="ru-RU" sz="1800" b="1" u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самооценка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уровня </a:t>
                      </a:r>
                      <a:r>
                        <a:rPr lang="ru-RU" sz="18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сформированности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:</a:t>
                      </a:r>
                    </a:p>
                    <a:p>
                      <a:pPr>
                        <a:lnSpc>
                          <a:spcPct val="80000"/>
                        </a:lnSpc>
                        <a:buFont typeface="Wingdings" pitchFamily="2" charset="2"/>
                        <a:buChar char="v"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ситуация успеха в совместной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тренировочной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деятельности</a:t>
                      </a:r>
                    </a:p>
                    <a:p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Wingdings" pitchFamily="2" charset="2"/>
                        <a:buChar char="v"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оответствие используемых игр цели занятия;</a:t>
                      </a:r>
                    </a:p>
                    <a:p>
                      <a:pPr marL="0" indent="-285750" algn="l" defTabSz="914400" rtl="0" eaLnBrk="1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Wingdings" pitchFamily="2" charset="2"/>
                        <a:buChar char="v"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индивидуальные игровые  вопросы или проблемы  в играх;</a:t>
                      </a:r>
                    </a:p>
                    <a:p>
                      <a:pPr marL="0" indent="-285750" algn="l" defTabSz="914400" rtl="0" eaLnBrk="1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Wingdings" pitchFamily="2" charset="2"/>
                        <a:buChar char="v"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самооценка уровня </a:t>
                      </a:r>
                      <a:r>
                        <a:rPr lang="ru-RU" sz="1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сформированности</a:t>
                      </a: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…</a:t>
                      </a:r>
                    </a:p>
                    <a:p>
                      <a:pPr marL="0" indent="-285750" algn="l" defTabSz="914400" rtl="0" eaLnBrk="1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Wingdings" pitchFamily="2" charset="2"/>
                        <a:buChar char="v"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ситуация успеха в совместной  деятельности во время   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контроля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4125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504055"/>
          </a:xfrm>
        </p:spPr>
        <p:txBody>
          <a:bodyPr/>
          <a:lstStyle/>
          <a:p>
            <a:pPr marL="269875" indent="-269875" algn="ctr">
              <a:lnSpc>
                <a:spcPct val="90000"/>
              </a:lnSpc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 Осмысление (итог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954340"/>
              </p:ext>
            </p:extLst>
          </p:nvPr>
        </p:nvGraphicFramePr>
        <p:xfrm>
          <a:off x="457200" y="764703"/>
          <a:ext cx="8435280" cy="5976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7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8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тренировочная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итоговая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897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Цель 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665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организация рефлексии и самооценки детьми своей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тренировочной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деятельности. 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>
                        <a:spcBef>
                          <a:spcPts val="0"/>
                        </a:spcBef>
                        <a:buFont typeface="Arial" charset="0"/>
                        <a:buNone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организация рефлексии и</a:t>
                      </a:r>
                      <a:r>
                        <a:rPr lang="ru-RU" sz="1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самооценки детьми своей деятельности </a:t>
                      </a:r>
                      <a:r>
                        <a:rPr lang="ru-RU" sz="18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 протяжении  всего занятия.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897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Требования 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2311">
                <a:tc>
                  <a:txBody>
                    <a:bodyPr/>
                    <a:lstStyle/>
                    <a:p>
                      <a:pPr marL="269875" indent="-269875">
                        <a:lnSpc>
                          <a:spcPct val="90000"/>
                        </a:lnSpc>
                        <a:buFont typeface="Wingdings" pitchFamily="2" charset="2"/>
                        <a:buChar char="v"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организация                                                              - анализа детской цели,                                           - самооценки;</a:t>
                      </a:r>
                    </a:p>
                    <a:p>
                      <a:pPr marL="269875" indent="-269875">
                        <a:lnSpc>
                          <a:spcPct val="90000"/>
                        </a:lnSpc>
                        <a:buFont typeface="Wingdings" pitchFamily="2" charset="2"/>
                        <a:buChar char="v"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фиксация   уровня </a:t>
                      </a:r>
                      <a:r>
                        <a:rPr lang="ru-RU" sz="18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сформированности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(представлений, умений, способов деятельности)  в речи;</a:t>
                      </a:r>
                    </a:p>
                    <a:p>
                      <a:pPr marL="269875" indent="-269875">
                        <a:lnSpc>
                          <a:spcPct val="90000"/>
                        </a:lnSpc>
                        <a:buFont typeface="Wingdings" pitchFamily="2" charset="2"/>
                        <a:buChar char="v"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определение выполнения взрослой цели.</a:t>
                      </a:r>
                    </a:p>
                    <a:p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spcBef>
                          <a:spcPts val="0"/>
                        </a:spcBef>
                        <a:buFont typeface="Wingdings" pitchFamily="2" charset="2"/>
                        <a:buChar char="Ø"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организация </a:t>
                      </a:r>
                    </a:p>
                    <a:p>
                      <a:pPr marL="285750" indent="68263" algn="l" defTabSz="914400" rtl="0" eaLnBrk="1" latinLnBrk="0" hangingPunct="1"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анализа детской цели, </a:t>
                      </a:r>
                    </a:p>
                    <a:p>
                      <a:pPr marL="285750" indent="68263" algn="l" defTabSz="914400" rtl="0" eaLnBrk="1" latinLnBrk="0" hangingPunct="1"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самооценки;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0"/>
                        </a:spcBef>
                        <a:buFont typeface="Wingdings" pitchFamily="2" charset="2"/>
                        <a:buChar char="Ø"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фиксация   уровня </a:t>
                      </a:r>
                      <a:r>
                        <a:rPr lang="ru-RU" sz="180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сформированности</a:t>
                      </a:r>
                      <a:endParaRPr lang="ru-RU" sz="18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37160" indent="0">
                        <a:spcBef>
                          <a:spcPts val="0"/>
                        </a:spcBef>
                        <a:buNone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6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(представлений, умений, способов деятельности, обобщения  представлений, умений, систематизации представлений, умений)     </a:t>
                      </a: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речи  </a:t>
                      </a:r>
                    </a:p>
                    <a:p>
                      <a:pPr marL="342900" indent="-342900">
                        <a:spcBef>
                          <a:spcPts val="0"/>
                        </a:spcBef>
                        <a:buFont typeface="Wingdings" pitchFamily="2" charset="2"/>
                        <a:buChar char="Ø"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определение выполнения взрослой цели.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327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Алгоритм конструирования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образовательной ситуации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«тренировочной» и «итоговой»</a:t>
            </a:r>
            <a:endParaRPr lang="ru-RU" sz="4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136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шаг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1.Определить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цели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ТОС или ИОС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2.Обозначить 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образовательные, развивающие и  воспитательные задачи.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3.Определить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единую сюжетную линию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4.Подобрать игры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 упражнения (на  2 этапе) в соответствии с  </a:t>
            </a:r>
          </a:p>
          <a:p>
            <a:pPr marL="1268413" indent="-7938"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целью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ТОС или ИОС,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68413" indent="541338"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задачами ОС,  </a:t>
            </a:r>
          </a:p>
          <a:p>
            <a:pPr marL="1268413" indent="541338"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сюжетом..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9698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шаг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ctr">
              <a:buFont typeface="Arial" charset="0"/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Прописать сценарий ОС.</a:t>
            </a:r>
          </a:p>
          <a:p>
            <a:pPr marL="609600" indent="-609600">
              <a:spcBef>
                <a:spcPts val="0"/>
              </a:spcBef>
              <a:buFont typeface="Arial" charset="0"/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  этап  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«Введения в игровую ситуацию», </a:t>
            </a:r>
          </a:p>
          <a:p>
            <a:pPr marL="609600" indent="-609600">
              <a:spcBef>
                <a:spcPts val="0"/>
              </a:spcBef>
              <a:buFont typeface="Arial" charset="0"/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          вычленив аспекты: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включение детей в игровую  деятельность, позволяющую </a:t>
            </a:r>
            <a:r>
              <a:rPr lang="ru-RU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осуществлять 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тренировку или </a:t>
            </a:r>
            <a:r>
              <a:rPr lang="ru-RU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контроль;  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создание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условий 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для возникновения у детей внутренней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потребности  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включения в игровую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деятельность, позволяющей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осуществлять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тренинг или контроль</a:t>
            </a:r>
            <a:r>
              <a:rPr lang="ru-RU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;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623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шаг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 этап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«Игровая деятельность», вычленяя :</a:t>
            </a:r>
          </a:p>
          <a:p>
            <a:pPr marL="1349375" indent="-457200"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задачи,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осуществляющие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тренировочную или 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контрольную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деятельность ; </a:t>
            </a:r>
          </a:p>
          <a:p>
            <a:pPr marL="1349375" indent="-457200"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испытания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для детей в играх;</a:t>
            </a:r>
          </a:p>
          <a:p>
            <a:pPr marL="1349375" indent="-457200">
              <a:buFont typeface="Wingdings" pitchFamily="2" charset="2"/>
              <a:buChar char="Ø"/>
            </a:pPr>
            <a:r>
              <a:rPr lang="ru-RU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связки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между игровыми заданиями и выхода из них;</a:t>
            </a:r>
          </a:p>
          <a:p>
            <a:pPr marL="1349375" indent="-45720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формирование самооценки уровня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сформированности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…; </a:t>
            </a:r>
          </a:p>
          <a:p>
            <a:pPr marL="1349375" indent="-457200">
              <a:buFont typeface="Wingdings" pitchFamily="2" charset="2"/>
              <a:buChar char="Ø"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ситуацию успеха в  индивидуальной  и совместной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759494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lvl="1" indent="-201613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этап 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Осмысление (итог)». </a:t>
            </a:r>
          </a:p>
          <a:p>
            <a:pPr marL="990600" lvl="1" indent="-201613">
              <a:buFont typeface="Arial" charset="0"/>
              <a:buNone/>
            </a:pP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Вопросы, направлены на осмысление</a:t>
            </a:r>
          </a:p>
          <a:p>
            <a:pPr marL="1520825" indent="-261938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реализации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детской цели,</a:t>
            </a:r>
          </a:p>
          <a:p>
            <a:pPr marL="1520825" indent="-261938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самооценки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уровня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сформированности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…,</a:t>
            </a:r>
          </a:p>
          <a:p>
            <a:pPr marL="1520825" indent="-261938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реализации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взрослой цели.</a:t>
            </a:r>
          </a:p>
          <a:p>
            <a:pPr marL="609600" indent="-609600">
              <a:buFont typeface="Arial" charset="0"/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784994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Карта наблюдения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тренировочной (итоговой) 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образовательной ситуации</a:t>
            </a:r>
          </a:p>
        </p:txBody>
      </p:sp>
      <p:graphicFrame>
        <p:nvGraphicFramePr>
          <p:cNvPr id="3" name="Group 2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4919352"/>
              </p:ext>
            </p:extLst>
          </p:nvPr>
        </p:nvGraphicFramePr>
        <p:xfrm>
          <a:off x="457200" y="1340769"/>
          <a:ext cx="8579296" cy="4741549"/>
        </p:xfrm>
        <a:graphic>
          <a:graphicData uri="http://schemas.openxmlformats.org/drawingml/2006/table">
            <a:tbl>
              <a:tblPr/>
              <a:tblGrid>
                <a:gridCol w="868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8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6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80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96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05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200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Фамилия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Игра 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Игра 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Игра 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7585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самооценка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самооценка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самооценка</a:t>
                      </a:r>
                    </a:p>
                  </a:txBody>
                  <a:tcPr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777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777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777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777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777"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57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Самооценка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базовое свойство личности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отношение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человека к самому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себе</a:t>
            </a:r>
          </a:p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осознание своих действий и личностных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качеств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91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Цель семинара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1.Формирование 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представления  о типах образовательных ситуаций ТДМО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Л.Г.Петерсон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–«тренировочная» и «итоговая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pPr marL="0" indent="0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Приобрести умение конструирования и анализа образовательных ситуаций –«тренировочная» и «итоговая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pPr marL="0" indent="0"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3.Систематизация представлений о самооценке детей дошкольного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19703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Самооценка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Завышенная </a:t>
            </a:r>
          </a:p>
          <a:p>
            <a:pPr marL="901700" lvl="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переоценивают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свои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умения</a:t>
            </a:r>
          </a:p>
          <a:p>
            <a:pPr marL="901700" lvl="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неадекватное восприятие себя</a:t>
            </a:r>
          </a:p>
          <a:p>
            <a:pPr marL="628650" lvl="0" indent="0"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Признаки:  «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Я самый правильный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», 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«Я лучше всех».</a:t>
            </a:r>
          </a:p>
          <a:p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4067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Самооценка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Адекватная</a:t>
            </a:r>
          </a:p>
          <a:p>
            <a:pPr marL="901700" lvl="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хорошо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знают свои сильные и слабые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стороны</a:t>
            </a:r>
          </a:p>
          <a:p>
            <a:pPr marL="901700" lvl="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могут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вовремя их показать или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скрыть</a:t>
            </a:r>
          </a:p>
          <a:p>
            <a:pPr marL="628650" lvl="0" indent="0"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85738" lvl="0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Такие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люди относятся к себе с позитивом и открыты окружающему миру. </a:t>
            </a:r>
          </a:p>
          <a:p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3245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Самооценка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Заниженная </a:t>
            </a:r>
          </a:p>
          <a:p>
            <a:pPr marL="90170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крайне негативно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настроены к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окружающим</a:t>
            </a:r>
          </a:p>
          <a:p>
            <a:pPr marL="90170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страдают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 недостатка уверенности в себе и уважения к собственной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личности</a:t>
            </a:r>
          </a:p>
          <a:p>
            <a:pPr marL="901700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недоверие к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окружающему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миру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Признаки:  не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уверен в себе, застенчив, нерешителен</a:t>
            </a:r>
          </a:p>
        </p:txBody>
      </p:sp>
    </p:spTree>
    <p:extLst>
      <p:ext uri="{BB962C8B-B14F-4D97-AF65-F5344CB8AC3E}">
        <p14:creationId xmlns:p14="http://schemas.microsoft.com/office/powerpoint/2010/main" val="11598513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Формирование самооценки</a:t>
            </a:r>
            <a:endParaRPr lang="ru-RU" sz="3200" b="1" dirty="0"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Взрослыми и сверстниками</a:t>
            </a:r>
          </a:p>
          <a:p>
            <a:pPr marL="987425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реакция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поступки воспитанника</a:t>
            </a:r>
          </a:p>
          <a:p>
            <a:pPr marL="987425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оценка достижений 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987425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принятые критерии самооценки</a:t>
            </a:r>
          </a:p>
          <a:p>
            <a:pPr marL="987425">
              <a:buFont typeface="Wingdings" pitchFamily="2" charset="2"/>
              <a:buChar char="Ø"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истема воспитательной работы  </a:t>
            </a:r>
          </a:p>
        </p:txBody>
      </p:sp>
    </p:spTree>
    <p:extLst>
      <p:ext uri="{BB962C8B-B14F-4D97-AF65-F5344CB8AC3E}">
        <p14:creationId xmlns:p14="http://schemas.microsoft.com/office/powerpoint/2010/main" val="4167565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Развитие самооценки детей в зависимости от особенностей </a:t>
            </a:r>
            <a:r>
              <a:rPr lang="ru-RU" sz="2800" b="1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воспитания  (по </a:t>
            </a:r>
            <a:r>
              <a:rPr lang="ru-RU" sz="28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М.И. Лисиной)</a:t>
            </a:r>
            <a:endParaRPr lang="ru-RU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800204"/>
              </p:ext>
            </p:extLst>
          </p:nvPr>
        </p:nvGraphicFramePr>
        <p:xfrm>
          <a:off x="35496" y="1095854"/>
          <a:ext cx="9108503" cy="5985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2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8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Дети с адекватной самооценкой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Дети с завышенной самооценкой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Дети с заниженной самооценкой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Уделяют ребёнку  достаточно много времени.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Уделяют ребёнку  очень  много  времени.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Уделяют ребёнку  очень мало  времени.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Оценивают положительно, но не выше, чем большинство сверстников.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Оценивают высоко, более развитым, чем большинство сверстников.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Оценивают ниже, чем большинство сверстников.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Часто поощряют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(не подарками).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Очень часто поощряют (в том числе подарками).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поощряют.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Наказывают в виде отказа от общения.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Редко наказывают.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Часто наказывают, упрекают.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7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Адекватно оценивают физические и умственные данные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Очень высоко оценивают умственные данные. Хвалят при других.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Низко оценивают.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8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Прогнозируют хорошие успехи в школе.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Ожидают отличные успехи в школе.</a:t>
                      </a:r>
                      <a:endParaRPr lang="ru-RU" sz="12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ожидают успехов в школе и жизни.</a:t>
                      </a:r>
                      <a:endParaRPr lang="ru-RU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9250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Как выявить самооценку?</a:t>
            </a:r>
            <a:r>
              <a:rPr lang="ru-RU" sz="3200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3200" dirty="0"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620688"/>
            <a:ext cx="8458200" cy="6120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1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Способ № </a:t>
            </a:r>
            <a:r>
              <a:rPr lang="ru-RU" sz="31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1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Спросите у ребёнка:</a:t>
            </a:r>
          </a:p>
          <a:p>
            <a:pPr marL="0" indent="0">
              <a:buNone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Ты хороший?</a:t>
            </a:r>
          </a:p>
          <a:p>
            <a:pPr marL="0" indent="0">
              <a:buNone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Ты добрый?</a:t>
            </a:r>
          </a:p>
          <a:p>
            <a:pPr marL="0" indent="0">
              <a:buNone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Ты красивый?</a:t>
            </a:r>
          </a:p>
          <a:p>
            <a:pPr marL="0" indent="0">
              <a:buNone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Ты умный?</a:t>
            </a:r>
          </a:p>
          <a:p>
            <a:pPr marL="0" indent="0">
              <a:buNone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Ты послушный?</a:t>
            </a:r>
          </a:p>
          <a:p>
            <a:pPr marL="0" indent="0">
              <a:buNone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Ты аккуратный?</a:t>
            </a:r>
          </a:p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Для уточнения можно задать вопрос: «Почему ты так думаешь?».</a:t>
            </a:r>
          </a:p>
          <a:p>
            <a:pPr marL="0" indent="0">
              <a:buNone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каждый ответ «Да» - 1 балл.</a:t>
            </a:r>
          </a:p>
          <a:p>
            <a:pPr marL="0" lvl="0" indent="0"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6 баллов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самооценка завышена</a:t>
            </a:r>
          </a:p>
          <a:p>
            <a:pPr marL="0" indent="0"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 баллов – высокая самооценка</a:t>
            </a:r>
          </a:p>
          <a:p>
            <a:pPr marL="0" indent="0"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 балла – средняя самооценка</a:t>
            </a:r>
          </a:p>
          <a:p>
            <a:pPr marL="0" indent="0">
              <a:buNone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2-3 балла – низкая самооценка</a:t>
            </a:r>
          </a:p>
          <a:p>
            <a:pPr marL="0" indent="0">
              <a:buNone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1-0 балла – очень низкая самооценка.</a:t>
            </a:r>
          </a:p>
          <a:p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909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1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Как </a:t>
            </a:r>
            <a:r>
              <a:rPr lang="ru-RU" sz="3200" b="1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выявить самооценку?</a:t>
            </a:r>
            <a:r>
              <a:rPr lang="ru-RU" sz="3200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3200" dirty="0"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Способ 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расположению рисунка ребёнка на листе и его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размеру: </a:t>
            </a:r>
          </a:p>
          <a:p>
            <a:pPr marL="1084263" indent="0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вверху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высокая самооценка</a:t>
            </a:r>
          </a:p>
          <a:p>
            <a:pPr marL="1541463" indent="-45720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центре –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адекватная самооценка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541463" indent="-457200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внизу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низкая самооценка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084263" indent="0">
              <a:buNone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Маленькая фигурка наверху – стремление повысить низкую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самооценку.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Большая фигура внизу – стремление снизить самооценку (или это результат воздействия окружающих на личность ребёнка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Изображение во весь лист может говорить об эгоцентризме ребёнка.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8892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9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Как выявить самооценку?</a:t>
            </a:r>
            <a:r>
              <a:rPr lang="ru-RU" sz="32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ru-RU" sz="3200" dirty="0"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ru-RU" sz="3200" dirty="0">
              <a:solidFill>
                <a:srgbClr val="0000CC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Способ №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Наблюдение за ребёнком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Неуверенность в поведении, боязливость, высказывания «у меня не получится», «я не смогу», «я так не умею», «я плохой» свидетельствуют о низкой самооценке.</a:t>
            </a:r>
          </a:p>
        </p:txBody>
      </p:sp>
    </p:spTree>
    <p:extLst>
      <p:ext uri="{BB962C8B-B14F-4D97-AF65-F5344CB8AC3E}">
        <p14:creationId xmlns:p14="http://schemas.microsoft.com/office/powerpoint/2010/main" val="21519416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Как выявить самооценку?</a:t>
            </a:r>
            <a:r>
              <a:rPr lang="ru-RU" sz="3200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3200" dirty="0"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Способ № 4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«Нарисуй себя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marL="0" indent="0">
              <a:buNone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тому, как ребёнок себя изобразил, вы сразу поймёте, как он к себе относится.</a:t>
            </a:r>
          </a:p>
        </p:txBody>
      </p:sp>
    </p:spTree>
    <p:extLst>
      <p:ext uri="{BB962C8B-B14F-4D97-AF65-F5344CB8AC3E}">
        <p14:creationId xmlns:p14="http://schemas.microsoft.com/office/powerpoint/2010/main" val="1453306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7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Как выявить самооценку?</a:t>
            </a:r>
            <a:r>
              <a:rPr lang="ru-RU" sz="3200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3200" dirty="0"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Способ № 5</a:t>
            </a:r>
          </a:p>
          <a:p>
            <a:pPr marL="0" indent="0">
              <a:buNone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Известная методика В.Г. Щур «Лесенка».</a:t>
            </a:r>
          </a:p>
          <a:p>
            <a:endParaRPr lang="ru-RU" sz="3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4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kern="0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Три основных типа </a:t>
            </a:r>
            <a:r>
              <a:rPr lang="ru-RU" sz="4000" b="1" kern="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ОС</a:t>
            </a:r>
            <a:endParaRPr lang="ru-RU" sz="4000" b="1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buClr>
                <a:srgbClr val="00CCFF"/>
              </a:buClr>
              <a:buSzPct val="65000"/>
              <a:buNone/>
              <a:defRPr/>
            </a:pPr>
            <a:endParaRPr lang="ru-RU" kern="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/>
            </a:endParaRPr>
          </a:p>
          <a:p>
            <a:pPr marL="0" lvl="0" indent="0" eaLnBrk="1" hangingPunct="1">
              <a:buClr>
                <a:srgbClr val="00CCFF"/>
              </a:buClr>
              <a:buSzPct val="65000"/>
              <a:buNone/>
              <a:defRPr/>
            </a:pPr>
            <a:r>
              <a:rPr lang="ru-RU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«Открытия</a:t>
            </a:r>
            <a:r>
              <a:rPr lang="ru-RU" b="1" kern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нового </a:t>
            </a:r>
            <a:r>
              <a:rPr lang="ru-RU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знания</a:t>
            </a:r>
            <a:endParaRPr lang="ru-RU" b="1" kern="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1" hangingPunct="1">
              <a:buClr>
                <a:srgbClr val="00CCFF"/>
              </a:buClr>
              <a:buSzPct val="65000"/>
              <a:buNone/>
              <a:defRPr/>
            </a:pPr>
            <a:r>
              <a:rPr lang="ru-RU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2. </a:t>
            </a:r>
            <a:r>
              <a:rPr lang="ru-RU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Тренировочная</a:t>
            </a:r>
            <a:endParaRPr lang="ru-RU" b="1" kern="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1" hangingPunct="1">
              <a:buClr>
                <a:srgbClr val="00CCFF"/>
              </a:buClr>
              <a:buSzPct val="65000"/>
              <a:buNone/>
              <a:defRPr/>
            </a:pPr>
            <a:r>
              <a:rPr lang="ru-RU" b="1" kern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 Итоговая</a:t>
            </a:r>
            <a:endParaRPr lang="ru-RU" b="1" kern="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0DE81-2576-4EB5-AD04-B2716ABAF1DD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4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pic>
        <p:nvPicPr>
          <p:cNvPr id="6" name="Picture 2" descr="H:\Педмарафон\фото\IMG_28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9"/>
          <a:stretch>
            <a:fillRect/>
          </a:stretch>
        </p:blipFill>
        <p:spPr bwMode="auto">
          <a:xfrm>
            <a:off x="4540250" y="3451225"/>
            <a:ext cx="4094163" cy="30495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95510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Домашнее задание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Какие целевые ориентиры достигаются на основных этапах итоговой образовательной ситуации?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4144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525A6-EE79-4C93-932F-B977888E2061}" type="slidenum">
              <a:rPr lang="ru-RU" smtClean="0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41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pic>
        <p:nvPicPr>
          <p:cNvPr id="2054" name="Picture 6" descr="http://www.zwalls.ru/pic/201309/800x480/zwalls.ru-228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928992" cy="660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7664" y="1846263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chemeClr val="bg1"/>
                </a:solidFill>
              </a:rPr>
              <a:t>Творческих успехов </a:t>
            </a:r>
          </a:p>
          <a:p>
            <a:r>
              <a:rPr lang="ru-RU" sz="4400" b="1" i="1" dirty="0" smtClean="0">
                <a:solidFill>
                  <a:schemeClr val="bg1"/>
                </a:solidFill>
              </a:rPr>
              <a:t>     в Новом году!</a:t>
            </a:r>
            <a:endParaRPr lang="ru-RU" sz="4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93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Структура  образовательной ситуации</a:t>
            </a:r>
            <a:br>
              <a:rPr lang="ru-RU" sz="32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«открытия» нового знания</a:t>
            </a:r>
            <a:br>
              <a:rPr lang="ru-RU" sz="3200" b="1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32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20000"/>
              </a:spcAft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Введение в игровую ситуацию.</a:t>
            </a:r>
          </a:p>
          <a:p>
            <a:pPr marL="0" lvl="0" indent="0" fontAlgn="base">
              <a:spcBef>
                <a:spcPct val="0"/>
              </a:spcBef>
              <a:spcAft>
                <a:spcPct val="20000"/>
              </a:spcAft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Актуализация. </a:t>
            </a:r>
          </a:p>
          <a:p>
            <a:pPr marL="0" lvl="0" indent="0" fontAlgn="base">
              <a:spcBef>
                <a:spcPct val="0"/>
              </a:spcBef>
              <a:spcAft>
                <a:spcPct val="20000"/>
              </a:spcAft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Затруднение в игровой ситуации. </a:t>
            </a:r>
          </a:p>
          <a:p>
            <a:pPr marL="0" lvl="0" indent="0" fontAlgn="base">
              <a:spcBef>
                <a:spcPct val="0"/>
              </a:spcBef>
              <a:spcAft>
                <a:spcPct val="20000"/>
              </a:spcAft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 Открытие детьми нового знания.</a:t>
            </a:r>
          </a:p>
          <a:p>
            <a:pPr marL="0" lvl="0" indent="0" fontAlgn="base">
              <a:spcBef>
                <a:spcPct val="0"/>
              </a:spcBef>
              <a:spcAft>
                <a:spcPct val="20000"/>
              </a:spcAft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Включение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нового знания (способа действия)</a:t>
            </a:r>
          </a:p>
          <a:p>
            <a:pPr marL="0" lvl="0" indent="0" fontAlgn="base">
              <a:spcBef>
                <a:spcPct val="0"/>
              </a:spcBef>
              <a:spcAft>
                <a:spcPct val="20000"/>
              </a:spcAft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в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систему знаний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 умений ребёнка.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20000"/>
              </a:spcAft>
              <a:buNone/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Осмысление (итог) занятия.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3674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>
                <a:ln>
                  <a:noFill/>
                </a:ln>
                <a:solidFill>
                  <a:srgbClr val="0000CC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b="1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Цель </a:t>
            </a:r>
            <a:r>
              <a:rPr lang="ru-RU" sz="3600" b="1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образовательной ситуации</a:t>
            </a:r>
            <a:r>
              <a:rPr lang="ru-RU" sz="3600" b="1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«открытия» нового знания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Ø"/>
            </a:pPr>
            <a:endParaRPr lang="ru-RU" b="1" dirty="0" smtClean="0">
              <a:solidFill>
                <a:srgbClr val="FFC000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0" lvl="0" indent="0" fontAlgn="base"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Формирование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представления о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</a:p>
          <a:p>
            <a:pPr marL="0" lvl="0" indent="0" fontAlgn="base">
              <a:spcAft>
                <a:spcPct val="0"/>
              </a:spcAft>
              <a:buClr>
                <a:schemeClr val="hlink"/>
              </a:buClr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чём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–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либо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…,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о ком-либо…</a:t>
            </a:r>
          </a:p>
          <a:p>
            <a:pPr marL="457200" lvl="0" indent="-457200" fontAlgn="base"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Формирование первичного опыта </a:t>
            </a:r>
          </a:p>
          <a:p>
            <a:pPr marL="0" lvl="0" indent="0" fontAlgn="base">
              <a:spcAft>
                <a:spcPct val="0"/>
              </a:spcAft>
              <a:buClr>
                <a:schemeClr val="hlink"/>
              </a:buClr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 деятельности…</a:t>
            </a:r>
          </a:p>
          <a:p>
            <a:pPr marL="0" lvl="0" indent="0" fontAlgn="base">
              <a:spcAft>
                <a:spcPct val="0"/>
              </a:spcAft>
              <a:buClr>
                <a:schemeClr val="hlink"/>
              </a:buClr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80BE5-08B1-4C9E-9AEF-4D9DAC6BA758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866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Цели ОС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229404"/>
              </p:ext>
            </p:extLst>
          </p:nvPr>
        </p:nvGraphicFramePr>
        <p:xfrm>
          <a:off x="457200" y="1936750"/>
          <a:ext cx="8229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тренировочная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итоговая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тренинг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наблюдение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коррекция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48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936104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Виды ТОС и ИОС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761499"/>
              </p:ext>
            </p:extLst>
          </p:nvPr>
        </p:nvGraphicFramePr>
        <p:xfrm>
          <a:off x="467544" y="1340768"/>
          <a:ext cx="8229600" cy="4579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49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тренировочная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итоговая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4926"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49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9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Группа 5"/>
          <p:cNvGrpSpPr/>
          <p:nvPr/>
        </p:nvGrpSpPr>
        <p:grpSpPr>
          <a:xfrm>
            <a:off x="469458" y="4301362"/>
            <a:ext cx="1567893" cy="936103"/>
            <a:chOff x="482331" y="3838859"/>
            <a:chExt cx="2681882" cy="140640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82331" y="3838859"/>
              <a:ext cx="2681882" cy="1340941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9C007F">
                    <a:tint val="60000"/>
                    <a:satMod val="160000"/>
                  </a:srgbClr>
                </a:gs>
                <a:gs pos="46000">
                  <a:srgbClr val="9C007F">
                    <a:tint val="86000"/>
                    <a:satMod val="160000"/>
                  </a:srgbClr>
                </a:gs>
                <a:gs pos="100000">
                  <a:srgbClr val="9C007F">
                    <a:shade val="40000"/>
                    <a:satMod val="160000"/>
                  </a:srgbClr>
                </a:gs>
              </a:gsLst>
              <a:path path="circle">
                <a:fillToRect l="50000" t="155000" r="50000" b="-55000"/>
              </a:path>
            </a:gradFill>
            <a:ln w="9525" cap="flat" cmpd="sng" algn="ctr">
              <a:solidFill>
                <a:srgbClr val="9C007F">
                  <a:satMod val="120000"/>
                </a:srgbClr>
              </a:solidFill>
              <a:prstDash val="solid"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</p:spPr>
        </p:sp>
        <p:sp>
          <p:nvSpPr>
            <p:cNvPr id="8" name="Скругленный прямоугольник 4"/>
            <p:cNvSpPr/>
            <p:nvPr/>
          </p:nvSpPr>
          <p:spPr>
            <a:xfrm>
              <a:off x="527128" y="3982875"/>
              <a:ext cx="2603332" cy="1262391"/>
            </a:xfrm>
            <a:prstGeom prst="rect">
              <a:avLst/>
            </a:prstGeom>
            <a:gradFill rotWithShape="1">
              <a:gsLst>
                <a:gs pos="0">
                  <a:srgbClr val="9C007F">
                    <a:tint val="60000"/>
                    <a:satMod val="160000"/>
                  </a:srgbClr>
                </a:gs>
                <a:gs pos="46000">
                  <a:srgbClr val="9C007F">
                    <a:tint val="86000"/>
                    <a:satMod val="160000"/>
                  </a:srgbClr>
                </a:gs>
                <a:gs pos="100000">
                  <a:srgbClr val="9C007F">
                    <a:shade val="40000"/>
                    <a:satMod val="160000"/>
                  </a:srgbClr>
                </a:gs>
              </a:gsLst>
              <a:path path="circle">
                <a:fillToRect l="50000" t="155000" r="50000" b="-55000"/>
              </a:path>
            </a:gradFill>
            <a:ln w="9525" cap="flat" cmpd="sng" algn="ctr">
              <a:solidFill>
                <a:srgbClr val="9C007F">
                  <a:satMod val="120000"/>
                </a:srgbClr>
              </a:solidFill>
              <a:prstDash val="solid"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</p:spPr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marL="0" marR="0" lvl="0" indent="0" algn="ctr" defTabSz="1466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коррекция</a:t>
              </a:r>
            </a:p>
          </p:txBody>
        </p:sp>
      </p:grpSp>
      <p:sp>
        <p:nvSpPr>
          <p:cNvPr id="9" name="Скругленный прямоугольник 4"/>
          <p:cNvSpPr/>
          <p:nvPr/>
        </p:nvSpPr>
        <p:spPr>
          <a:xfrm>
            <a:off x="1691680" y="2498419"/>
            <a:ext cx="1584176" cy="786566"/>
          </a:xfrm>
          <a:prstGeom prst="rect">
            <a:avLst/>
          </a:prstGeom>
          <a:gradFill rotWithShape="1">
            <a:gsLst>
              <a:gs pos="0">
                <a:srgbClr val="9C007F">
                  <a:tint val="60000"/>
                  <a:satMod val="160000"/>
                </a:srgbClr>
              </a:gs>
              <a:gs pos="46000">
                <a:srgbClr val="9C007F">
                  <a:tint val="86000"/>
                  <a:satMod val="160000"/>
                </a:srgbClr>
              </a:gs>
              <a:gs pos="100000">
                <a:srgbClr val="9C007F">
                  <a:shade val="40000"/>
                  <a:satMod val="160000"/>
                </a:srgbClr>
              </a:gs>
            </a:gsLst>
            <a:path path="circle">
              <a:fillToRect l="50000" t="155000" r="50000" b="-55000"/>
            </a:path>
          </a:gradFill>
          <a:ln w="9525" cap="flat" cmpd="sng" algn="ctr">
            <a:solidFill>
              <a:srgbClr val="9C007F">
                <a:satMod val="120000"/>
              </a:srgbClr>
            </a:solidFill>
            <a:prstDash val="solid"/>
          </a:ln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p:spPr>
        <p:txBody>
          <a:bodyPr spcFirstLastPara="0" vert="horz" wrap="square" lIns="125730" tIns="125730" rIns="125730" bIns="125730" numCol="1" spcCol="1270" anchor="ctr" anchorCtr="0">
            <a:noAutofit/>
          </a:bodyPr>
          <a:lstStyle/>
          <a:p>
            <a:pPr marL="0" marR="0" lvl="0" indent="0" algn="ctr" defTabSz="14668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тренинг</a:t>
            </a:r>
          </a:p>
        </p:txBody>
      </p:sp>
      <p:grpSp>
        <p:nvGrpSpPr>
          <p:cNvPr id="5" name="Группа 10"/>
          <p:cNvGrpSpPr/>
          <p:nvPr/>
        </p:nvGrpSpPr>
        <p:grpSpPr>
          <a:xfrm>
            <a:off x="2915816" y="4244240"/>
            <a:ext cx="1448953" cy="867854"/>
            <a:chOff x="5201017" y="3838859"/>
            <a:chExt cx="2897907" cy="1340941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5273026" y="3838859"/>
              <a:ext cx="2681882" cy="1340941"/>
            </a:xfrm>
            <a:prstGeom prst="roundRect">
              <a:avLst>
                <a:gd name="adj" fmla="val 10000"/>
              </a:avLst>
            </a:prstGeom>
            <a:solidFill>
              <a:srgbClr val="FF388C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13" name="Скругленный прямоугольник 4"/>
            <p:cNvSpPr/>
            <p:nvPr/>
          </p:nvSpPr>
          <p:spPr>
            <a:xfrm>
              <a:off x="5201017" y="3878134"/>
              <a:ext cx="2897907" cy="1262391"/>
            </a:xfrm>
            <a:prstGeom prst="rect">
              <a:avLst/>
            </a:prstGeom>
            <a:gradFill rotWithShape="1">
              <a:gsLst>
                <a:gs pos="0">
                  <a:srgbClr val="9C007F">
                    <a:tint val="60000"/>
                    <a:satMod val="160000"/>
                  </a:srgbClr>
                </a:gs>
                <a:gs pos="46000">
                  <a:srgbClr val="9C007F">
                    <a:tint val="86000"/>
                    <a:satMod val="160000"/>
                  </a:srgbClr>
                </a:gs>
                <a:gs pos="100000">
                  <a:srgbClr val="9C007F">
                    <a:shade val="40000"/>
                    <a:satMod val="160000"/>
                  </a:srgbClr>
                </a:gs>
              </a:gsLst>
              <a:path path="circle">
                <a:fillToRect l="50000" t="155000" r="50000" b="-55000"/>
              </a:path>
            </a:gradFill>
            <a:ln w="9525" cap="flat" cmpd="sng" algn="ctr">
              <a:solidFill>
                <a:srgbClr val="9C007F">
                  <a:satMod val="120000"/>
                </a:srgbClr>
              </a:solidFill>
              <a:prstDash val="solid"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</p:spPr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marL="0" marR="0" lvl="0" indent="0" algn="ctr" defTabSz="1466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наблюдение</a:t>
              </a:r>
            </a:p>
          </p:txBody>
        </p:sp>
      </p:grpSp>
      <p:grpSp>
        <p:nvGrpSpPr>
          <p:cNvPr id="6" name="Группа 13"/>
          <p:cNvGrpSpPr/>
          <p:nvPr/>
        </p:nvGrpSpPr>
        <p:grpSpPr>
          <a:xfrm>
            <a:off x="1538058" y="3647208"/>
            <a:ext cx="126653" cy="633830"/>
            <a:chOff x="2696271" y="1891291"/>
            <a:chExt cx="469329" cy="1399017"/>
          </a:xfrm>
        </p:grpSpPr>
        <p:sp>
          <p:nvSpPr>
            <p:cNvPr id="15" name="Двойная стрелка влево/вправо 14"/>
            <p:cNvSpPr/>
            <p:nvPr/>
          </p:nvSpPr>
          <p:spPr>
            <a:xfrm rot="18000000">
              <a:off x="2231427" y="2356135"/>
              <a:ext cx="1399017" cy="469329"/>
            </a:xfrm>
            <a:prstGeom prst="leftRightArrow">
              <a:avLst>
                <a:gd name="adj1" fmla="val 60000"/>
                <a:gd name="adj2" fmla="val 50000"/>
              </a:avLst>
            </a:prstGeom>
            <a:gradFill rotWithShape="1">
              <a:gsLst>
                <a:gs pos="0">
                  <a:srgbClr val="E40059">
                    <a:tint val="60000"/>
                    <a:satMod val="160000"/>
                  </a:srgbClr>
                </a:gs>
                <a:gs pos="46000">
                  <a:srgbClr val="E40059">
                    <a:tint val="86000"/>
                    <a:satMod val="160000"/>
                  </a:srgbClr>
                </a:gs>
                <a:gs pos="100000">
                  <a:srgbClr val="E40059">
                    <a:shade val="40000"/>
                    <a:satMod val="160000"/>
                  </a:srgbClr>
                </a:gs>
              </a:gsLst>
              <a:path path="circle">
                <a:fillToRect l="50000" t="155000" r="50000" b="-55000"/>
              </a:path>
            </a:gradFill>
            <a:ln w="9525" cap="flat" cmpd="sng" algn="ctr">
              <a:solidFill>
                <a:srgbClr val="E40059">
                  <a:satMod val="120000"/>
                </a:srgbClr>
              </a:solidFill>
              <a:prstDash val="solid"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</p:spPr>
        </p:sp>
        <p:sp>
          <p:nvSpPr>
            <p:cNvPr id="16" name="Двойная стрелка влево/вправо 4"/>
            <p:cNvSpPr/>
            <p:nvPr/>
          </p:nvSpPr>
          <p:spPr>
            <a:xfrm rot="18000000">
              <a:off x="2372226" y="2450001"/>
              <a:ext cx="1117419" cy="281597"/>
            </a:xfrm>
            <a:prstGeom prst="rect">
              <a:avLst/>
            </a:prstGeom>
            <a:gradFill rotWithShape="1">
              <a:gsLst>
                <a:gs pos="0">
                  <a:srgbClr val="E40059">
                    <a:tint val="60000"/>
                    <a:satMod val="160000"/>
                  </a:srgbClr>
                </a:gs>
                <a:gs pos="46000">
                  <a:srgbClr val="E40059">
                    <a:tint val="86000"/>
                    <a:satMod val="160000"/>
                  </a:srgbClr>
                </a:gs>
                <a:gs pos="100000">
                  <a:srgbClr val="E40059">
                    <a:shade val="40000"/>
                    <a:satMod val="160000"/>
                  </a:srgbClr>
                </a:gs>
              </a:gsLst>
              <a:path path="circle">
                <a:fillToRect l="50000" t="155000" r="50000" b="-55000"/>
              </a:path>
            </a:gradFill>
            <a:ln w="9525" cap="flat" cmpd="sng" algn="ctr">
              <a:solidFill>
                <a:srgbClr val="E40059">
                  <a:satMod val="120000"/>
                </a:srgbClr>
              </a:solidFill>
              <a:prstDash val="solid"/>
            </a:ln>
            <a:effectLst>
              <a:outerShdw blurRad="50800" dist="38100" dir="14700000" algn="t" rotWithShape="0">
                <a:srgbClr val="000000">
                  <a:alpha val="60000"/>
                </a:srgbClr>
              </a:outerShdw>
            </a:effectLst>
          </p:spPr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marR="0" lvl="0" indent="0" algn="ctr" defTabSz="8890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000" b="1" i="0" u="none" strike="noStrike" kern="1200" cap="none" spc="0" normalizeH="0" baseline="0" noProof="0">
                <a:ln w="18000">
                  <a:solidFill>
                    <a:srgbClr val="E40059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19983">
            <a:off x="3164015" y="3621550"/>
            <a:ext cx="476277" cy="6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14412">
            <a:off x="2159657" y="4649881"/>
            <a:ext cx="7921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2704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Цели ОС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229404"/>
              </p:ext>
            </p:extLst>
          </p:nvPr>
        </p:nvGraphicFramePr>
        <p:xfrm>
          <a:off x="457200" y="1936750"/>
          <a:ext cx="8229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тренировочная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итоговая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тренинг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наблюдение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коррекция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483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DF0D7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1652</Words>
  <Application>Microsoft Office PowerPoint</Application>
  <PresentationFormat>Экран (4:3)</PresentationFormat>
  <Paragraphs>383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9" baseType="lpstr">
      <vt:lpstr>Arial</vt:lpstr>
      <vt:lpstr>Calibri</vt:lpstr>
      <vt:lpstr>Century Gothic</vt:lpstr>
      <vt:lpstr>Constantia</vt:lpstr>
      <vt:lpstr>Tahoma</vt:lpstr>
      <vt:lpstr>Wingdings</vt:lpstr>
      <vt:lpstr>Wingdings 2</vt:lpstr>
      <vt:lpstr>Поток</vt:lpstr>
      <vt:lpstr>Презентация PowerPoint</vt:lpstr>
      <vt:lpstr>Презентация PowerPoint</vt:lpstr>
      <vt:lpstr>Цель семинара</vt:lpstr>
      <vt:lpstr>Три основных типа ОС</vt:lpstr>
      <vt:lpstr>Структура  образовательной ситуации  «открытия» нового знания </vt:lpstr>
      <vt:lpstr> Цель образовательной ситуации «открытия» нового знания</vt:lpstr>
      <vt:lpstr>Цели ОС</vt:lpstr>
      <vt:lpstr>Виды ТОС и ИОС</vt:lpstr>
      <vt:lpstr>Цели ОС</vt:lpstr>
      <vt:lpstr>Цели ОС</vt:lpstr>
      <vt:lpstr>Виды ТОС и ИОС</vt:lpstr>
      <vt:lpstr>Презентация PowerPoint</vt:lpstr>
      <vt:lpstr>Мыслительные операции</vt:lpstr>
      <vt:lpstr>Мыслительные операции</vt:lpstr>
      <vt:lpstr>Презентация PowerPoint</vt:lpstr>
      <vt:lpstr>Презентация PowerPoint</vt:lpstr>
      <vt:lpstr>Структура ТОС и ИОС</vt:lpstr>
      <vt:lpstr> 1. Введение в игровую ситуацию</vt:lpstr>
      <vt:lpstr> 1. Введение в игровую ситуацию</vt:lpstr>
      <vt:lpstr>     2.   Игровая деятельность (с фиксацией и решением  игровых проблем)   </vt:lpstr>
      <vt:lpstr>     2.   Игровая деятельность (с фиксацией и решением  игровых проблем)   </vt:lpstr>
      <vt:lpstr>3.  Осмысление (итог)</vt:lpstr>
      <vt:lpstr>Презентация PowerPoint</vt:lpstr>
      <vt:lpstr>1 шаг</vt:lpstr>
      <vt:lpstr>2 шаг</vt:lpstr>
      <vt:lpstr>2 шаг</vt:lpstr>
      <vt:lpstr>Презентация PowerPoint</vt:lpstr>
      <vt:lpstr>Карта наблюдения тренировочной (итоговой)  образовательной ситуации</vt:lpstr>
      <vt:lpstr>Самооценка </vt:lpstr>
      <vt:lpstr>Самооценка </vt:lpstr>
      <vt:lpstr>Самооценка </vt:lpstr>
      <vt:lpstr>Самооценка </vt:lpstr>
      <vt:lpstr>Формирование самооценки</vt:lpstr>
      <vt:lpstr>Развитие самооценки детей в зависимости от особенностей воспитания  (по М.И. Лисиной)</vt:lpstr>
      <vt:lpstr>Как выявить самооценку? </vt:lpstr>
      <vt:lpstr>    Как выявить самооценку? </vt:lpstr>
      <vt:lpstr>Как выявить самооценку? </vt:lpstr>
      <vt:lpstr>Как выявить самооценку? </vt:lpstr>
      <vt:lpstr>Как выявить самооценку? 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Пользователь Windows</cp:lastModifiedBy>
  <cp:revision>62</cp:revision>
  <dcterms:created xsi:type="dcterms:W3CDTF">2018-01-11T09:41:28Z</dcterms:created>
  <dcterms:modified xsi:type="dcterms:W3CDTF">2018-01-17T14:50:08Z</dcterms:modified>
</cp:coreProperties>
</file>