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2"/>
  </p:handoutMasterIdLst>
  <p:sldIdLst>
    <p:sldId id="256" r:id="rId2"/>
    <p:sldId id="273" r:id="rId3"/>
    <p:sldId id="258" r:id="rId4"/>
    <p:sldId id="259" r:id="rId5"/>
    <p:sldId id="260" r:id="rId6"/>
    <p:sldId id="261" r:id="rId7"/>
    <p:sldId id="264" r:id="rId8"/>
    <p:sldId id="274" r:id="rId9"/>
    <p:sldId id="262" r:id="rId10"/>
    <p:sldId id="263" r:id="rId11"/>
    <p:sldId id="265" r:id="rId12"/>
    <p:sldId id="266" r:id="rId13"/>
    <p:sldId id="272" r:id="rId14"/>
    <p:sldId id="267" r:id="rId15"/>
    <p:sldId id="268" r:id="rId16"/>
    <p:sldId id="280" r:id="rId17"/>
    <p:sldId id="276" r:id="rId18"/>
    <p:sldId id="277" r:id="rId19"/>
    <p:sldId id="278" r:id="rId20"/>
    <p:sldId id="27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718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8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10D45-7D4C-42B1-B7F8-F9BF67E44E2D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84756-B601-44BF-97DB-C946CD4B4B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527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Горизонтальный свиток 9"/>
          <p:cNvSpPr/>
          <p:nvPr userDrawn="1"/>
        </p:nvSpPr>
        <p:spPr>
          <a:xfrm>
            <a:off x="2483768" y="1052736"/>
            <a:ext cx="5976664" cy="3312368"/>
          </a:xfrm>
          <a:prstGeom prst="horizontalScroll">
            <a:avLst/>
          </a:prstGeom>
          <a:solidFill>
            <a:schemeClr val="accent6">
              <a:lumMod val="75000"/>
              <a:alpha val="79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34" y="2562934"/>
            <a:ext cx="2488081" cy="24482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1923-14D5-4911-8D7B-9C6D3BED7CE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F43A5-DA21-4B80-BA9C-61D5346D7EE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7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E4FBD1-A661-48E7-8438-866E4A003643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9304" y="1772816"/>
            <a:ext cx="5365104" cy="23042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Тренировочная </a:t>
            </a:r>
            <a:r>
              <a:rPr lang="ru-RU" sz="3600" b="1" dirty="0">
                <a:solidFill>
                  <a:srgbClr val="C00000"/>
                </a:solidFill>
              </a:rPr>
              <a:t/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образовательная 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ситуация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077072"/>
            <a:ext cx="5720680" cy="2160240"/>
          </a:xfrm>
        </p:spPr>
        <p:txBody>
          <a:bodyPr/>
          <a:lstStyle/>
          <a:p>
            <a:endParaRPr lang="ru-RU" b="1" dirty="0" smtClean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Семинар-практикум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28</a:t>
            </a:r>
            <a:r>
              <a:rPr lang="ru-RU" dirty="0" smtClean="0">
                <a:solidFill>
                  <a:srgbClr val="002060"/>
                </a:solidFill>
              </a:rPr>
              <a:t>.02.201</a:t>
            </a:r>
            <a:r>
              <a:rPr lang="en-US" dirty="0" smtClean="0">
                <a:solidFill>
                  <a:srgbClr val="002060"/>
                </a:solidFill>
              </a:rPr>
              <a:t>7 </a:t>
            </a:r>
            <a:r>
              <a:rPr lang="ru-RU" dirty="0" smtClean="0">
                <a:solidFill>
                  <a:srgbClr val="002060"/>
                </a:solidFill>
              </a:rPr>
              <a:t>г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260649"/>
            <a:ext cx="720080" cy="9773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547664" y="85953"/>
            <a:ext cx="7452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     Начальная </a:t>
            </a:r>
            <a:r>
              <a:rPr lang="ru-RU" sz="2400" b="1" dirty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школа - детский сад №</a:t>
            </a:r>
            <a:r>
              <a:rPr lang="ru-RU" sz="2400" b="1" dirty="0" smtClean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115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C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7784" y="55892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dirty="0" smtClean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04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Структура тренировочной ОС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268760"/>
            <a:ext cx="8748464" cy="432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80000"/>
              </a:lnSpc>
              <a:buFont typeface="Arial" charset="0"/>
              <a:buAutoNum type="arabicPeriod" startAt="2"/>
            </a:pPr>
            <a:r>
              <a:rPr lang="ru-RU" sz="3200" dirty="0" smtClean="0">
                <a:solidFill>
                  <a:srgbClr val="002060"/>
                </a:solidFill>
              </a:rPr>
              <a:t>Этап. </a:t>
            </a:r>
            <a:r>
              <a:rPr lang="ru-RU" sz="3200" b="1" dirty="0" smtClean="0">
                <a:solidFill>
                  <a:srgbClr val="002060"/>
                </a:solidFill>
              </a:rPr>
              <a:t>Игровая деятельность </a:t>
            </a:r>
          </a:p>
          <a:p>
            <a:pPr>
              <a:lnSpc>
                <a:spcPct val="800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(</a:t>
            </a:r>
            <a:r>
              <a:rPr lang="ru-RU" sz="3200" i="1" dirty="0" smtClean="0">
                <a:solidFill>
                  <a:srgbClr val="002060"/>
                </a:solidFill>
              </a:rPr>
              <a:t>с фиксацией и преодолением затруднения)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Цель: тренинг  </a:t>
            </a:r>
            <a:r>
              <a:rPr lang="ru-RU" sz="2800" dirty="0" smtClean="0">
                <a:solidFill>
                  <a:srgbClr val="002060"/>
                </a:solidFill>
              </a:rPr>
              <a:t>уровня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сформированности</a:t>
            </a:r>
            <a:r>
              <a:rPr lang="ru-RU" sz="2800" dirty="0" smtClean="0">
                <a:solidFill>
                  <a:srgbClr val="002060"/>
                </a:solidFill>
              </a:rPr>
              <a:t> … представлений (знаний),                                            умений, способов деятельности, </a:t>
            </a:r>
          </a:p>
          <a:p>
            <a:pPr>
              <a:lnSpc>
                <a:spcPct val="80000"/>
              </a:lnSpc>
            </a:pP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Требования к организации этапа: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</a:rPr>
              <a:t>соответствие используемых игр цели занятия;  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</a:rPr>
              <a:t>  индивидуальные затруднения в играх;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b="1" u="sng" dirty="0" smtClean="0">
                <a:solidFill>
                  <a:srgbClr val="002060"/>
                </a:solidFill>
              </a:rPr>
              <a:t>самооценка </a:t>
            </a:r>
            <a:r>
              <a:rPr lang="ru-RU" sz="2800" b="1" dirty="0" smtClean="0">
                <a:solidFill>
                  <a:srgbClr val="002060"/>
                </a:solidFill>
              </a:rPr>
              <a:t>уровня </a:t>
            </a:r>
            <a:r>
              <a:rPr lang="ru-RU" sz="2800" b="1" dirty="0" err="1" smtClean="0">
                <a:solidFill>
                  <a:srgbClr val="002060"/>
                </a:solidFill>
              </a:rPr>
              <a:t>сформированности</a:t>
            </a:r>
            <a:r>
              <a:rPr lang="ru-RU" sz="2800" dirty="0" smtClean="0">
                <a:solidFill>
                  <a:srgbClr val="002060"/>
                </a:solidFill>
              </a:rPr>
              <a:t> :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</a:rPr>
              <a:t> ситуация успеха в совместной </a:t>
            </a:r>
            <a:r>
              <a:rPr lang="ru-RU" sz="2800" b="1" dirty="0" smtClean="0">
                <a:solidFill>
                  <a:srgbClr val="002060"/>
                </a:solidFill>
              </a:rPr>
              <a:t>тренировочной </a:t>
            </a:r>
          </a:p>
          <a:p>
            <a:pPr>
              <a:lnSpc>
                <a:spcPct val="80000"/>
              </a:lnSpc>
            </a:pP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 </a:t>
            </a:r>
            <a:r>
              <a:rPr lang="ru-RU" sz="2800" dirty="0" smtClean="0">
                <a:solidFill>
                  <a:srgbClr val="002060"/>
                </a:solidFill>
              </a:rPr>
              <a:t>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14528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Структура тренировочной  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12776"/>
            <a:ext cx="8568952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lnSpc>
                <a:spcPct val="90000"/>
              </a:lnSpc>
              <a:buFont typeface="Arial" charset="0"/>
              <a:buNone/>
            </a:pPr>
            <a:r>
              <a:rPr lang="ru-RU" sz="3200" dirty="0" smtClean="0"/>
              <a:t>3</a:t>
            </a:r>
            <a:r>
              <a:rPr lang="ru-RU" sz="3200" dirty="0" smtClean="0">
                <a:solidFill>
                  <a:srgbClr val="002060"/>
                </a:solidFill>
              </a:rPr>
              <a:t>. </a:t>
            </a:r>
            <a:r>
              <a:rPr lang="ru-RU" sz="2800" dirty="0" smtClean="0">
                <a:solidFill>
                  <a:srgbClr val="002060"/>
                </a:solidFill>
              </a:rPr>
              <a:t>Этап. </a:t>
            </a:r>
            <a:r>
              <a:rPr lang="ru-RU" sz="2800" b="1" dirty="0" smtClean="0">
                <a:solidFill>
                  <a:srgbClr val="002060"/>
                </a:solidFill>
              </a:rPr>
              <a:t>Осмысление (итог).</a:t>
            </a:r>
          </a:p>
          <a:p>
            <a:pPr marL="269875" indent="-269875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Цель: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организация рефлексии и самооценки</a:t>
            </a:r>
            <a:r>
              <a:rPr lang="ru-RU" sz="2800" dirty="0" smtClean="0">
                <a:solidFill>
                  <a:srgbClr val="002060"/>
                </a:solidFill>
              </a:rPr>
              <a:t> детьми своей </a:t>
            </a:r>
            <a:r>
              <a:rPr lang="ru-RU" sz="2800" b="1" dirty="0" smtClean="0">
                <a:solidFill>
                  <a:srgbClr val="002060"/>
                </a:solidFill>
              </a:rPr>
              <a:t>тренировочной </a:t>
            </a:r>
            <a:r>
              <a:rPr lang="ru-RU" sz="2800" dirty="0" smtClean="0">
                <a:solidFill>
                  <a:srgbClr val="002060"/>
                </a:solidFill>
              </a:rPr>
              <a:t>деятельности. </a:t>
            </a:r>
          </a:p>
          <a:p>
            <a:pPr marL="269875" indent="-269875">
              <a:lnSpc>
                <a:spcPct val="90000"/>
              </a:lnSpc>
              <a:buFont typeface="Arial" charset="0"/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Требования к организации этапа:</a:t>
            </a:r>
            <a:endParaRPr lang="ru-RU" sz="2800" dirty="0" smtClean="0">
              <a:solidFill>
                <a:srgbClr val="002060"/>
              </a:solidFill>
            </a:endParaRPr>
          </a:p>
          <a:p>
            <a:pPr marL="269875" indent="-269875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</a:rPr>
              <a:t>организация                                                              - анализа детской цели,                                           - </a:t>
            </a:r>
            <a:r>
              <a:rPr lang="ru-RU" sz="2800" b="1" dirty="0" smtClean="0">
                <a:solidFill>
                  <a:srgbClr val="002060"/>
                </a:solidFill>
              </a:rPr>
              <a:t>самооценки;</a:t>
            </a:r>
          </a:p>
          <a:p>
            <a:pPr marL="269875" indent="-269875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фиксация   уровня </a:t>
            </a:r>
            <a:r>
              <a:rPr lang="ru-RU" sz="2800" b="1" dirty="0" err="1" smtClean="0">
                <a:solidFill>
                  <a:srgbClr val="002060"/>
                </a:solidFill>
              </a:rPr>
              <a:t>сформированности</a:t>
            </a:r>
            <a:r>
              <a:rPr lang="ru-RU" sz="2800" dirty="0" smtClean="0">
                <a:solidFill>
                  <a:srgbClr val="002060"/>
                </a:solidFill>
              </a:rPr>
              <a:t>   (представлений, умений, способов деятельности)  </a:t>
            </a:r>
            <a:r>
              <a:rPr lang="ru-RU" sz="2800" b="1" dirty="0" smtClean="0">
                <a:solidFill>
                  <a:srgbClr val="002060"/>
                </a:solidFill>
              </a:rPr>
              <a:t>в речи;</a:t>
            </a:r>
          </a:p>
          <a:p>
            <a:pPr marL="269875" indent="-269875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определение выполнения взрослой цели.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Алгоритм </a:t>
            </a:r>
            <a:r>
              <a:rPr lang="ru-RU" sz="3600" b="1" dirty="0" smtClean="0">
                <a:solidFill>
                  <a:srgbClr val="C00000"/>
                </a:solidFill>
              </a:rPr>
              <a:t>конструирования </a:t>
            </a:r>
            <a:r>
              <a:rPr lang="ru-RU" sz="3600" b="1" dirty="0">
                <a:solidFill>
                  <a:srgbClr val="C00000"/>
                </a:solidFill>
              </a:rPr>
              <a:t>тренировочной  ОС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844824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Первая часть</a:t>
            </a:r>
          </a:p>
          <a:p>
            <a:pPr marL="719138" indent="-719138">
              <a:buFont typeface="Arial" charset="0"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Определить цели </a:t>
            </a:r>
            <a:r>
              <a:rPr lang="ru-RU" sz="2800" b="1" dirty="0" smtClean="0">
                <a:solidFill>
                  <a:srgbClr val="002060"/>
                </a:solidFill>
              </a:rPr>
              <a:t>тренировочной</a:t>
            </a:r>
            <a:r>
              <a:rPr lang="ru-RU" sz="2800" dirty="0" smtClean="0">
                <a:solidFill>
                  <a:srgbClr val="002060"/>
                </a:solidFill>
              </a:rPr>
              <a:t> ОС.</a:t>
            </a:r>
          </a:p>
          <a:p>
            <a:pPr marL="719138" indent="-719138">
              <a:buFont typeface="Arial" charset="0"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Обозначить  образовательные, развивающие и  воспитательные задачи.</a:t>
            </a:r>
          </a:p>
          <a:p>
            <a:pPr marL="719138" indent="-719138">
              <a:buFont typeface="Arial" charset="0"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Определить единую сюжетную линию ТОС</a:t>
            </a:r>
          </a:p>
          <a:p>
            <a:pPr marL="719138" indent="-719138">
              <a:buFont typeface="Arial" charset="0"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Подобрать </a:t>
            </a:r>
            <a:r>
              <a:rPr lang="ru-RU" sz="2800" b="1" dirty="0" smtClean="0">
                <a:solidFill>
                  <a:srgbClr val="002060"/>
                </a:solidFill>
              </a:rPr>
              <a:t>тренировочные </a:t>
            </a:r>
            <a:r>
              <a:rPr lang="ru-RU" sz="2800" dirty="0" smtClean="0">
                <a:solidFill>
                  <a:srgbClr val="002060"/>
                </a:solidFill>
              </a:rPr>
              <a:t>игры и  упражнения (на  2 этапе) в соответствии с  </a:t>
            </a:r>
          </a:p>
          <a:p>
            <a:pPr marL="1268413" indent="-7938"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         целью </a:t>
            </a:r>
            <a:r>
              <a:rPr lang="ru-RU" sz="2800" dirty="0">
                <a:solidFill>
                  <a:srgbClr val="002060"/>
                </a:solidFill>
              </a:rPr>
              <a:t>ОС,</a:t>
            </a:r>
          </a:p>
          <a:p>
            <a:pPr marL="1268413" indent="541338"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</a:rPr>
              <a:t>  </a:t>
            </a:r>
            <a:r>
              <a:rPr lang="ru-RU" sz="2800" dirty="0" smtClean="0">
                <a:solidFill>
                  <a:srgbClr val="002060"/>
                </a:solidFill>
              </a:rPr>
              <a:t>     задачами </a:t>
            </a:r>
            <a:r>
              <a:rPr lang="ru-RU" sz="2800" dirty="0">
                <a:solidFill>
                  <a:srgbClr val="002060"/>
                </a:solidFill>
              </a:rPr>
              <a:t>ОС,  </a:t>
            </a:r>
          </a:p>
          <a:p>
            <a:pPr marL="1268413" indent="541338"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</a:rPr>
              <a:t>  </a:t>
            </a:r>
            <a:r>
              <a:rPr lang="ru-RU" sz="2800" dirty="0" smtClean="0">
                <a:solidFill>
                  <a:srgbClr val="002060"/>
                </a:solidFill>
              </a:rPr>
              <a:t>     сюжетом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Алгоритм </a:t>
            </a:r>
            <a:r>
              <a:rPr lang="ru-RU" sz="3600" b="1" dirty="0" smtClean="0">
                <a:solidFill>
                  <a:srgbClr val="C00000"/>
                </a:solidFill>
              </a:rPr>
              <a:t> конструирования </a:t>
            </a:r>
            <a:r>
              <a:rPr lang="ru-RU" sz="3600" b="1" dirty="0">
                <a:solidFill>
                  <a:srgbClr val="C00000"/>
                </a:solidFill>
              </a:rPr>
              <a:t>итоговой 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556792"/>
            <a:ext cx="856895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 typeface="Arial" charset="0"/>
              <a:buNone/>
            </a:pPr>
            <a:r>
              <a:rPr lang="ru-RU" sz="3200" b="1" i="1" dirty="0" smtClean="0">
                <a:solidFill>
                  <a:srgbClr val="002060"/>
                </a:solidFill>
              </a:rPr>
              <a:t>Вторая часть</a:t>
            </a:r>
          </a:p>
          <a:p>
            <a:pPr marL="609600" indent="-609600">
              <a:buFont typeface="Arial" charset="0"/>
              <a:buNone/>
            </a:pPr>
            <a:r>
              <a:rPr lang="ru-RU" sz="3200" dirty="0">
                <a:solidFill>
                  <a:srgbClr val="002060"/>
                </a:solidFill>
              </a:rPr>
              <a:t>1</a:t>
            </a:r>
            <a:r>
              <a:rPr lang="ru-RU" sz="2800" dirty="0" smtClean="0">
                <a:solidFill>
                  <a:srgbClr val="002060"/>
                </a:solidFill>
              </a:rPr>
              <a:t>. Прописать сценарий ОС</a:t>
            </a:r>
          </a:p>
          <a:p>
            <a:pPr marL="609600" indent="-609600">
              <a:buFont typeface="Arial" charset="0"/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      </a:t>
            </a:r>
            <a:r>
              <a:rPr lang="ru-RU" sz="2800" dirty="0">
                <a:solidFill>
                  <a:srgbClr val="002060"/>
                </a:solidFill>
              </a:rPr>
              <a:t>1</a:t>
            </a:r>
            <a:r>
              <a:rPr lang="ru-RU" sz="2800" dirty="0" smtClean="0">
                <a:solidFill>
                  <a:srgbClr val="002060"/>
                </a:solidFill>
              </a:rPr>
              <a:t>.1. Этап </a:t>
            </a:r>
            <a:r>
              <a:rPr lang="ru-RU" sz="2800" b="1" dirty="0" smtClean="0">
                <a:solidFill>
                  <a:srgbClr val="002060"/>
                </a:solidFill>
              </a:rPr>
              <a:t>«Введения в игровую ситуацию», </a:t>
            </a:r>
            <a:r>
              <a:rPr lang="ru-RU" sz="2800" dirty="0" smtClean="0">
                <a:solidFill>
                  <a:srgbClr val="002060"/>
                </a:solidFill>
              </a:rPr>
              <a:t>вычленив аспекты: </a:t>
            </a:r>
          </a:p>
          <a:p>
            <a:pPr marL="609600" indent="203200"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      включение детей </a:t>
            </a:r>
            <a:r>
              <a:rPr lang="ru-RU" sz="2800" b="1" dirty="0" smtClean="0">
                <a:solidFill>
                  <a:srgbClr val="002060"/>
                </a:solidFill>
              </a:rPr>
              <a:t>в игровую  </a:t>
            </a:r>
            <a:r>
              <a:rPr lang="ru-RU" sz="2800" dirty="0" smtClean="0">
                <a:solidFill>
                  <a:srgbClr val="002060"/>
                </a:solidFill>
              </a:rPr>
              <a:t>деятельность, позволяющую осуществлять </a:t>
            </a:r>
            <a:r>
              <a:rPr lang="ru-RU" sz="2800" b="1" dirty="0" smtClean="0">
                <a:solidFill>
                  <a:srgbClr val="002060"/>
                </a:solidFill>
              </a:rPr>
              <a:t> тренировку…;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</a:p>
          <a:p>
            <a:pPr marL="609600" indent="101600"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       создание условий для возникновения у воспитанников внутренней потребности   включения в игровую и </a:t>
            </a:r>
            <a:r>
              <a:rPr lang="ru-RU" sz="2800" b="1" dirty="0" smtClean="0">
                <a:solidFill>
                  <a:srgbClr val="002060"/>
                </a:solidFill>
              </a:rPr>
              <a:t>тренировочную </a:t>
            </a:r>
            <a:r>
              <a:rPr lang="ru-RU" sz="2800" dirty="0" smtClean="0">
                <a:solidFill>
                  <a:srgbClr val="002060"/>
                </a:solidFill>
              </a:rPr>
              <a:t>деятельность;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Алгоритм </a:t>
            </a:r>
            <a:r>
              <a:rPr lang="ru-RU" sz="3600" b="1" dirty="0" smtClean="0">
                <a:solidFill>
                  <a:srgbClr val="C00000"/>
                </a:solidFill>
              </a:rPr>
              <a:t>конструирования </a:t>
            </a:r>
            <a:r>
              <a:rPr lang="ru-RU" sz="3600" b="1" dirty="0">
                <a:solidFill>
                  <a:srgbClr val="C00000"/>
                </a:solidFill>
              </a:rPr>
              <a:t>тренировочной 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700808"/>
            <a:ext cx="874846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buFont typeface="Arial" charset="0"/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1.2. Этап </a:t>
            </a:r>
            <a:r>
              <a:rPr lang="ru-RU" sz="3600" b="1" dirty="0" smtClean="0">
                <a:solidFill>
                  <a:srgbClr val="002060"/>
                </a:solidFill>
              </a:rPr>
              <a:t>«Игровая деятельность», </a:t>
            </a:r>
            <a:r>
              <a:rPr lang="ru-RU" sz="3600" dirty="0" smtClean="0">
                <a:solidFill>
                  <a:srgbClr val="002060"/>
                </a:solidFill>
              </a:rPr>
              <a:t>вычленяя 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тренировочную</a:t>
            </a:r>
            <a:r>
              <a:rPr lang="ru-RU" sz="2800" dirty="0" smtClean="0">
                <a:solidFill>
                  <a:srgbClr val="002060"/>
                </a:solidFill>
              </a:rPr>
              <a:t> деятельность детей,  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</a:rPr>
              <a:t>испытания в играх для детей;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</a:rPr>
              <a:t>связки между игровыми заданиями и выхода из них</a:t>
            </a:r>
            <a:r>
              <a:rPr lang="ru-RU" sz="2800" dirty="0" smtClean="0">
                <a:solidFill>
                  <a:srgbClr val="002060"/>
                </a:solidFill>
              </a:rPr>
              <a:t>;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ru-RU" sz="2800" dirty="0">
                <a:solidFill>
                  <a:srgbClr val="002060"/>
                </a:solidFill>
              </a:rPr>
              <a:t>в</a:t>
            </a:r>
            <a:r>
              <a:rPr lang="ru-RU" sz="2800" dirty="0" smtClean="0">
                <a:solidFill>
                  <a:srgbClr val="002060"/>
                </a:solidFill>
              </a:rPr>
              <a:t>опросы на </a:t>
            </a:r>
            <a:r>
              <a:rPr lang="ru-RU" sz="2800" b="1" dirty="0" smtClean="0">
                <a:solidFill>
                  <a:srgbClr val="002060"/>
                </a:solidFill>
              </a:rPr>
              <a:t>самооценку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уровня </a:t>
            </a:r>
            <a:r>
              <a:rPr lang="ru-RU" sz="2800" b="1" dirty="0" err="1" smtClean="0">
                <a:solidFill>
                  <a:srgbClr val="002060"/>
                </a:solidFill>
              </a:rPr>
              <a:t>сформированности</a:t>
            </a:r>
            <a:r>
              <a:rPr lang="ru-RU" sz="2800" b="1" dirty="0" smtClean="0">
                <a:solidFill>
                  <a:srgbClr val="002060"/>
                </a:solidFill>
              </a:rPr>
              <a:t>…;</a:t>
            </a:r>
          </a:p>
          <a:p>
            <a:pPr marL="609600" indent="-80963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</a:rPr>
              <a:t>   ситуацию успеха в  индивидуальной  и </a:t>
            </a:r>
          </a:p>
          <a:p>
            <a:pPr marL="528637"/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    совместной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Алгоритм </a:t>
            </a:r>
            <a:r>
              <a:rPr lang="ru-RU" sz="4000" b="1" dirty="0" smtClean="0">
                <a:solidFill>
                  <a:srgbClr val="C00000"/>
                </a:solidFill>
              </a:rPr>
              <a:t>конструирования </a:t>
            </a:r>
            <a:r>
              <a:rPr lang="ru-RU" sz="4000" b="1" dirty="0">
                <a:solidFill>
                  <a:srgbClr val="C00000"/>
                </a:solidFill>
              </a:rPr>
              <a:t>итоговой 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3"/>
            <a:ext cx="8892480" cy="454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201613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3600" dirty="0">
                <a:solidFill>
                  <a:srgbClr val="002060"/>
                </a:solidFill>
              </a:rPr>
              <a:t>1</a:t>
            </a:r>
            <a:r>
              <a:rPr lang="ru-RU" sz="3600" dirty="0" smtClean="0">
                <a:solidFill>
                  <a:srgbClr val="002060"/>
                </a:solidFill>
              </a:rPr>
              <a:t>.3 Диалог на этапе </a:t>
            </a:r>
            <a:r>
              <a:rPr lang="ru-RU" sz="3600" b="1" dirty="0">
                <a:solidFill>
                  <a:srgbClr val="002060"/>
                </a:solidFill>
              </a:rPr>
              <a:t>«Осмысление (итог</a:t>
            </a:r>
            <a:r>
              <a:rPr lang="ru-RU" sz="3600" b="1" dirty="0" smtClean="0">
                <a:solidFill>
                  <a:srgbClr val="002060"/>
                </a:solidFill>
              </a:rPr>
              <a:t>)» . </a:t>
            </a:r>
          </a:p>
          <a:p>
            <a:pPr marL="990600" lvl="1" indent="-201613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2060"/>
                </a:solidFill>
              </a:rPr>
              <a:t>Вопросы</a:t>
            </a:r>
            <a:r>
              <a:rPr lang="ru-RU" sz="3200" dirty="0">
                <a:solidFill>
                  <a:srgbClr val="002060"/>
                </a:solidFill>
              </a:rPr>
              <a:t>, направлены на осмысление</a:t>
            </a:r>
          </a:p>
          <a:p>
            <a:pPr marL="1520825" lvl="0" indent="-26193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</a:rPr>
              <a:t> реализации </a:t>
            </a:r>
            <a:r>
              <a:rPr lang="ru-RU" sz="3200" dirty="0">
                <a:solidFill>
                  <a:srgbClr val="002060"/>
                </a:solidFill>
              </a:rPr>
              <a:t>детской цели,</a:t>
            </a:r>
          </a:p>
          <a:p>
            <a:pPr marL="1520825" lvl="0" indent="-26193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</a:rPr>
              <a:t> самооценки </a:t>
            </a:r>
            <a:r>
              <a:rPr lang="ru-RU" sz="3200" dirty="0">
                <a:solidFill>
                  <a:srgbClr val="002060"/>
                </a:solidFill>
              </a:rPr>
              <a:t>уровня </a:t>
            </a:r>
            <a:r>
              <a:rPr lang="ru-RU" sz="3200" dirty="0" err="1">
                <a:solidFill>
                  <a:srgbClr val="002060"/>
                </a:solidFill>
              </a:rPr>
              <a:t>сформированности</a:t>
            </a:r>
            <a:r>
              <a:rPr lang="ru-RU" sz="3200" dirty="0">
                <a:solidFill>
                  <a:srgbClr val="002060"/>
                </a:solidFill>
              </a:rPr>
              <a:t> …,</a:t>
            </a:r>
          </a:p>
          <a:p>
            <a:pPr marL="1520825" lvl="0" indent="-26193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</a:rPr>
              <a:t> реализации </a:t>
            </a:r>
            <a:r>
              <a:rPr lang="ru-RU" sz="3200" dirty="0">
                <a:solidFill>
                  <a:srgbClr val="002060"/>
                </a:solidFill>
              </a:rPr>
              <a:t>взрослой цели.</a:t>
            </a:r>
          </a:p>
          <a:p>
            <a:pPr marL="609600" indent="-609600">
              <a:buNone/>
            </a:pPr>
            <a:r>
              <a:rPr lang="ru-RU" sz="3200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Карта 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наблюдения тренировочной  образовательной ситуации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.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graphicFrame>
        <p:nvGraphicFramePr>
          <p:cNvPr id="3" name="Group 276"/>
          <p:cNvGraphicFramePr>
            <a:graphicFrameLocks/>
          </p:cNvGraphicFramePr>
          <p:nvPr/>
        </p:nvGraphicFramePr>
        <p:xfrm>
          <a:off x="457200" y="1600200"/>
          <a:ext cx="8579296" cy="5069158"/>
        </p:xfrm>
        <a:graphic>
          <a:graphicData uri="http://schemas.openxmlformats.org/drawingml/2006/table">
            <a:tbl>
              <a:tblPr/>
              <a:tblGrid>
                <a:gridCol w="868010"/>
                <a:gridCol w="1737696"/>
                <a:gridCol w="869685"/>
                <a:gridCol w="868010"/>
                <a:gridCol w="868010"/>
                <a:gridCol w="869686"/>
                <a:gridCol w="868010"/>
                <a:gridCol w="869685"/>
                <a:gridCol w="760504"/>
              </a:tblGrid>
              <a:tr h="11227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Фамилия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Игра 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Игра 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Игра 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2789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716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716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716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716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716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2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82" name="Group 7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03079672"/>
              </p:ext>
            </p:extLst>
          </p:nvPr>
        </p:nvGraphicFramePr>
        <p:xfrm>
          <a:off x="0" y="0"/>
          <a:ext cx="9144000" cy="6899291"/>
        </p:xfrm>
        <a:graphic>
          <a:graphicData uri="http://schemas.openxmlformats.org/drawingml/2006/table">
            <a:tbl>
              <a:tblPr/>
              <a:tblGrid>
                <a:gridCol w="2332038"/>
                <a:gridCol w="3760787"/>
                <a:gridCol w="3051175"/>
              </a:tblGrid>
              <a:tr h="8572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№ этапа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Цели и требования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Социальные и психологические характеристики, формируемые или развиваемые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Приемы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 Введение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в игровую ситуацию.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Цель: создание интересной мотивации к деятельности.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Требования: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*ситуация, включающая детей в игровую деятельность;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 *обращение к личному опыту детей,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 *создание условий для возникновения у воспитанников внутренней потребности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включения в деятельность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обладает установкой положительного отношения к миру, другим людям и самому себе; 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использует речь для выражения своих мыслей, чувств и желаний;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владеет устной речью; 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способен  к построению речевого высказывания в ситуации общения; 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проявляет инициативу, самостоятельность;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способен договариваться;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умеет подчиняться разным правилам и социальным нормам.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мотивационный диалог;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побуждающий диалог к монологическим высказываниям, умозаключениям;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анализ высказываний     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(с мотивационным акцентом);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тренинг умения слушать и слышать других;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мотивационная беседа к самостоятельной и организованной деятельности;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групповая оценка возникновения внутренней потребности;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включение в познавательную деятельность.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80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93" name="Group 3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76378825"/>
              </p:ext>
            </p:extLst>
          </p:nvPr>
        </p:nvGraphicFramePr>
        <p:xfrm>
          <a:off x="0" y="0"/>
          <a:ext cx="9144000" cy="6815316"/>
        </p:xfrm>
        <a:graphic>
          <a:graphicData uri="http://schemas.openxmlformats.org/drawingml/2006/table">
            <a:tbl>
              <a:tblPr/>
              <a:tblGrid>
                <a:gridCol w="2195513"/>
                <a:gridCol w="4176712"/>
                <a:gridCol w="2771775"/>
              </a:tblGrid>
              <a:tr h="5607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№ этапа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Цели и требования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Социальные и психологические характеристики, формируемые или развиваемые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Приемы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3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2. Игровая деятельность</a:t>
                      </a:r>
                    </a:p>
                    <a:p>
                      <a:pPr marL="92075" marR="0" lvl="0" indent="-920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Цель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92075" marR="0" lvl="0" indent="-920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тренинг уровня</a:t>
                      </a:r>
                    </a:p>
                    <a:p>
                      <a:pPr marL="92075" marR="0" lvl="0" indent="-920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представлений (знаний), 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умений, способов деятельности.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Требования: </a:t>
                      </a:r>
                    </a:p>
                    <a:p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к организации этапа:</a:t>
                      </a:r>
                    </a:p>
                    <a:p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*соответствие используемых игр цели занятия;</a:t>
                      </a:r>
                    </a:p>
                    <a:p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*индивидуальные затруднения в играх;</a:t>
                      </a:r>
                    </a:p>
                    <a:p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* самооценка уровня </a:t>
                      </a:r>
                      <a:r>
                        <a:rPr kumimoji="0" lang="ru-RU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… </a:t>
                      </a:r>
                    </a:p>
                    <a:p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*ситуация успеха в совместной тренировочной деятельности.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овладевает основными культурными способами деятельности;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проявляет инициативу и самостоятельность в разных видах деятельности  игре, общении,  познавательно-исследовательской деятельности,  конструировании и др.;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способен к принятию собственных решений;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может выражать свои мысли и желания;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задает вопросы;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пытается самостоятельно найти объяснения;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активно взаимодействует со сверстниками и взрослыми;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обладает развитым воображением, которое реализуется в разных видах деятельности, и прежде всего в игре;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может следовать социальным нормам поведения и правилам в разных видах деятельности, во взаимоотношениях со взрослыми и сверстниками;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различает условную и реальную ситуации;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способен к волевым усилиям;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взаимодействует со сверстниками и взрослыми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пытается самостоятельно  найти объяснения;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интересуется причинно-следственными связями;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старается разрешать конфликты.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мотивационный диалог к              выделению и повторению знаний, умений, способов действий;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побуждающий диалог к                  - самоорганизации  самостоятельной игровой деятельности;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-монологическим                               высказываниям и                         умозаключениям по повторению знаний, умений, способов действий;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высказываний                      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(с мотивационным акцентом);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тренинг умения слушать и слышать других;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создании ситуации успеха.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98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27" name="Group 2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72778354"/>
              </p:ext>
            </p:extLst>
          </p:nvPr>
        </p:nvGraphicFramePr>
        <p:xfrm>
          <a:off x="0" y="44450"/>
          <a:ext cx="9144000" cy="6922533"/>
        </p:xfrm>
        <a:graphic>
          <a:graphicData uri="http://schemas.openxmlformats.org/drawingml/2006/table">
            <a:tbl>
              <a:tblPr/>
              <a:tblGrid>
                <a:gridCol w="2332038"/>
                <a:gridCol w="4040187"/>
                <a:gridCol w="2771775"/>
              </a:tblGrid>
              <a:tr h="8228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№ этапа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Цели и требования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Социальные и психологические характеристики, формируемые или развиваемые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Приемы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81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3. Итог.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  <a:defRPr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Цель: организация рефлексии и самооценки детьми своей тренировочной деятельности.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Требования: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*организация анализа детской цели;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*фиксация нового знания в речи;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*определение выполнения взрослой цели. 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задает вопросы;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интересуется причинно-следственными связями;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пытается самостоятельно найти объяснения;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сопереживает неудачам и радуется успехам других;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обладает чувством собственного достоинства;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</a:rPr>
                        <a:t>способен к волевым усилиям 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в принятии  собственных решений;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мотивационная  беседа   по организации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- аналитической и    оценочной деятельности, 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- самостоятельных рассуждений  для адекватной самооценки          - своей деятельности,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- оценке уровня     самостоятельности в повторении знаний, или умений, или способов действий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 групп,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 каждого;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подводящего диалога для   коррекции проблем       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-усвоения знаний,                                    - контроля эмоций,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- реального уровня самооценки.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1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Образовательные ситуации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Структура ТОС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Структура ОС ОНЗ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?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Введение в игровую ситуацию</a:t>
            </a:r>
          </a:p>
          <a:p>
            <a:r>
              <a:rPr lang="ru-RU" dirty="0">
                <a:solidFill>
                  <a:srgbClr val="002060"/>
                </a:solidFill>
              </a:rPr>
              <a:t>Актуализация </a:t>
            </a:r>
          </a:p>
          <a:p>
            <a:r>
              <a:rPr lang="ru-RU" dirty="0">
                <a:solidFill>
                  <a:srgbClr val="002060"/>
                </a:solidFill>
              </a:rPr>
              <a:t>Затруднение в игровой ситуации</a:t>
            </a:r>
          </a:p>
          <a:p>
            <a:r>
              <a:rPr lang="ru-RU" dirty="0">
                <a:solidFill>
                  <a:srgbClr val="002060"/>
                </a:solidFill>
              </a:rPr>
              <a:t>ОНЗ</a:t>
            </a:r>
          </a:p>
          <a:p>
            <a:r>
              <a:rPr lang="ru-RU" dirty="0">
                <a:solidFill>
                  <a:srgbClr val="002060"/>
                </a:solidFill>
              </a:rPr>
              <a:t>Включение нового знания        в систему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Осмысление (итог)</a:t>
            </a: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976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700807"/>
            <a:ext cx="6948264" cy="1899643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Благодарим 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за внимание!!!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392088" cy="4685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Цели семинара-практикума: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12776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rgbClr val="002060"/>
                </a:solidFill>
              </a:rPr>
              <a:t>Изучение ТРЕНИРОВОЧНОЙ образовательной ситуации:</a:t>
            </a:r>
          </a:p>
          <a:p>
            <a:pPr>
              <a:spcBef>
                <a:spcPts val="0"/>
              </a:spcBef>
            </a:pPr>
            <a:endParaRPr lang="ru-RU" sz="4000" dirty="0" smtClean="0"/>
          </a:p>
          <a:p>
            <a:pPr>
              <a:spcBef>
                <a:spcPts val="0"/>
              </a:spcBef>
              <a:buFont typeface="Wingdings" pitchFamily="2" charset="2"/>
              <a:buChar char="v"/>
            </a:pPr>
            <a:r>
              <a:rPr lang="ru-RU" sz="4000" dirty="0" smtClean="0">
                <a:solidFill>
                  <a:srgbClr val="002060"/>
                </a:solidFill>
              </a:rPr>
              <a:t>Знакомство со структурой ТОС</a:t>
            </a:r>
          </a:p>
          <a:p>
            <a:pPr>
              <a:spcBef>
                <a:spcPts val="0"/>
              </a:spcBef>
              <a:buFont typeface="Wingdings" pitchFamily="2" charset="2"/>
              <a:buChar char="v"/>
            </a:pPr>
            <a:r>
              <a:rPr lang="ru-RU" sz="4000" dirty="0" smtClean="0">
                <a:solidFill>
                  <a:srgbClr val="002060"/>
                </a:solidFill>
              </a:rPr>
              <a:t>Алгоритмом конструирования ТОС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План семинара-практикума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756592" y="1124744"/>
            <a:ext cx="95770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60575" indent="-361950">
              <a:buFont typeface="Arial" charset="0"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 Проблемная лекция «Тренировочная ОС».</a:t>
            </a:r>
          </a:p>
          <a:p>
            <a:pPr marL="2060575" indent="-361950">
              <a:buFont typeface="Arial" charset="0"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 Открытое занятие- ТОС  </a:t>
            </a:r>
          </a:p>
          <a:p>
            <a:pPr marL="2060575" indent="-361950">
              <a:buFont typeface="Arial" charset="0"/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3. Практическое занятие</a:t>
            </a:r>
          </a:p>
          <a:p>
            <a:pPr marL="2060575" indent="-361950">
              <a:buFont typeface="Arial" charset="0"/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- Анализ ТОС (по целям, по требованиям в малых группах)</a:t>
            </a:r>
          </a:p>
          <a:p>
            <a:pPr marL="2060575" indent="-361950">
              <a:buFont typeface="Arial" charset="0"/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-Коррекция ТОС</a:t>
            </a:r>
          </a:p>
          <a:p>
            <a:pPr marL="2060575" indent="-361950">
              <a:buFont typeface="Arial" charset="0"/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- Результаты (наблюдения) ТОС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u="sng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7484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ru-RU" sz="6600" b="1" dirty="0" smtClean="0">
                <a:solidFill>
                  <a:srgbClr val="C00000"/>
                </a:solidFill>
              </a:rPr>
              <a:t>«Тренировочная образовательная ситуация»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1420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Цели  тренировочной образовательной  ситуации</a:t>
            </a:r>
            <a:r>
              <a:rPr lang="ru-RU" b="1" dirty="0" smtClean="0">
                <a:solidFill>
                  <a:srgbClr val="C00000"/>
                </a:solidFill>
                <a:latin typeface="Arial" charset="0"/>
              </a:rPr>
              <a:t>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420888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7338">
              <a:buFont typeface="Arial" pitchFamily="34" charset="0"/>
              <a:buChar char="•"/>
            </a:pPr>
            <a:endParaRPr lang="ru-RU" sz="4800" b="1" dirty="0" smtClean="0"/>
          </a:p>
          <a:p>
            <a:pPr indent="287338">
              <a:buFont typeface="Arial" pitchFamily="34" charset="0"/>
              <a:buChar char="•"/>
            </a:pP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002060"/>
                </a:solidFill>
              </a:rPr>
              <a:t>тренинг</a:t>
            </a:r>
          </a:p>
          <a:p>
            <a:pPr indent="287338">
              <a:buFont typeface="Arial" pitchFamily="34" charset="0"/>
              <a:buChar char="•"/>
            </a:pPr>
            <a:r>
              <a:rPr lang="ru-RU" sz="4800" b="1" dirty="0" smtClean="0">
                <a:solidFill>
                  <a:srgbClr val="002060"/>
                </a:solidFill>
              </a:rPr>
              <a:t> наблюдение</a:t>
            </a:r>
          </a:p>
          <a:p>
            <a:pPr indent="287338">
              <a:buFont typeface="Arial" pitchFamily="34" charset="0"/>
              <a:buChar char="•"/>
            </a:pPr>
            <a:r>
              <a:rPr lang="ru-RU" sz="4800" dirty="0" smtClean="0">
                <a:solidFill>
                  <a:srgbClr val="002060"/>
                </a:solidFill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</a:rPr>
              <a:t>коррекция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Виды тренировочных ОС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275856" y="1196752"/>
            <a:ext cx="2681882" cy="1340941"/>
            <a:chOff x="2697658" y="1799"/>
            <a:chExt cx="2681882" cy="134094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697658" y="1799"/>
              <a:ext cx="2681882" cy="1340941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2736933" y="41074"/>
              <a:ext cx="2603332" cy="126239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000" b="1" dirty="0">
                  <a:solidFill>
                    <a:srgbClr val="002060"/>
                  </a:solidFill>
                  <a:latin typeface="+mj-lt"/>
                  <a:ea typeface="+mj-ea"/>
                  <a:cs typeface="+mj-cs"/>
                </a:rPr>
                <a:t>тренинг</a:t>
              </a: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1043608" y="4293096"/>
            <a:ext cx="2681882" cy="1406407"/>
            <a:chOff x="482331" y="3838859"/>
            <a:chExt cx="2681882" cy="140640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82331" y="3838859"/>
              <a:ext cx="2681882" cy="1340941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527128" y="3982875"/>
              <a:ext cx="2603332" cy="126239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b="1" dirty="0">
                  <a:solidFill>
                    <a:srgbClr val="002060"/>
                  </a:solidFill>
                  <a:latin typeface="+mj-lt"/>
                  <a:ea typeface="+mj-ea"/>
                  <a:cs typeface="+mj-cs"/>
                </a:rPr>
                <a:t>коррекция</a:t>
              </a: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5706541" y="4361346"/>
            <a:ext cx="2897907" cy="1340941"/>
            <a:chOff x="5201017" y="3838859"/>
            <a:chExt cx="2897907" cy="1340941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273026" y="3838859"/>
              <a:ext cx="2681882" cy="134094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5201017" y="3878134"/>
              <a:ext cx="2897907" cy="126239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b="1" dirty="0">
                  <a:solidFill>
                    <a:srgbClr val="002060"/>
                  </a:solidFill>
                  <a:latin typeface="+mj-lt"/>
                  <a:ea typeface="+mj-ea"/>
                  <a:cs typeface="+mj-cs"/>
                </a:rPr>
                <a:t>наблюдение</a:t>
              </a: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699792" y="2708920"/>
            <a:ext cx="469329" cy="1399017"/>
            <a:chOff x="2696271" y="1891291"/>
            <a:chExt cx="469329" cy="1399017"/>
          </a:xfrm>
        </p:grpSpPr>
        <p:sp>
          <p:nvSpPr>
            <p:cNvPr id="13" name="Двойная стрелка влево/вправо 12"/>
            <p:cNvSpPr/>
            <p:nvPr/>
          </p:nvSpPr>
          <p:spPr>
            <a:xfrm rot="18000000">
              <a:off x="2231427" y="2356135"/>
              <a:ext cx="1399017" cy="469329"/>
            </a:xfrm>
            <a:prstGeom prst="leftRightArrow">
              <a:avLst>
                <a:gd name="adj1" fmla="val 60000"/>
                <a:gd name="adj2" fmla="val 50000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</p:sp>
        <p:sp>
          <p:nvSpPr>
            <p:cNvPr id="14" name="Двойная стрелка влево/вправо 4"/>
            <p:cNvSpPr/>
            <p:nvPr/>
          </p:nvSpPr>
          <p:spPr>
            <a:xfrm rot="18000000">
              <a:off x="2372226" y="2450001"/>
              <a:ext cx="1117419" cy="28159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kern="1200" cap="none" spc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156176" y="2708920"/>
            <a:ext cx="469329" cy="1399017"/>
            <a:chOff x="4911598" y="1891291"/>
            <a:chExt cx="469329" cy="1399017"/>
          </a:xfrm>
        </p:grpSpPr>
        <p:sp>
          <p:nvSpPr>
            <p:cNvPr id="16" name="Двойная стрелка влево/вправо 15"/>
            <p:cNvSpPr/>
            <p:nvPr/>
          </p:nvSpPr>
          <p:spPr>
            <a:xfrm rot="3600000">
              <a:off x="4446754" y="2356135"/>
              <a:ext cx="1399017" cy="469329"/>
            </a:xfrm>
            <a:prstGeom prst="leftRightArrow">
              <a:avLst>
                <a:gd name="adj1" fmla="val 60000"/>
                <a:gd name="adj2" fmla="val 50000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</p:sp>
        <p:sp>
          <p:nvSpPr>
            <p:cNvPr id="17" name="Двойная стрелка влево/вправо 4"/>
            <p:cNvSpPr/>
            <p:nvPr/>
          </p:nvSpPr>
          <p:spPr>
            <a:xfrm rot="3600000">
              <a:off x="4587553" y="2450001"/>
              <a:ext cx="1117419" cy="28159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kern="1200" cap="none" spc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067944" y="4797152"/>
            <a:ext cx="1399017" cy="469329"/>
            <a:chOff x="3339091" y="4274665"/>
            <a:chExt cx="1399017" cy="469329"/>
          </a:xfrm>
        </p:grpSpPr>
        <p:sp>
          <p:nvSpPr>
            <p:cNvPr id="19" name="Двойная стрелка влево/вправо 18"/>
            <p:cNvSpPr/>
            <p:nvPr/>
          </p:nvSpPr>
          <p:spPr>
            <a:xfrm rot="10800000">
              <a:off x="3339091" y="4274665"/>
              <a:ext cx="1399017" cy="469329"/>
            </a:xfrm>
            <a:prstGeom prst="leftRightArrow">
              <a:avLst>
                <a:gd name="adj1" fmla="val 60000"/>
                <a:gd name="adj2" fmla="val 50000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</p:sp>
        <p:sp>
          <p:nvSpPr>
            <p:cNvPr id="20" name="Двойная стрелка влево/вправо 4"/>
            <p:cNvSpPr/>
            <p:nvPr/>
          </p:nvSpPr>
          <p:spPr>
            <a:xfrm rot="21600000">
              <a:off x="3479890" y="4368531"/>
              <a:ext cx="1117419" cy="28159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kern="1200" cap="none" spc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Структура тренировочной 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47120" y="1700808"/>
            <a:ext cx="7776864" cy="410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Введение в игровую ситуацию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ru-RU" sz="40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Игровая деятельность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ru-RU" sz="40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Осмысление (итог)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ru-R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28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Структура тренировочной 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96752"/>
            <a:ext cx="85689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ru-RU" sz="3200" dirty="0" smtClean="0"/>
              <a:t>1</a:t>
            </a:r>
            <a:r>
              <a:rPr lang="ru-RU" sz="3200" dirty="0" smtClean="0">
                <a:solidFill>
                  <a:srgbClr val="002060"/>
                </a:solidFill>
              </a:rPr>
              <a:t>.  </a:t>
            </a:r>
            <a:r>
              <a:rPr lang="ru-RU" sz="2800" dirty="0" smtClean="0">
                <a:solidFill>
                  <a:srgbClr val="002060"/>
                </a:solidFill>
              </a:rPr>
              <a:t>Этап. </a:t>
            </a:r>
            <a:r>
              <a:rPr lang="ru-RU" sz="2800" b="1" dirty="0" smtClean="0">
                <a:solidFill>
                  <a:srgbClr val="002060"/>
                </a:solidFill>
              </a:rPr>
              <a:t>Введение в игровую ситуацию.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Цель</a:t>
            </a:r>
            <a:r>
              <a:rPr lang="ru-RU" sz="2800" dirty="0" smtClean="0">
                <a:solidFill>
                  <a:srgbClr val="002060"/>
                </a:solidFill>
              </a:rPr>
              <a:t>: создание интересной мотивации к игровой и </a:t>
            </a:r>
            <a:r>
              <a:rPr lang="ru-RU" sz="2800" b="1" dirty="0" smtClean="0">
                <a:solidFill>
                  <a:srgbClr val="002060"/>
                </a:solidFill>
              </a:rPr>
              <a:t>тренировочной  </a:t>
            </a:r>
            <a:r>
              <a:rPr lang="ru-RU" sz="2800" dirty="0" smtClean="0">
                <a:solidFill>
                  <a:srgbClr val="002060"/>
                </a:solidFill>
              </a:rPr>
              <a:t>деятельности.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Требования к  организации этапа: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 ситуация, включающая детей в игровую  и </a:t>
            </a:r>
          </a:p>
          <a:p>
            <a:pPr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 тренировочную</a:t>
            </a:r>
            <a:r>
              <a:rPr lang="ru-RU" sz="2800" dirty="0" smtClean="0">
                <a:solidFill>
                  <a:srgbClr val="002060"/>
                </a:solidFill>
              </a:rPr>
              <a:t> деятельность;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 обращение к личному опыту детей,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создание условий для возникновения у 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   детей   внутренней    потребности   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   включения   в игровую и </a:t>
            </a:r>
            <a:r>
              <a:rPr lang="ru-RU" sz="2800" b="1" dirty="0" smtClean="0">
                <a:solidFill>
                  <a:srgbClr val="002060"/>
                </a:solidFill>
              </a:rPr>
              <a:t>тренировочную </a:t>
            </a:r>
          </a:p>
          <a:p>
            <a:pPr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</a:t>
            </a:r>
            <a:r>
              <a:rPr lang="ru-RU" sz="2800" dirty="0" smtClean="0">
                <a:solidFill>
                  <a:srgbClr val="002060"/>
                </a:solidFill>
              </a:rPr>
              <a:t>деятельность.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262</TotalTime>
  <Words>1060</Words>
  <Application>Microsoft Office PowerPoint</Application>
  <PresentationFormat>Экран (4:3)</PresentationFormat>
  <Paragraphs>205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Яркая</vt:lpstr>
      <vt:lpstr>Тренировочная  образовательная  ситуация </vt:lpstr>
      <vt:lpstr>Образовательные ситуации</vt:lpstr>
      <vt:lpstr>Цели семинара-практикума:</vt:lpstr>
      <vt:lpstr>План семинара-практикума</vt:lpstr>
      <vt:lpstr>Презентация PowerPoint</vt:lpstr>
      <vt:lpstr> Цели  тренировочной образовательной  ситуации:</vt:lpstr>
      <vt:lpstr>Виды тренировочных ОС </vt:lpstr>
      <vt:lpstr>Структура тренировочной ОС</vt:lpstr>
      <vt:lpstr>Структура тренировочной ОС</vt:lpstr>
      <vt:lpstr>Структура тренировочной ОС </vt:lpstr>
      <vt:lpstr>Структура тренировочной  ОС</vt:lpstr>
      <vt:lpstr>Алгоритм конструирования тренировочной  ОС</vt:lpstr>
      <vt:lpstr>Алгоритм  конструирования итоговой ОС</vt:lpstr>
      <vt:lpstr>Алгоритм конструирования тренировочной ОС</vt:lpstr>
      <vt:lpstr>Алгоритм конструирования итоговой ОС</vt:lpstr>
      <vt:lpstr>Карта наблюдения тренировочной  образовательной ситуации.</vt:lpstr>
      <vt:lpstr>Презентация PowerPoint</vt:lpstr>
      <vt:lpstr>Презентация PowerPoint</vt:lpstr>
      <vt:lpstr>Презентация PowerPoint</vt:lpstr>
      <vt:lpstr>Благодарим  за внимание!!!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</dc:creator>
  <cp:lastModifiedBy>Иван</cp:lastModifiedBy>
  <cp:revision>49</cp:revision>
  <dcterms:created xsi:type="dcterms:W3CDTF">2012-07-06T14:37:40Z</dcterms:created>
  <dcterms:modified xsi:type="dcterms:W3CDTF">2017-03-28T11:01:10Z</dcterms:modified>
</cp:coreProperties>
</file>