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5"/>
  </p:notesMasterIdLst>
  <p:sldIdLst>
    <p:sldId id="332" r:id="rId2"/>
    <p:sldId id="259" r:id="rId3"/>
    <p:sldId id="260" r:id="rId4"/>
    <p:sldId id="256" r:id="rId5"/>
    <p:sldId id="262" r:id="rId6"/>
    <p:sldId id="257" r:id="rId7"/>
    <p:sldId id="330" r:id="rId8"/>
    <p:sldId id="261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334" r:id="rId30"/>
    <p:sldId id="335" r:id="rId31"/>
    <p:sldId id="336" r:id="rId32"/>
    <p:sldId id="337" r:id="rId33"/>
    <p:sldId id="338" r:id="rId34"/>
    <p:sldId id="339" r:id="rId35"/>
    <p:sldId id="340" r:id="rId36"/>
    <p:sldId id="341" r:id="rId37"/>
    <p:sldId id="342" r:id="rId38"/>
    <p:sldId id="343" r:id="rId39"/>
    <p:sldId id="344" r:id="rId40"/>
    <p:sldId id="345" r:id="rId41"/>
    <p:sldId id="346" r:id="rId42"/>
    <p:sldId id="347" r:id="rId43"/>
    <p:sldId id="348" r:id="rId44"/>
    <p:sldId id="349" r:id="rId45"/>
    <p:sldId id="350" r:id="rId46"/>
    <p:sldId id="351" r:id="rId47"/>
    <p:sldId id="352" r:id="rId48"/>
    <p:sldId id="353" r:id="rId49"/>
    <p:sldId id="354" r:id="rId50"/>
    <p:sldId id="355" r:id="rId51"/>
    <p:sldId id="356" r:id="rId52"/>
    <p:sldId id="357" r:id="rId53"/>
    <p:sldId id="358" r:id="rId54"/>
    <p:sldId id="359" r:id="rId55"/>
    <p:sldId id="360" r:id="rId56"/>
    <p:sldId id="361" r:id="rId57"/>
    <p:sldId id="362" r:id="rId58"/>
    <p:sldId id="363" r:id="rId59"/>
    <p:sldId id="364" r:id="rId60"/>
    <p:sldId id="365" r:id="rId61"/>
    <p:sldId id="366" r:id="rId62"/>
    <p:sldId id="367" r:id="rId63"/>
    <p:sldId id="368" r:id="rId64"/>
    <p:sldId id="369" r:id="rId65"/>
    <p:sldId id="370" r:id="rId66"/>
    <p:sldId id="371" r:id="rId67"/>
    <p:sldId id="372" r:id="rId68"/>
    <p:sldId id="373" r:id="rId69"/>
    <p:sldId id="374" r:id="rId70"/>
    <p:sldId id="375" r:id="rId71"/>
    <p:sldId id="376" r:id="rId72"/>
    <p:sldId id="377" r:id="rId73"/>
    <p:sldId id="378" r:id="rId7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5" autoAdjust="0"/>
    <p:restoredTop sz="94660"/>
  </p:normalViewPr>
  <p:slideViewPr>
    <p:cSldViewPr>
      <p:cViewPr varScale="1">
        <p:scale>
          <a:sx n="107" d="100"/>
          <a:sy n="107" d="100"/>
        </p:scale>
        <p:origin x="-165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631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59995E-0A72-4B52-A8E0-5422E49AD4BA}" type="datetimeFigureOut">
              <a:rPr lang="ru-RU" smtClean="0"/>
              <a:t>01.02.2017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5BD639-CF18-4C6E-BDEA-56099A3352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1065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5BD639-CF18-4C6E-BDEA-56099A33527D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64576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5BD639-CF18-4C6E-BDEA-56099A33527D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34886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7C68D-3A16-4C04-8E3C-5C14AB5D8593}" type="slidenum">
              <a:rPr lang="ru-RU" smtClean="0"/>
              <a:t>68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234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901699"/>
            <a:ext cx="7772400" cy="1401763"/>
          </a:xfrm>
        </p:spPr>
        <p:txBody>
          <a:bodyPr anchor="b"/>
          <a:lstStyle>
            <a:lvl1pPr algn="ctr">
              <a:defRPr sz="6000"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674144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01.02.2017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2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01.02.2017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7610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01.02.2017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3231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rgbClr val="072E84">
              <a:alpha val="53000"/>
            </a:srgb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01.02.2017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3882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01.02.2017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284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01.02.2017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1312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01.02.2017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259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01.02.2017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953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01.02.2017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9157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01.02.2017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7343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01.02.2017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9321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4C71EC6-210F-42DE-9C53-41977AD35B3D}" type="datetimeFigureOut">
              <a:rPr lang="ru-RU" smtClean="0"/>
              <a:t>01.02.2017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7" Type="http://schemas.microsoft.com/office/2007/relationships/hdphoto" Target="../media/hdphoto16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microsoft.com/office/2007/relationships/hdphoto" Target="../media/hdphoto15.wdp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7" Type="http://schemas.microsoft.com/office/2007/relationships/hdphoto" Target="../media/hdphoto19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microsoft.com/office/2007/relationships/hdphoto" Target="../media/hdphoto18.wdp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microsoft.com/office/2007/relationships/hdphoto" Target="../media/hdphoto20.wdp"/><Relationship Id="rId7" Type="http://schemas.microsoft.com/office/2007/relationships/hdphoto" Target="../media/hdphoto22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microsoft.com/office/2007/relationships/hdphoto" Target="../media/hdphoto21.wdp"/><Relationship Id="rId4" Type="http://schemas.openxmlformats.org/officeDocument/2006/relationships/image" Target="../media/image24.jpeg"/><Relationship Id="rId9" Type="http://schemas.microsoft.com/office/2007/relationships/hdphoto" Target="../media/hdphoto23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7" Type="http://schemas.microsoft.com/office/2007/relationships/hdphoto" Target="../media/hdphoto26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microsoft.com/office/2007/relationships/hdphoto" Target="../media/hdphoto25.wdp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microsoft.com/office/2007/relationships/hdphoto" Target="../media/hdphoto27.wdp"/><Relationship Id="rId7" Type="http://schemas.microsoft.com/office/2007/relationships/hdphoto" Target="../media/hdphoto29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microsoft.com/office/2007/relationships/hdphoto" Target="../media/hdphoto28.wdp"/><Relationship Id="rId4" Type="http://schemas.openxmlformats.org/officeDocument/2006/relationships/image" Target="../media/image31.jpeg"/><Relationship Id="rId9" Type="http://schemas.microsoft.com/office/2007/relationships/hdphoto" Target="../media/hdphoto30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2.wdp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3.wdp"/><Relationship Id="rId7" Type="http://schemas.microsoft.com/office/2007/relationships/hdphoto" Target="../media/hdphoto35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microsoft.com/office/2007/relationships/hdphoto" Target="../media/hdphoto34.wdp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microsoft.com/office/2007/relationships/hdphoto" Target="../media/hdphoto36.wdp"/><Relationship Id="rId7" Type="http://schemas.microsoft.com/office/2007/relationships/hdphoto" Target="../media/hdphoto38.wdp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microsoft.com/office/2007/relationships/hdphoto" Target="../media/hdphoto37.wdp"/><Relationship Id="rId4" Type="http://schemas.openxmlformats.org/officeDocument/2006/relationships/image" Target="../media/image40.jpeg"/><Relationship Id="rId9" Type="http://schemas.microsoft.com/office/2007/relationships/hdphoto" Target="../media/hdphoto39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microsoft.com/office/2007/relationships/hdphoto" Target="../media/hdphoto2.wdp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microsoft.com/office/2007/relationships/hdphoto" Target="../media/hdphoto40.wdp"/><Relationship Id="rId7" Type="http://schemas.microsoft.com/office/2007/relationships/hdphoto" Target="../media/hdphoto42.wdp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microsoft.com/office/2007/relationships/hdphoto" Target="../media/hdphoto41.wdp"/><Relationship Id="rId4" Type="http://schemas.openxmlformats.org/officeDocument/2006/relationships/image" Target="../media/image44.jpeg"/><Relationship Id="rId9" Type="http://schemas.microsoft.com/office/2007/relationships/hdphoto" Target="../media/hdphoto43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46.wdp"/><Relationship Id="rId3" Type="http://schemas.openxmlformats.org/officeDocument/2006/relationships/image" Target="../media/image47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5.wdp"/><Relationship Id="rId5" Type="http://schemas.openxmlformats.org/officeDocument/2006/relationships/image" Target="../media/image48.jpeg"/><Relationship Id="rId4" Type="http://schemas.microsoft.com/office/2007/relationships/hdphoto" Target="../media/hdphoto44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7.wdp"/><Relationship Id="rId7" Type="http://schemas.microsoft.com/office/2007/relationships/hdphoto" Target="../media/hdphoto49.wdp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microsoft.com/office/2007/relationships/hdphoto" Target="../media/hdphoto48.wdp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microsoft.com/office/2007/relationships/hdphoto" Target="../media/hdphoto50.wdp"/><Relationship Id="rId7" Type="http://schemas.microsoft.com/office/2007/relationships/hdphoto" Target="../media/hdphoto52.wdp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microsoft.com/office/2007/relationships/hdphoto" Target="../media/hdphoto51.wdp"/><Relationship Id="rId4" Type="http://schemas.openxmlformats.org/officeDocument/2006/relationships/image" Target="../media/image54.jpeg"/><Relationship Id="rId9" Type="http://schemas.microsoft.com/office/2007/relationships/hdphoto" Target="../media/hdphoto53.wdp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54.wdp"/><Relationship Id="rId7" Type="http://schemas.microsoft.com/office/2007/relationships/hdphoto" Target="../media/hdphoto56.wdp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microsoft.com/office/2007/relationships/hdphoto" Target="../media/hdphoto55.wdp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57.wdp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58.wdp"/><Relationship Id="rId4" Type="http://schemas.openxmlformats.org/officeDocument/2006/relationships/image" Target="../media/image61.jpe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59.wdp"/><Relationship Id="rId7" Type="http://schemas.microsoft.com/office/2007/relationships/hdphoto" Target="../media/hdphoto61.wdp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microsoft.com/office/2007/relationships/hdphoto" Target="../media/hdphoto60.wdp"/><Relationship Id="rId4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62.wdp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63.wdp"/><Relationship Id="rId4" Type="http://schemas.openxmlformats.org/officeDocument/2006/relationships/image" Target="../media/image66.jpe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64.wdp"/><Relationship Id="rId7" Type="http://schemas.microsoft.com/office/2007/relationships/hdphoto" Target="../media/hdphoto66.wdp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microsoft.com/office/2007/relationships/hdphoto" Target="../media/hdphoto65.wdp"/><Relationship Id="rId4" Type="http://schemas.openxmlformats.org/officeDocument/2006/relationships/image" Target="../media/image68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67.wdp"/><Relationship Id="rId7" Type="http://schemas.microsoft.com/office/2007/relationships/hdphoto" Target="../media/hdphoto69.wdp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microsoft.com/office/2007/relationships/hdphoto" Target="../media/hdphoto68.wdp"/><Relationship Id="rId4" Type="http://schemas.openxmlformats.org/officeDocument/2006/relationships/image" Target="../media/image71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70.wdp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71.wdp"/><Relationship Id="rId4" Type="http://schemas.openxmlformats.org/officeDocument/2006/relationships/image" Target="../media/image74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microsoft.com/office/2007/relationships/hdphoto" Target="../media/hdphoto5.wdp"/><Relationship Id="rId4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gi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microsoft.com/office/2007/relationships/hdphoto" Target="../media/hdphoto8.wdp"/><Relationship Id="rId4" Type="http://schemas.openxmlformats.org/officeDocument/2006/relationships/image" Target="../media/image11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microsoft.com/office/2007/relationships/hdphoto" Target="../media/hdphoto11.wdp"/><Relationship Id="rId4" Type="http://schemas.openxmlformats.org/officeDocument/2006/relationships/image" Target="../media/image14.jpeg"/><Relationship Id="rId9" Type="http://schemas.microsoft.com/office/2007/relationships/hdphoto" Target="../media/hdphoto1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365125"/>
            <a:ext cx="6463630" cy="1325563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effectLst/>
                <a:cs typeface="Arial" pitchFamily="34" charset="0"/>
              </a:rPr>
              <a:t>Департамент </a:t>
            </a:r>
            <a:r>
              <a:rPr lang="ru-RU" sz="1800" b="1" dirty="0">
                <a:effectLst/>
                <a:cs typeface="Arial" pitchFamily="34" charset="0"/>
              </a:rPr>
              <a:t>образования мэрии г.</a:t>
            </a:r>
            <a:r>
              <a:rPr lang="en-US" sz="1800" b="1" dirty="0">
                <a:effectLst/>
                <a:cs typeface="Arial" pitchFamily="34" charset="0"/>
              </a:rPr>
              <a:t> </a:t>
            </a:r>
            <a:r>
              <a:rPr lang="ru-RU" sz="1800" b="1" dirty="0">
                <a:effectLst/>
                <a:cs typeface="Arial" pitchFamily="34" charset="0"/>
              </a:rPr>
              <a:t>Ярославля</a:t>
            </a:r>
            <a:br>
              <a:rPr lang="ru-RU" sz="1800" b="1" dirty="0">
                <a:effectLst/>
                <a:cs typeface="Arial" pitchFamily="34" charset="0"/>
              </a:rPr>
            </a:br>
            <a:r>
              <a:rPr lang="ru-RU" sz="1800" b="1" dirty="0">
                <a:effectLst/>
                <a:cs typeface="Arial" pitchFamily="34" charset="0"/>
              </a:rPr>
              <a:t>Городской центр развития </a:t>
            </a:r>
            <a:r>
              <a:rPr lang="ru-RU" sz="1800" b="1" dirty="0" smtClean="0">
                <a:effectLst/>
                <a:cs typeface="Arial" pitchFamily="34" charset="0"/>
              </a:rPr>
              <a:t>образования</a:t>
            </a:r>
            <a:br>
              <a:rPr lang="ru-RU" sz="1800" b="1" dirty="0" smtClean="0">
                <a:effectLst/>
                <a:cs typeface="Arial" pitchFamily="34" charset="0"/>
              </a:rPr>
            </a:br>
            <a:r>
              <a:rPr lang="ru-RU" sz="1800" dirty="0">
                <a:effectLst/>
                <a:latin typeface="+mj-lt"/>
              </a:rPr>
              <a:t>Начальная школа-детский сад №</a:t>
            </a:r>
            <a:r>
              <a:rPr lang="ru-RU" sz="1800" dirty="0" smtClean="0">
                <a:effectLst/>
                <a:latin typeface="+mj-lt"/>
              </a:rPr>
              <a:t>115</a:t>
            </a:r>
            <a:r>
              <a:rPr lang="ru-RU" sz="1800" b="1" dirty="0">
                <a:effectLst/>
                <a:cs typeface="Arial" pitchFamily="34" charset="0"/>
              </a:rPr>
              <a:t/>
            </a:r>
            <a:br>
              <a:rPr lang="ru-RU" sz="1800" b="1" dirty="0">
                <a:effectLst/>
                <a:cs typeface="Arial" pitchFamily="34" charset="0"/>
              </a:rPr>
            </a:br>
            <a:r>
              <a:rPr lang="ru-RU" sz="1800" b="1" dirty="0">
                <a:effectLst/>
                <a:cs typeface="Arial" pitchFamily="34" charset="0"/>
              </a:rPr>
              <a:t> </a:t>
            </a:r>
            <a:r>
              <a:rPr lang="ru-RU" sz="1800" b="1" dirty="0" err="1">
                <a:effectLst/>
                <a:cs typeface="Arial" pitchFamily="34" charset="0"/>
              </a:rPr>
              <a:t>Стажировочная</a:t>
            </a:r>
            <a:r>
              <a:rPr lang="ru-RU" sz="1800" b="1" dirty="0">
                <a:effectLst/>
              </a:rPr>
              <a:t> </a:t>
            </a:r>
            <a:r>
              <a:rPr lang="ru-RU" sz="1800" b="1" dirty="0" smtClean="0">
                <a:effectLst/>
              </a:rPr>
              <a:t>площадка</a:t>
            </a:r>
            <a:r>
              <a:rPr lang="ru-RU" sz="1800" b="1" dirty="0">
                <a:effectLst/>
              </a:rPr>
              <a:t/>
            </a:r>
            <a:br>
              <a:rPr lang="ru-RU" sz="1800" b="1" dirty="0">
                <a:effectLst/>
              </a:rPr>
            </a:br>
            <a:endParaRPr lang="ru-RU" sz="1800" dirty="0"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endParaRPr lang="ru-RU" b="1" dirty="0" smtClean="0"/>
          </a:p>
          <a:p>
            <a:pPr marL="0" indent="0" algn="ctr">
              <a:buNone/>
            </a:pPr>
            <a:endParaRPr lang="ru-RU" b="1" dirty="0"/>
          </a:p>
          <a:p>
            <a:pPr marL="0" indent="0" algn="ctr">
              <a:buNone/>
            </a:pPr>
            <a:endParaRPr lang="ru-RU" b="1" dirty="0" smtClean="0"/>
          </a:p>
          <a:p>
            <a:pPr marL="0" indent="0" algn="ctr">
              <a:buNone/>
            </a:pPr>
            <a:r>
              <a:rPr lang="ru-RU" sz="5700" b="1" dirty="0" smtClean="0">
                <a:latin typeface="Bookman Old Style" pitchFamily="18" charset="0"/>
              </a:rPr>
              <a:t>Настоящие мальчики - </a:t>
            </a:r>
            <a:r>
              <a:rPr lang="ru-RU" sz="5700" b="1" dirty="0">
                <a:latin typeface="Bookman Old Style" pitchFamily="18" charset="0"/>
              </a:rPr>
              <a:t>кто они </a:t>
            </a:r>
            <a:r>
              <a:rPr lang="ru-RU" sz="5700" b="1" dirty="0" smtClean="0">
                <a:latin typeface="Bookman Old Style" pitchFamily="18" charset="0"/>
              </a:rPr>
              <a:t>?</a:t>
            </a:r>
          </a:p>
          <a:p>
            <a:pPr marL="0" indent="0" algn="ctr">
              <a:buNone/>
            </a:pPr>
            <a:endParaRPr lang="ru-RU" b="1" dirty="0">
              <a:latin typeface="Bookman Old Style" pitchFamily="18" charset="0"/>
            </a:endParaRPr>
          </a:p>
          <a:p>
            <a:pPr marL="0" indent="0" algn="ctr">
              <a:buNone/>
            </a:pPr>
            <a:endParaRPr lang="ru-RU" b="1" dirty="0" smtClean="0"/>
          </a:p>
          <a:p>
            <a:pPr marL="0" indent="0" algn="ctr">
              <a:buNone/>
            </a:pPr>
            <a:endParaRPr lang="ru-RU" b="1" dirty="0" smtClean="0"/>
          </a:p>
          <a:p>
            <a:pPr marL="0" indent="0" algn="ctr">
              <a:buNone/>
            </a:pPr>
            <a:endParaRPr lang="ru-RU" b="1" dirty="0"/>
          </a:p>
          <a:p>
            <a:pPr marL="0" indent="0" algn="ctr">
              <a:buNone/>
            </a:pPr>
            <a:endParaRPr lang="ru-RU" sz="5100" b="1" dirty="0">
              <a:solidFill>
                <a:schemeClr val="tx1">
                  <a:lumMod val="95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3800" b="1" dirty="0" smtClean="0">
                <a:solidFill>
                  <a:schemeClr val="bg2"/>
                </a:solidFill>
                <a:latin typeface="+mj-lt"/>
                <a:cs typeface="Arial" pitchFamily="34" charset="0"/>
              </a:rPr>
              <a:t>г</a:t>
            </a:r>
            <a:r>
              <a:rPr lang="ru-RU" sz="3800" b="1" dirty="0">
                <a:solidFill>
                  <a:schemeClr val="bg2"/>
                </a:solidFill>
                <a:latin typeface="+mj-lt"/>
                <a:cs typeface="Arial" pitchFamily="34" charset="0"/>
              </a:rPr>
              <a:t>. Ярославль</a:t>
            </a:r>
            <a:br>
              <a:rPr lang="ru-RU" sz="3800" b="1" dirty="0">
                <a:solidFill>
                  <a:schemeClr val="bg2"/>
                </a:solidFill>
                <a:latin typeface="+mj-lt"/>
                <a:cs typeface="Arial" pitchFamily="34" charset="0"/>
              </a:rPr>
            </a:br>
            <a:r>
              <a:rPr lang="ru-RU" sz="3800" b="1" dirty="0">
                <a:solidFill>
                  <a:schemeClr val="bg2"/>
                </a:solidFill>
                <a:latin typeface="+mj-lt"/>
                <a:cs typeface="Arial" pitchFamily="34" charset="0"/>
              </a:rPr>
              <a:t> </a:t>
            </a:r>
            <a:r>
              <a:rPr lang="ru-RU" sz="3800" b="1" dirty="0" smtClean="0">
                <a:solidFill>
                  <a:schemeClr val="bg2"/>
                </a:solidFill>
                <a:latin typeface="+mj-lt"/>
                <a:cs typeface="Arial" pitchFamily="34" charset="0"/>
              </a:rPr>
              <a:t>26 января 2017года</a:t>
            </a:r>
            <a:endParaRPr lang="ru-RU" sz="3800" b="1" dirty="0">
              <a:solidFill>
                <a:schemeClr val="bg2"/>
              </a:solidFill>
              <a:latin typeface="+mj-lt"/>
              <a:cs typeface="Arial" pitchFamily="34" charset="0"/>
            </a:endParaRPr>
          </a:p>
          <a:p>
            <a:pPr marL="0" indent="0" algn="ctr">
              <a:buNone/>
            </a:pPr>
            <a:endParaRPr lang="ru-RU" dirty="0">
              <a:solidFill>
                <a:schemeClr val="bg2"/>
              </a:solidFill>
            </a:endParaRPr>
          </a:p>
          <a:p>
            <a:endParaRPr lang="ru-RU" dirty="0">
              <a:solidFill>
                <a:schemeClr val="bg2"/>
              </a:solidFill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749" b="13426"/>
          <a:stretch>
            <a:fillRect/>
          </a:stretch>
        </p:blipFill>
        <p:spPr bwMode="auto">
          <a:xfrm>
            <a:off x="323528" y="410006"/>
            <a:ext cx="1296144" cy="137160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662" y="-30629"/>
            <a:ext cx="842392" cy="1325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09954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5125"/>
            <a:ext cx="8820472" cy="1325563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Какова же природа </a:t>
            </a:r>
            <a:r>
              <a:rPr lang="ru-RU" b="1" dirty="0" smtClean="0"/>
              <a:t> мальчиков</a:t>
            </a:r>
            <a:r>
              <a:rPr lang="ru-RU" b="1" dirty="0"/>
              <a:t>?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256584"/>
          </a:xfrm>
        </p:spPr>
        <p:txBody>
          <a:bodyPr>
            <a:normAutofit fontScale="92500"/>
          </a:bodyPr>
          <a:lstStyle/>
          <a:p>
            <a:pPr lvl="0"/>
            <a:r>
              <a:rPr lang="ru-RU" b="1" dirty="0" smtClean="0"/>
              <a:t>менее </a:t>
            </a:r>
            <a:r>
              <a:rPr lang="ru-RU" b="1" dirty="0"/>
              <a:t>восприимчивы к лицам </a:t>
            </a:r>
            <a:r>
              <a:rPr lang="ru-RU" b="1" dirty="0" smtClean="0"/>
              <a:t>окружающих</a:t>
            </a:r>
            <a:endParaRPr lang="ru-RU" dirty="0"/>
          </a:p>
          <a:p>
            <a:pPr lvl="0"/>
            <a:r>
              <a:rPr lang="ru-RU" b="1" dirty="0"/>
              <a:t>растут быстрее и активнее набирают </a:t>
            </a:r>
            <a:r>
              <a:rPr lang="ru-RU" b="1" dirty="0" smtClean="0"/>
              <a:t>силу</a:t>
            </a:r>
            <a:endParaRPr lang="ru-RU" dirty="0"/>
          </a:p>
          <a:p>
            <a:pPr lvl="0"/>
            <a:r>
              <a:rPr lang="ru-RU" b="1" dirty="0"/>
              <a:t>мускульная масса в среднем на 30 процентов </a:t>
            </a:r>
            <a:r>
              <a:rPr lang="ru-RU" b="1" dirty="0" smtClean="0"/>
              <a:t>больше</a:t>
            </a:r>
            <a:endParaRPr lang="ru-RU" dirty="0"/>
          </a:p>
          <a:p>
            <a:pPr lvl="0"/>
            <a:r>
              <a:rPr lang="ru-RU" b="1" dirty="0"/>
              <a:t>требуется больше места для игр и </a:t>
            </a:r>
            <a:r>
              <a:rPr lang="ru-RU" b="1" dirty="0" smtClean="0"/>
              <a:t>передвижения</a:t>
            </a:r>
            <a:endParaRPr lang="ru-RU" dirty="0"/>
          </a:p>
          <a:p>
            <a:pPr lvl="0"/>
            <a:r>
              <a:rPr lang="ru-RU" b="1" dirty="0"/>
              <a:t>испытывают свою  силу, способности и энергию</a:t>
            </a:r>
            <a:endParaRPr lang="ru-RU" dirty="0"/>
          </a:p>
          <a:p>
            <a:pPr lvl="0"/>
            <a:r>
              <a:rPr lang="ru-RU" b="1" dirty="0"/>
              <a:t>любят хватать предметы и манипулировать </a:t>
            </a:r>
            <a:r>
              <a:rPr lang="ru-RU" b="1" dirty="0" smtClean="0"/>
              <a:t>ими</a:t>
            </a:r>
            <a:endParaRPr lang="ru-RU" dirty="0"/>
          </a:p>
          <a:p>
            <a:pPr lvl="0"/>
            <a:r>
              <a:rPr lang="ru-RU" b="1" dirty="0"/>
              <a:t>строят высокие </a:t>
            </a:r>
            <a:r>
              <a:rPr lang="ru-RU" b="1" dirty="0" smtClean="0"/>
              <a:t>башни</a:t>
            </a:r>
            <a:endParaRPr lang="ru-RU" dirty="0"/>
          </a:p>
          <a:p>
            <a:pPr lvl="0"/>
            <a:r>
              <a:rPr lang="ru-RU" b="1" dirty="0"/>
              <a:t>ломают машинки , чтобы посмотреть что там </a:t>
            </a:r>
            <a:r>
              <a:rPr lang="ru-RU" b="1" dirty="0" smtClean="0"/>
              <a:t>внутри</a:t>
            </a:r>
            <a:endParaRPr lang="ru-RU" dirty="0"/>
          </a:p>
          <a:p>
            <a:pPr lvl="0"/>
            <a:r>
              <a:rPr lang="ru-RU" b="1" dirty="0"/>
              <a:t>чутко реагируют на какие либо ограничения своей </a:t>
            </a:r>
            <a:r>
              <a:rPr lang="ru-RU" b="1" dirty="0" smtClean="0"/>
              <a:t>деятельности</a:t>
            </a:r>
            <a:endParaRPr lang="ru-RU" dirty="0"/>
          </a:p>
          <a:p>
            <a:pPr lvl="0"/>
            <a:r>
              <a:rPr lang="ru-RU" b="1" dirty="0"/>
              <a:t>игнорируют появление в группе </a:t>
            </a:r>
            <a:r>
              <a:rPr lang="ru-RU" b="1" dirty="0" smtClean="0"/>
              <a:t>новеньких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29558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5125"/>
            <a:ext cx="9144000" cy="1325563"/>
          </a:xfrm>
        </p:spPr>
        <p:txBody>
          <a:bodyPr>
            <a:normAutofit/>
          </a:bodyPr>
          <a:lstStyle/>
          <a:p>
            <a:r>
              <a:rPr lang="ru-RU" sz="3600" b="1" dirty="0"/>
              <a:t>Как взрослые относятся к мальчикам?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b="1" dirty="0"/>
              <a:t>более строго</a:t>
            </a:r>
          </a:p>
          <a:p>
            <a:pPr lvl="0"/>
            <a:r>
              <a:rPr lang="ru-RU" b="1" dirty="0"/>
              <a:t>обнимают и ласкают меньше </a:t>
            </a:r>
          </a:p>
          <a:p>
            <a:pPr lvl="0"/>
            <a:r>
              <a:rPr lang="ru-RU" b="1" dirty="0"/>
              <a:t>меньше разговаривают</a:t>
            </a:r>
          </a:p>
          <a:p>
            <a:pPr lvl="0"/>
            <a:r>
              <a:rPr lang="ru-RU" b="1" dirty="0"/>
              <a:t>чаще и больнее наказывают</a:t>
            </a:r>
          </a:p>
          <a:p>
            <a:pPr lvl="0"/>
            <a:r>
              <a:rPr lang="ru-RU" b="1" dirty="0"/>
              <a:t>воспринимают острее разлуку с матерью </a:t>
            </a:r>
          </a:p>
          <a:p>
            <a:pPr lvl="0"/>
            <a:r>
              <a:rPr lang="ru-RU" b="1" dirty="0"/>
              <a:t>склонны переживать разлуку с близкими</a:t>
            </a:r>
          </a:p>
        </p:txBody>
      </p:sp>
    </p:spTree>
    <p:extLst>
      <p:ext uri="{BB962C8B-B14F-4D97-AF65-F5344CB8AC3E}">
        <p14:creationId xmlns:p14="http://schemas.microsoft.com/office/powerpoint/2010/main" val="41350659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8964682" cy="1066130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ru-RU" dirty="0"/>
              <a:t> </a:t>
            </a:r>
            <a:br>
              <a:rPr lang="ru-RU" dirty="0"/>
            </a:br>
            <a:r>
              <a:rPr lang="ru-RU" sz="3100" b="1" dirty="0" smtClean="0"/>
              <a:t>Мать </a:t>
            </a:r>
            <a:r>
              <a:rPr lang="ru-RU" sz="3100" b="1" dirty="0"/>
              <a:t>должна  выражать восторг, видя, как ее ребенок растет развивается и  гордится </a:t>
            </a:r>
            <a:r>
              <a:rPr lang="ru-RU" sz="3100" b="1" dirty="0" smtClean="0"/>
              <a:t>его достижениями</a:t>
            </a:r>
            <a:r>
              <a:rPr lang="ru-RU" dirty="0" smtClean="0"/>
              <a:t>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pic>
        <p:nvPicPr>
          <p:cNvPr id="1026" name="Picture 2" descr="D:\Общая папка\9.02.16. семинар гендер №4\фото мальчиков\фото мальчиков  1\igru_dlya_dete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808292"/>
            <a:ext cx="3168546" cy="21134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Рисунок 4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00808"/>
            <a:ext cx="3096344" cy="21123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C:\Users\Наталья\Desktop\фоны\мальчики\appenditsit-u-detey_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121626"/>
            <a:ext cx="3779912" cy="25174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7952370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4684" y="404664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Р</a:t>
            </a:r>
            <a:r>
              <a:rPr lang="ru-RU" sz="3600" b="1" dirty="0" smtClean="0"/>
              <a:t>азлуку </a:t>
            </a:r>
            <a:r>
              <a:rPr lang="ru-RU" sz="3600" b="1" dirty="0"/>
              <a:t>с матерью  мальчики воспринимают </a:t>
            </a:r>
            <a:r>
              <a:rPr lang="ru-RU" sz="3600" b="1" dirty="0" smtClean="0"/>
              <a:t>острее</a:t>
            </a:r>
            <a:r>
              <a:rPr lang="ru-RU" b="1" dirty="0" smtClean="0"/>
              <a:t>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9" name="Picture 3" descr="D:\Общая папка\9.02.16. семинар гендер №4\фото мальчиков\фото мальчиков  1\dzieck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72246"/>
            <a:ext cx="3815542" cy="25436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5" name="Picture 3" descr="C:\Users\Наталья\Desktop\фоны\мальчики\hu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322" y="4258757"/>
            <a:ext cx="4283968" cy="19770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 descr="C:\Users\Наталья\Desktop\фоны\мальчики\4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318720"/>
            <a:ext cx="3712521" cy="26223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454435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02481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Мать </a:t>
            </a:r>
            <a:r>
              <a:rPr lang="ru-RU" sz="3200" b="1" dirty="0"/>
              <a:t>принимает  заботу и помощь от своего маленького рыцаря</a:t>
            </a:r>
          </a:p>
        </p:txBody>
      </p:sp>
      <p:pic>
        <p:nvPicPr>
          <p:cNvPr id="4" name="Объект 3" descr="C:\Users\Наталья\Desktop\фоны\фото симпатия\image (1)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253198"/>
            <a:ext cx="2808312" cy="30396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Picture 3" descr="C:\Users\Светлана\Desktop\МАЛЬЧИКИ\фото мальчиков  1\14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640" y="2082823"/>
            <a:ext cx="1805384" cy="13465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 descr="C:\Users\Светлана\Desktop\МАЛЬЧИКИ\фото мальчиков  1\200404216-0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78" y="2060849"/>
            <a:ext cx="2051680" cy="13684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8" name="Picture 6" descr="C:\Users\Светлана\Desktop\МАЛЬЧИКИ\фото мальчиков  1\b1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77072"/>
            <a:ext cx="3175000" cy="2381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8948602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000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/>
              <a:t>Присутствие рядом двух любящих родителей развивают :</a:t>
            </a:r>
            <a:r>
              <a:rPr lang="ru-RU" sz="3600" dirty="0"/>
              <a:t/>
            </a:r>
            <a:br>
              <a:rPr lang="ru-RU" sz="3600" dirty="0"/>
            </a:b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96752"/>
            <a:ext cx="8706544" cy="55446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 smtClean="0"/>
              <a:t>  чувство </a:t>
            </a:r>
            <a:r>
              <a:rPr lang="ru-RU" sz="2800" b="1" dirty="0"/>
              <a:t>безопасности</a:t>
            </a:r>
            <a:r>
              <a:rPr lang="ru-RU" b="1" dirty="0" smtClean="0"/>
              <a:t>:</a:t>
            </a:r>
            <a:endParaRPr lang="ru-RU" sz="2000" u="sng" dirty="0" smtClean="0"/>
          </a:p>
          <a:p>
            <a:r>
              <a:rPr lang="ru-RU" sz="2000" b="1" u="sng" dirty="0" smtClean="0"/>
              <a:t>корни</a:t>
            </a:r>
            <a:r>
              <a:rPr lang="ru-RU" sz="2000" b="1" dirty="0" smtClean="0"/>
              <a:t>  </a:t>
            </a:r>
            <a:r>
              <a:rPr lang="ru-RU" sz="2000" b="1" dirty="0"/>
              <a:t>мальчики получают от мамы, </a:t>
            </a:r>
          </a:p>
          <a:p>
            <a:pPr marL="0" indent="0">
              <a:buNone/>
            </a:pPr>
            <a:r>
              <a:rPr lang="ru-RU" sz="2000" b="1" dirty="0" smtClean="0"/>
              <a:t>мамы  </a:t>
            </a:r>
            <a:r>
              <a:rPr lang="ru-RU" sz="2000" b="1" dirty="0"/>
              <a:t>учат  их опираться о землю, </a:t>
            </a:r>
            <a:endParaRPr lang="ru-RU" sz="2000" b="1" dirty="0" smtClean="0"/>
          </a:p>
          <a:p>
            <a:pPr marL="0" indent="0">
              <a:buNone/>
            </a:pPr>
            <a:r>
              <a:rPr lang="ru-RU" sz="2000" b="1" dirty="0" smtClean="0"/>
              <a:t>чтобы </a:t>
            </a:r>
            <a:r>
              <a:rPr lang="ru-RU" sz="2000" b="1" dirty="0"/>
              <a:t>чувствовать себя защищенными,</a:t>
            </a:r>
          </a:p>
          <a:p>
            <a:endParaRPr lang="ru-RU" sz="2000" u="sng" dirty="0" smtClean="0"/>
          </a:p>
          <a:p>
            <a:endParaRPr lang="ru-RU" sz="2000" u="sng" dirty="0" smtClean="0"/>
          </a:p>
          <a:p>
            <a:r>
              <a:rPr lang="ru-RU" sz="2000" b="1" u="sng" dirty="0" smtClean="0"/>
              <a:t>крылья</a:t>
            </a:r>
            <a:r>
              <a:rPr lang="ru-RU" sz="2000" b="1" dirty="0" smtClean="0"/>
              <a:t>  </a:t>
            </a:r>
            <a:r>
              <a:rPr lang="ru-RU" sz="2000" b="1" dirty="0"/>
              <a:t>им дают отцы ,отцы — стремиться к звездам и смело противостоять враждебному миру!</a:t>
            </a:r>
          </a:p>
          <a:p>
            <a:endParaRPr lang="ru-RU" sz="2000" dirty="0"/>
          </a:p>
        </p:txBody>
      </p:sp>
      <p:pic>
        <p:nvPicPr>
          <p:cNvPr id="4099" name="Picture 3" descr="C:\Users\Светлана\Desktop\МАЛЬЧИКИ\фото мальчиков  1\836487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040676"/>
            <a:ext cx="3305944" cy="227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Общая папка\9.02.16. семинар гендер №4\фото мальчиков\фото мальчики 2\7-14 лет\FFIN_bridge_time-generation_handsup_we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7" y="4437112"/>
            <a:ext cx="2906711" cy="21751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2" descr="C:\Users\Наталья\Desktop\фоны\мальчики\shutterstock_7026266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222" y="4491724"/>
            <a:ext cx="2670751" cy="21205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9036990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Первые эмоции 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196752"/>
            <a:ext cx="8229600" cy="5267650"/>
          </a:xfrm>
        </p:spPr>
        <p:txBody>
          <a:bodyPr>
            <a:normAutofit/>
          </a:bodyPr>
          <a:lstStyle/>
          <a:p>
            <a:pPr marL="2513013"/>
            <a:r>
              <a:rPr lang="ru-RU" sz="2800" b="1" dirty="0" smtClean="0"/>
              <a:t>Мальчики-малыши</a:t>
            </a:r>
            <a:r>
              <a:rPr lang="ru-RU" sz="2800" b="1" dirty="0"/>
              <a:t>  получают </a:t>
            </a:r>
            <a:endParaRPr lang="ru-RU" sz="2800" b="1" dirty="0" smtClean="0"/>
          </a:p>
          <a:p>
            <a:pPr marL="2419350" indent="-1588">
              <a:buNone/>
            </a:pPr>
            <a:r>
              <a:rPr lang="ru-RU" sz="2800" b="1" dirty="0" smtClean="0"/>
              <a:t> и </a:t>
            </a:r>
            <a:r>
              <a:rPr lang="ru-RU" sz="2800" b="1" dirty="0"/>
              <a:t>главные уроки из мира чувств,</a:t>
            </a:r>
          </a:p>
          <a:p>
            <a:pPr marL="2513013"/>
            <a:r>
              <a:rPr lang="ru-RU" sz="2800" b="1" dirty="0"/>
              <a:t>испытывают довольно узкий спектр эмоций, но с такой интенсивностью, что это способно изумлять. </a:t>
            </a:r>
          </a:p>
          <a:p>
            <a:pPr marL="2603500" indent="-976313" algn="r"/>
            <a:endParaRPr lang="ru-RU" dirty="0"/>
          </a:p>
        </p:txBody>
      </p:sp>
      <p:pic>
        <p:nvPicPr>
          <p:cNvPr id="5124" name="Picture 4" descr="D:\Общая папка\9.02.16. семинар гендер №4\фото мальчиков\фото мальчиков  1\3236268_large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665946"/>
            <a:ext cx="2448273" cy="18517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8" name="Picture 8" descr="D:\Общая папка\9.02.16. семинар гендер №4\фото мальчиков\фото мальчиков  1\suppliers--14214099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665946"/>
            <a:ext cx="2232248" cy="19033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6" name="Picture 2" descr="C:\Users\Наталья\Desktop\фоны\ДЕТИ\890d0dc0d32f62c29b7fe7b20fe0356e_40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665946"/>
            <a:ext cx="2592288" cy="18517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" name="Picture 4" descr="C:\Users\Наталья\Desktop\фоны\мальчики\annesutunuarttiran_220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88" y="404664"/>
            <a:ext cx="2095500" cy="2095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5781786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Навыки первичного общения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036" y="1124744"/>
            <a:ext cx="8856983" cy="57145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 smtClean="0"/>
              <a:t>Если  </a:t>
            </a:r>
            <a:r>
              <a:rPr lang="ru-RU" sz="2800" b="1" dirty="0"/>
              <a:t>с интересом и удовольствием обучать мальчика и разговаривать с ним, это поможет развитию его речевых навыков, общительности, им нужна  наша помощь в усвоении навыков общения.</a:t>
            </a:r>
          </a:p>
          <a:p>
            <a:pPr marL="0" indent="0">
              <a:buNone/>
            </a:pPr>
            <a:r>
              <a:rPr lang="ru-RU" sz="2800" b="1" dirty="0"/>
              <a:t> </a:t>
            </a:r>
          </a:p>
          <a:p>
            <a:endParaRPr lang="ru-RU" dirty="0"/>
          </a:p>
        </p:txBody>
      </p:sp>
      <p:pic>
        <p:nvPicPr>
          <p:cNvPr id="6148" name="Picture 4" descr="D:\Общая папка\9.02.16. семинар гендер №4\фото мальчиков\фото мальчики 2\7-14 лет\79ef00527a7ef5718d6c45f5ef442b8d_X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85156"/>
            <a:ext cx="4349478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0" name="Picture 2" descr="C:\Users\Наталья\Desktop\фоны\фото девочки\son-1024x682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754" y="2996953"/>
            <a:ext cx="4000350" cy="28803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4400299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119659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/>
              <a:t>Тяга к познанию и взаимодействию с окружающими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484784"/>
            <a:ext cx="8784976" cy="3744417"/>
          </a:xfrm>
        </p:spPr>
        <p:txBody>
          <a:bodyPr>
            <a:normAutofit fontScale="32500" lnSpcReduction="20000"/>
          </a:bodyPr>
          <a:lstStyle/>
          <a:p>
            <a:r>
              <a:rPr lang="ru-RU" sz="6200" b="1" dirty="0" smtClean="0"/>
              <a:t>Воспроизведение </a:t>
            </a:r>
            <a:r>
              <a:rPr lang="ru-RU" sz="6200" b="1" dirty="0"/>
              <a:t>событий в окружающем </a:t>
            </a:r>
            <a:endParaRPr lang="ru-RU" sz="6200" b="1" dirty="0" smtClean="0"/>
          </a:p>
          <a:p>
            <a:pPr marL="0" indent="0">
              <a:buNone/>
            </a:pPr>
            <a:r>
              <a:rPr lang="ru-RU" sz="6200" b="1" dirty="0"/>
              <a:t> </a:t>
            </a:r>
            <a:r>
              <a:rPr lang="ru-RU" sz="6200" b="1" dirty="0" smtClean="0"/>
              <a:t>    мире </a:t>
            </a:r>
            <a:r>
              <a:rPr lang="ru-RU" sz="6200" b="1" dirty="0"/>
              <a:t>— главная игровая </a:t>
            </a:r>
            <a:r>
              <a:rPr lang="ru-RU" sz="6200" b="1" dirty="0" smtClean="0"/>
              <a:t>деятельность</a:t>
            </a:r>
          </a:p>
          <a:p>
            <a:pPr marL="0" indent="0">
              <a:buNone/>
            </a:pPr>
            <a:r>
              <a:rPr lang="ru-RU" sz="6200" b="1" dirty="0"/>
              <a:t> </a:t>
            </a:r>
            <a:r>
              <a:rPr lang="ru-RU" sz="6200" b="1" dirty="0" smtClean="0"/>
              <a:t>    </a:t>
            </a:r>
            <a:r>
              <a:rPr lang="ru-RU" sz="6200" b="1" dirty="0"/>
              <a:t>ребенка в возрасте от двух до семи. </a:t>
            </a:r>
          </a:p>
          <a:p>
            <a:r>
              <a:rPr lang="ru-RU" sz="6200" b="1" dirty="0"/>
              <a:t>Подражая различным действиям, мальчик развивает свое творческое воображение, двигательные навыки, создает базу для будущих взаимоотношений с миром.</a:t>
            </a:r>
          </a:p>
          <a:p>
            <a:r>
              <a:rPr lang="ru-RU" sz="6200" b="1" dirty="0"/>
              <a:t>Первые сенсорные впечатления оказывают неизгладимое влияние на физическое и эмоциональное развитие мальчика, оставляя в его сознании такой же четкий след, какой оставляет на глине палец </a:t>
            </a:r>
            <a:r>
              <a:rPr lang="ru-RU" sz="6200" b="1" dirty="0" smtClean="0"/>
              <a:t>гончара</a:t>
            </a:r>
          </a:p>
          <a:p>
            <a:endParaRPr lang="ru-RU" i="1" dirty="0"/>
          </a:p>
          <a:p>
            <a:endParaRPr lang="ru-RU" i="1" dirty="0" smtClean="0"/>
          </a:p>
          <a:p>
            <a:r>
              <a:rPr lang="ru-RU" i="1" dirty="0" smtClean="0"/>
              <a:t> </a:t>
            </a:r>
            <a:endParaRPr lang="ru-RU" dirty="0"/>
          </a:p>
        </p:txBody>
      </p:sp>
      <p:pic>
        <p:nvPicPr>
          <p:cNvPr id="7170" name="Picture 2" descr="D:\Общая папка\9.02.16. семинар гендер №4\фото мальчиков\фото мальчики 2\0-6 лет\image5749185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965945"/>
            <a:ext cx="2193032" cy="16447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1" name="Picture 3" descr="D:\Общая папка\9.02.16. семинар гендер №4\фото мальчиков\фото мальчики 2\0-6 лет\IMG_14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965945"/>
            <a:ext cx="2465851" cy="16447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2" name="Picture 4" descr="D:\Общая папка\9.02.16. семинар гендер №4\фото мальчиков\фото мальчики 2\0-6 лет\p7_020starshayagruppa-syujetno-rolevayaigra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650" b="-4483"/>
          <a:stretch/>
        </p:blipFill>
        <p:spPr bwMode="auto">
          <a:xfrm flipH="1">
            <a:off x="3637042" y="4659919"/>
            <a:ext cx="1691934" cy="1982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4315738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8"/>
          </a:xfrm>
        </p:spPr>
        <p:txBody>
          <a:bodyPr>
            <a:noAutofit/>
          </a:bodyPr>
          <a:lstStyle/>
          <a:p>
            <a:r>
              <a:rPr lang="ru-RU" sz="2400" b="1" dirty="0"/>
              <a:t>Чтобы в будущем мальчик стал хорошим отцом, следует с раннего детства учить его выражать свои чувства и эмоции, проявлять чуткость и внимание к окружающим, заботиться о близких.</a:t>
            </a:r>
            <a:br>
              <a:rPr lang="ru-RU" sz="2400" b="1" dirty="0"/>
            </a:br>
            <a:endParaRPr lang="ru-RU" sz="2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6" name="Picture 4" descr="C:\Users\Светлана\Desktop\МАЛЬЧИКИ\фото мальчиков  1\98773a626e2112097753c94a286825b8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046" y="1629957"/>
            <a:ext cx="4130680" cy="23762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7" name="Picture 5" descr="C:\Users\Светлана\Desktop\МАЛЬЧИКИ\фото мальчиков  1\feeding-chicken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4215730"/>
            <a:ext cx="4008446" cy="24591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9" name="Picture 7" descr="C:\Users\Светлана\Desktop\МАЛЬЧИКИ\фото мальчиков  1\4db2b14fdcf45cec47b8d1f5d14c39df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4008446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200" name="Picture 8" descr="C:\Users\Светлана\Desktop\МАЛЬЧИКИ\фото мальчиков  1\i.jpe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52" y="4213591"/>
            <a:ext cx="4146714" cy="2463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905639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r>
              <a:rPr lang="ru-RU" sz="3200" b="1" dirty="0">
                <a:latin typeface="Arial"/>
                <a:ea typeface="Calibri"/>
                <a:cs typeface="Times New Roman"/>
              </a:rPr>
              <a:t>ТРИ СТАДИИ РАЗВИТИЯ МАЛЬЧИКОВ</a:t>
            </a:r>
            <a:r>
              <a:rPr lang="ru-RU" sz="3200" dirty="0">
                <a:latin typeface="Consolas"/>
                <a:ea typeface="Calibri"/>
                <a:cs typeface="Times New Roman"/>
              </a:rPr>
              <a:t/>
            </a:r>
            <a:br>
              <a:rPr lang="ru-RU" sz="3200" dirty="0">
                <a:latin typeface="Consolas"/>
                <a:ea typeface="Calibri"/>
                <a:cs typeface="Times New Roman"/>
              </a:rPr>
            </a:br>
            <a:r>
              <a:rPr lang="ru-RU" sz="3200" dirty="0">
                <a:latin typeface="Consolas"/>
                <a:ea typeface="Calibri"/>
                <a:cs typeface="Times New Roman"/>
              </a:rPr>
              <a:t/>
            </a:r>
            <a:br>
              <a:rPr lang="ru-RU" sz="3200" dirty="0">
                <a:latin typeface="Consolas"/>
                <a:ea typeface="Calibri"/>
                <a:cs typeface="Times New Roman"/>
              </a:rPr>
            </a:b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2230" y="918410"/>
            <a:ext cx="8229600" cy="5145435"/>
          </a:xfrm>
        </p:spPr>
        <p:txBody>
          <a:bodyPr>
            <a:normAutofit fontScale="70000" lnSpcReduction="20000"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ru-RU" sz="2600" b="1" dirty="0">
                <a:latin typeface="Arial"/>
                <a:ea typeface="Calibri"/>
                <a:cs typeface="Times New Roman"/>
              </a:rPr>
              <a:t>Первая стадия</a:t>
            </a:r>
            <a:r>
              <a:rPr lang="ru-RU" sz="2600" dirty="0">
                <a:latin typeface="Arial"/>
                <a:ea typeface="Calibri"/>
                <a:cs typeface="Times New Roman"/>
              </a:rPr>
              <a:t> </a:t>
            </a:r>
            <a:r>
              <a:rPr lang="ru-RU" sz="2600" dirty="0" smtClean="0">
                <a:latin typeface="Arial"/>
                <a:ea typeface="Calibri"/>
                <a:cs typeface="Times New Roman"/>
              </a:rPr>
              <a:t> - </a:t>
            </a:r>
            <a:r>
              <a:rPr lang="ru-RU" sz="2600" b="1" dirty="0" smtClean="0">
                <a:latin typeface="Arial"/>
                <a:ea typeface="Calibri"/>
                <a:cs typeface="Times New Roman"/>
              </a:rPr>
              <a:t>с </a:t>
            </a:r>
            <a:r>
              <a:rPr lang="ru-RU" sz="2600" b="1" dirty="0">
                <a:latin typeface="Arial"/>
                <a:ea typeface="Calibri"/>
                <a:cs typeface="Times New Roman"/>
              </a:rPr>
              <a:t>рождения до шести лет</a:t>
            </a:r>
            <a:r>
              <a:rPr lang="ru-RU" sz="2600" dirty="0">
                <a:latin typeface="Arial"/>
                <a:ea typeface="Calibri"/>
                <a:cs typeface="Times New Roman"/>
              </a:rPr>
              <a:t>.</a:t>
            </a:r>
            <a:endParaRPr lang="ru-RU" sz="2600" dirty="0">
              <a:latin typeface="Consolas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endParaRPr lang="ru-RU" sz="2600" b="1" dirty="0" smtClean="0">
              <a:latin typeface="Arial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endParaRPr lang="ru-RU" sz="2000" b="1" dirty="0">
              <a:latin typeface="Arial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endParaRPr lang="ru-RU" sz="2000" b="1" dirty="0" smtClean="0">
              <a:latin typeface="Arial"/>
              <a:ea typeface="Calibri"/>
              <a:cs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endParaRPr lang="ru-RU" sz="2600" b="1" dirty="0" smtClean="0">
              <a:latin typeface="Arial"/>
              <a:ea typeface="Calibri"/>
              <a:cs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sz="2600" b="1" dirty="0" smtClean="0">
                <a:latin typeface="Arial"/>
                <a:ea typeface="Calibri"/>
                <a:cs typeface="Times New Roman"/>
              </a:rPr>
              <a:t>Вторая </a:t>
            </a:r>
            <a:r>
              <a:rPr lang="ru-RU" sz="2600" b="1" dirty="0">
                <a:latin typeface="Arial"/>
                <a:ea typeface="Calibri"/>
                <a:cs typeface="Times New Roman"/>
              </a:rPr>
              <a:t>стадия </a:t>
            </a:r>
            <a:r>
              <a:rPr lang="ru-RU" sz="2600" dirty="0" smtClean="0">
                <a:latin typeface="Arial"/>
                <a:ea typeface="Calibri"/>
                <a:cs typeface="Times New Roman"/>
              </a:rPr>
              <a:t>– 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sz="2600" dirty="0" smtClean="0">
                <a:latin typeface="Arial"/>
                <a:ea typeface="Calibri"/>
                <a:cs typeface="Times New Roman"/>
              </a:rPr>
              <a:t>с </a:t>
            </a:r>
            <a:r>
              <a:rPr lang="ru-RU" sz="2600" b="1" dirty="0">
                <a:latin typeface="Arial"/>
                <a:ea typeface="Calibri"/>
                <a:cs typeface="Times New Roman"/>
              </a:rPr>
              <a:t>шести до </a:t>
            </a:r>
            <a:endParaRPr lang="ru-RU" sz="2600" b="1" dirty="0" smtClean="0">
              <a:latin typeface="Arial"/>
              <a:ea typeface="Calibri"/>
              <a:cs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sz="2600" b="1" dirty="0" smtClean="0">
                <a:latin typeface="Arial"/>
                <a:ea typeface="Calibri"/>
                <a:cs typeface="Times New Roman"/>
              </a:rPr>
              <a:t>четырнадцати </a:t>
            </a:r>
            <a:r>
              <a:rPr lang="ru-RU" sz="2600" b="1" dirty="0">
                <a:latin typeface="Arial"/>
                <a:ea typeface="Calibri"/>
                <a:cs typeface="Times New Roman"/>
              </a:rPr>
              <a:t>лет.</a:t>
            </a:r>
            <a:r>
              <a:rPr lang="ru-RU" sz="2600" dirty="0">
                <a:latin typeface="Arial"/>
                <a:ea typeface="Calibri"/>
                <a:cs typeface="Times New Roman"/>
              </a:rPr>
              <a:t> </a:t>
            </a:r>
            <a:endParaRPr lang="ru-RU" sz="2600" dirty="0">
              <a:latin typeface="Consolas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endParaRPr lang="ru-RU" sz="2000" b="1" dirty="0" smtClean="0">
              <a:latin typeface="Arial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endParaRPr lang="ru-RU" sz="2000" b="1" dirty="0">
              <a:latin typeface="Arial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endParaRPr lang="ru-RU" sz="2000" b="1" dirty="0" smtClean="0">
              <a:latin typeface="Arial"/>
              <a:ea typeface="Calibri"/>
              <a:cs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endParaRPr lang="ru-RU" sz="2000" b="1" dirty="0">
              <a:latin typeface="Arial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endParaRPr lang="ru-RU" sz="2000" b="1" dirty="0" smtClean="0">
              <a:latin typeface="Arial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endParaRPr lang="ru-RU" sz="2000" b="1" dirty="0">
              <a:latin typeface="Arial"/>
              <a:ea typeface="Calibri"/>
              <a:cs typeface="Times New Roman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latin typeface="Arial"/>
                <a:ea typeface="Calibri"/>
                <a:cs typeface="Times New Roman"/>
              </a:rPr>
              <a:t>                                                  </a:t>
            </a:r>
            <a:endParaRPr lang="ru-RU" sz="2600" b="1" dirty="0" smtClean="0">
              <a:latin typeface="Arial"/>
              <a:ea typeface="Calibri"/>
              <a:cs typeface="Times New Roman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 b="1" dirty="0" smtClean="0">
                <a:latin typeface="Arial"/>
                <a:ea typeface="Calibri"/>
                <a:cs typeface="Times New Roman"/>
              </a:rPr>
              <a:t>                                           Третья </a:t>
            </a:r>
            <a:r>
              <a:rPr lang="ru-RU" sz="2600" b="1" dirty="0">
                <a:latin typeface="Arial"/>
                <a:ea typeface="Calibri"/>
                <a:cs typeface="Times New Roman"/>
              </a:rPr>
              <a:t>стадия </a:t>
            </a:r>
            <a:r>
              <a:rPr lang="ru-RU" sz="2600" dirty="0">
                <a:latin typeface="Arial"/>
                <a:ea typeface="Calibri"/>
                <a:cs typeface="Times New Roman"/>
              </a:rPr>
              <a:t> от</a:t>
            </a:r>
            <a:r>
              <a:rPr lang="ru-RU" sz="2600" b="1" dirty="0">
                <a:latin typeface="Arial"/>
                <a:ea typeface="Calibri"/>
                <a:cs typeface="Times New Roman"/>
              </a:rPr>
              <a:t>  четырнадцати </a:t>
            </a:r>
            <a:endParaRPr lang="ru-RU" sz="2600" b="1" dirty="0" smtClean="0">
              <a:latin typeface="Arial"/>
              <a:ea typeface="Calibri"/>
              <a:cs typeface="Times New Roman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 b="1" dirty="0" smtClean="0">
                <a:latin typeface="Arial"/>
                <a:ea typeface="Calibri"/>
                <a:cs typeface="Times New Roman"/>
              </a:rPr>
              <a:t>                                             </a:t>
            </a:r>
            <a:r>
              <a:rPr lang="ru-RU" sz="2600" b="1" dirty="0">
                <a:latin typeface="Arial"/>
                <a:ea typeface="Calibri"/>
                <a:cs typeface="Times New Roman"/>
              </a:rPr>
              <a:t>до совершеннолетия.</a:t>
            </a:r>
            <a:endParaRPr lang="ru-RU" sz="2600" dirty="0">
              <a:latin typeface="Consolas"/>
              <a:ea typeface="Calibri"/>
              <a:cs typeface="Times New Roman"/>
            </a:endParaRPr>
          </a:p>
          <a:p>
            <a:pPr marL="0" indent="0" algn="just">
              <a:spcAft>
                <a:spcPts val="0"/>
              </a:spcAft>
              <a:buNone/>
            </a:pPr>
            <a:endParaRPr lang="ru-RU" sz="2000" dirty="0">
              <a:latin typeface="Consolas"/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5125" name="Picture 5" descr="C:\Users\Наталья\Desktop\фоны\мальчики\1227520481_img_18457562_1204_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138"/>
          <a:stretch/>
        </p:blipFill>
        <p:spPr bwMode="auto">
          <a:xfrm>
            <a:off x="6012160" y="940922"/>
            <a:ext cx="2213606" cy="28468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3" name="Picture 3" descr="C:\Users\Наталья\Desktop\фоны\мальчики\F_xpiO01vA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950"/>
          <a:stretch/>
        </p:blipFill>
        <p:spPr bwMode="auto">
          <a:xfrm>
            <a:off x="2915816" y="2708920"/>
            <a:ext cx="3240360" cy="21626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4" name="Picture 4" descr="C:\Users\Наталья\Desktop\фоны\мальчики\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93096"/>
            <a:ext cx="2955925" cy="2216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7837482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 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7321" y="1340768"/>
            <a:ext cx="8229600" cy="4785395"/>
          </a:xfrm>
        </p:spPr>
        <p:txBody>
          <a:bodyPr>
            <a:normAutofit lnSpcReduction="10000"/>
          </a:bodyPr>
          <a:lstStyle/>
          <a:p>
            <a:endParaRPr lang="ru-RU" b="1" dirty="0" smtClean="0"/>
          </a:p>
          <a:p>
            <a:endParaRPr lang="ru-RU" b="1" dirty="0"/>
          </a:p>
          <a:p>
            <a:endParaRPr lang="ru-RU" b="1" dirty="0" smtClean="0"/>
          </a:p>
          <a:p>
            <a:endParaRPr lang="ru-RU" b="1" dirty="0"/>
          </a:p>
          <a:p>
            <a:endParaRPr lang="ru-RU" b="1" dirty="0" smtClean="0"/>
          </a:p>
          <a:p>
            <a:endParaRPr lang="ru-RU" b="1" dirty="0" smtClean="0"/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ru-RU" b="1" dirty="0" smtClean="0"/>
              <a:t>Мальчик </a:t>
            </a:r>
            <a:r>
              <a:rPr lang="ru-RU" b="1" dirty="0"/>
              <a:t>будет сохранять верность тому, кто дал ему понять, что верит в него.</a:t>
            </a:r>
            <a:endParaRPr lang="ru-RU" dirty="0"/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ru-RU" b="1" dirty="0"/>
              <a:t>Поверьте в мальчика — и у него все будет </a:t>
            </a:r>
            <a:r>
              <a:rPr lang="ru-RU" b="1" dirty="0" smtClean="0"/>
              <a:t>хорошо</a:t>
            </a:r>
            <a:r>
              <a:rPr lang="ru-RU" b="1" dirty="0"/>
              <a:t>.</a:t>
            </a:r>
            <a:endParaRPr lang="ru-RU" dirty="0"/>
          </a:p>
          <a:p>
            <a:endParaRPr lang="ru-RU" dirty="0"/>
          </a:p>
        </p:txBody>
      </p:sp>
      <p:pic>
        <p:nvPicPr>
          <p:cNvPr id="9218" name="Picture 2" descr="D:\Общая папка\9.02.16. семинар гендер №4\фото мальчиков\фото мальчиков  1\0028_00029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12535"/>
            <a:ext cx="2232248" cy="152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20" name="Picture 4" descr="D:\Общая папка\9.02.16. семинар гендер №4\фото мальчиков\фото мальчиков  1\photodune-659524-682x1024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82372"/>
            <a:ext cx="2322713" cy="15908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21" name="Picture 5" descr="D:\Общая папка\9.02.16. семинар гендер №4\фото мальчиков\фото мальчиков  1\otkrytie2-s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82372"/>
            <a:ext cx="2230437" cy="15541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25" name="Picture 9" descr="D:\Общая папка\9.02.16. семинар гендер №4\фото мальчиков\фото мальчики 2\7-14 лет\skateboarding-skate-Favim.com-746043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-61"/>
          <a:stretch/>
        </p:blipFill>
        <p:spPr bwMode="auto">
          <a:xfrm>
            <a:off x="2915816" y="2047485"/>
            <a:ext cx="3427834" cy="18192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5722790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/>
              <a:t>Вторая стадия </a:t>
            </a:r>
            <a:r>
              <a:rPr lang="ru-RU" sz="3200" b="1" dirty="0" smtClean="0"/>
              <a:t>- с  </a:t>
            </a:r>
            <a:r>
              <a:rPr lang="ru-RU" sz="3200" b="1" dirty="0"/>
              <a:t>ШЕСТИ лет  ДО </a:t>
            </a:r>
            <a:r>
              <a:rPr lang="ru-RU" sz="3200" b="1" dirty="0" smtClean="0"/>
              <a:t>ЧЕТЫРНАДЦАТИ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569371"/>
          </a:xfrm>
        </p:spPr>
        <p:txBody>
          <a:bodyPr>
            <a:normAutofit/>
          </a:bodyPr>
          <a:lstStyle/>
          <a:p>
            <a:r>
              <a:rPr lang="ru-RU" b="1" dirty="0" smtClean="0"/>
              <a:t>В </a:t>
            </a:r>
            <a:r>
              <a:rPr lang="ru-RU" b="1" dirty="0"/>
              <a:t>них , словно просыпается дремавшая до сих пор </a:t>
            </a:r>
            <a:r>
              <a:rPr lang="ru-RU" b="1" dirty="0" smtClean="0"/>
              <a:t>мужественность.</a:t>
            </a:r>
            <a:endParaRPr lang="ru-RU" dirty="0"/>
          </a:p>
          <a:p>
            <a:r>
              <a:rPr lang="ru-RU" b="1" dirty="0"/>
              <a:t>В них пробуждается желание быть рядом с мужчиной, учиться у него, подражать. Им хочется «учиться быть мужчиной».</a:t>
            </a: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 </a:t>
            </a:r>
          </a:p>
        </p:txBody>
      </p:sp>
      <p:pic>
        <p:nvPicPr>
          <p:cNvPr id="10243" name="Picture 3" descr="D:\Общая папка\9.02.16. семинар гендер №4\фото мальчиков\фото мальчики 2\7-14 лет\974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555"/>
          <a:stretch/>
        </p:blipFill>
        <p:spPr bwMode="auto">
          <a:xfrm>
            <a:off x="3635896" y="4109037"/>
            <a:ext cx="1844752" cy="2449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45" name="Picture 5" descr="D:\Общая папка\9.02.16. семинар гендер №4\фото мальчиков\фото мальчики 2\7-14 лет\63770_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365104"/>
            <a:ext cx="3024336" cy="20225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47" name="Picture 7" descr="D:\Общая папка\9.02.16. семинар гендер №4\фото мальчиков\фото мальчики 2\7-14 лет\imgs-95550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333218"/>
            <a:ext cx="3207226" cy="20509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1475026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Autofit/>
          </a:bodyPr>
          <a:lstStyle/>
          <a:p>
            <a:r>
              <a:rPr lang="ru-RU" sz="3600" b="1" dirty="0"/>
              <a:t>П</a:t>
            </a:r>
            <a:r>
              <a:rPr lang="ru-RU" sz="3600" b="1" dirty="0" smtClean="0"/>
              <a:t>апа  с сыном</a:t>
            </a:r>
            <a:r>
              <a:rPr lang="ru-RU" sz="3600" b="1" dirty="0"/>
              <a:t/>
            </a:r>
            <a:br>
              <a:rPr lang="ru-RU" sz="3600" b="1" dirty="0"/>
            </a:b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r>
              <a:rPr lang="ru-RU" b="1" dirty="0"/>
              <a:t>Это время, которое нужно тратить с пользой. </a:t>
            </a:r>
          </a:p>
          <a:p>
            <a:r>
              <a:rPr lang="ru-RU" b="1" dirty="0"/>
              <a:t>Именно в этот период в память вашему сыну закладываются приятные воспоминания о детстве, которые будут питать его всю жизнь</a:t>
            </a:r>
            <a:r>
              <a:rPr lang="ru-RU" i="1" dirty="0"/>
              <a:t>.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 </a:t>
            </a:r>
          </a:p>
          <a:p>
            <a:endParaRPr lang="ru-RU" dirty="0"/>
          </a:p>
        </p:txBody>
      </p:sp>
      <p:pic>
        <p:nvPicPr>
          <p:cNvPr id="5" name="Picture 3" descr="D:\Общая папка\9.02.16. семинар гендер №4\фото мальчиков\фото мальчиков  1\kartinki-dlya-podrostkov-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639799"/>
            <a:ext cx="2640013" cy="18442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267" name="Picture 3" descr="D:\Общая папка\9.02.16. семинар гендер №4\фото мальчиков\фото мальчики 2\7-14 лет\сынок-отца-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432"/>
          <a:stretch/>
        </p:blipFill>
        <p:spPr bwMode="auto">
          <a:xfrm>
            <a:off x="6094412" y="4639799"/>
            <a:ext cx="2784815" cy="18562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268" name="Picture 4" descr="D:\Общая папка\9.02.16. семинар гендер №4\фото мальчиков\фото мальчики 2\7-14 лет\shutterstock_83281111-e144531515199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935709"/>
            <a:ext cx="2739519" cy="14767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6223679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b="1" dirty="0" smtClean="0"/>
              <a:t>Иногда отец чересчур строг или предъявляет к сыну повышенные требования, и тот начинает его бояться</a:t>
            </a:r>
            <a:br>
              <a:rPr lang="ru-RU" sz="2800" b="1" dirty="0" smtClean="0"/>
            </a:br>
            <a:r>
              <a:rPr lang="ru-RU" sz="2800" dirty="0"/>
              <a:t> </a:t>
            </a:r>
          </a:p>
        </p:txBody>
      </p:sp>
      <p:pic>
        <p:nvPicPr>
          <p:cNvPr id="12290" name="Picture 2" descr="D:\Общая папка\9.02.16. семинар гендер №4\фото мальчиков\фото мальчиков  1\original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56" y="219845"/>
            <a:ext cx="3625080" cy="2407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291" name="Picture 3" descr="C:\Users\Светлана\Desktop\МАЛЬЧИКИ\фото мальчиков  1\400_F_63178938_2DvJ10vQenOx8ueqDV79YJaq4oIBqBzi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864187"/>
            <a:ext cx="3625080" cy="24197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292" name="Picture 4" descr="C:\Users\Светлана\Desktop\МАЛЬЧИКИ\фото мальчиков  1\rebenok_dogovarivaetsj.jpe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874" y="2891789"/>
            <a:ext cx="3508623" cy="24197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294" name="Picture 6" descr="C:\Users\Светлана\Desktop\МАЛЬЧИКИ\фото мальчиков  1\14 лет\i.jpe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874" y="260648"/>
            <a:ext cx="3508623" cy="23354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5265080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800" dirty="0" smtClean="0">
                <a:effectLst/>
                <a:latin typeface="+mn-lt"/>
                <a:ea typeface="+mn-ea"/>
                <a:cs typeface="+mn-cs"/>
              </a:rPr>
              <a:t>Мы </a:t>
            </a:r>
            <a:r>
              <a:rPr lang="ru-RU" sz="2800" dirty="0">
                <a:effectLst/>
                <a:latin typeface="+mn-lt"/>
                <a:ea typeface="+mn-ea"/>
                <a:cs typeface="+mn-cs"/>
              </a:rPr>
              <a:t>можем сделать так, чтобы наши мальчики были не такими, а для этого просто нужно чаще обнимать их — и в пять, и в десять, и в пятнадцать лет  и далее.</a:t>
            </a:r>
            <a:br>
              <a:rPr lang="ru-RU" sz="2800" dirty="0">
                <a:effectLst/>
                <a:latin typeface="+mn-lt"/>
                <a:ea typeface="+mn-ea"/>
                <a:cs typeface="+mn-cs"/>
              </a:rPr>
            </a:br>
            <a:endParaRPr lang="ru-RU" sz="2800" dirty="0"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7" name="Рисунок 6" descr="Как воспитывать мальчика? Мифы и реальность: 3 истории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582980"/>
            <a:ext cx="2671172" cy="19802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18" name="Picture 2" descr="C:\Users\Наталья\Desktop\фоны\мальчики\86802885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29248"/>
            <a:ext cx="1848205" cy="25562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20" name="Picture 4" descr="https://gic2.mycdn.me/getImage?photoId=772279976783&amp;photoType=1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17"/>
          <a:stretch/>
        </p:blipFill>
        <p:spPr bwMode="auto">
          <a:xfrm>
            <a:off x="628386" y="294948"/>
            <a:ext cx="2354052" cy="26248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0236306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/>
              <a:t>Три совета, как воспитывать мальчиков  и  общение с </a:t>
            </a:r>
            <a:r>
              <a:rPr lang="ru-RU" sz="3600" b="1" dirty="0" smtClean="0"/>
              <a:t>ними</a:t>
            </a:r>
            <a:r>
              <a:rPr lang="ru-RU" sz="3600" dirty="0"/>
              <a:t/>
            </a:r>
            <a:br>
              <a:rPr lang="ru-RU" sz="3600" dirty="0"/>
            </a:b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268760"/>
            <a:ext cx="8712968" cy="4857403"/>
          </a:xfrm>
        </p:spPr>
        <p:txBody>
          <a:bodyPr>
            <a:normAutofit fontScale="85000" lnSpcReduction="20000"/>
          </a:bodyPr>
          <a:lstStyle/>
          <a:p>
            <a:pPr marL="457200" lvl="0" indent="-457200"/>
            <a:r>
              <a:rPr lang="ru-RU" sz="3600" b="1" dirty="0" smtClean="0"/>
              <a:t>Проявляйте </a:t>
            </a:r>
            <a:r>
              <a:rPr lang="ru-RU" sz="3600" b="1" dirty="0"/>
              <a:t>интерес</a:t>
            </a:r>
            <a:r>
              <a:rPr lang="ru-RU" sz="3600" b="1" dirty="0" smtClean="0"/>
              <a:t>.</a:t>
            </a:r>
            <a:r>
              <a:rPr lang="ru-RU" sz="3600" b="1" dirty="0"/>
              <a:t/>
            </a:r>
            <a:br>
              <a:rPr lang="ru-RU" sz="3600" b="1" dirty="0"/>
            </a:br>
            <a:r>
              <a:rPr lang="ru-RU" b="1" dirty="0" smtClean="0"/>
              <a:t>       Старайтесь </a:t>
            </a:r>
            <a:r>
              <a:rPr lang="ru-RU" b="1" dirty="0"/>
              <a:t>интересоваться его жизнью, и, когда </a:t>
            </a:r>
            <a:endParaRPr lang="ru-RU" b="1" dirty="0" smtClean="0"/>
          </a:p>
          <a:p>
            <a:pPr marL="0" lvl="0" indent="0">
              <a:buNone/>
            </a:pPr>
            <a:r>
              <a:rPr lang="ru-RU" b="1" dirty="0"/>
              <a:t> </a:t>
            </a:r>
            <a:r>
              <a:rPr lang="ru-RU" b="1" dirty="0" smtClean="0"/>
              <a:t>            мальчик  </a:t>
            </a:r>
            <a:r>
              <a:rPr lang="ru-RU" b="1" dirty="0"/>
              <a:t>станет подростком, он будет знать, </a:t>
            </a:r>
            <a:r>
              <a:rPr lang="ru-RU" b="1" dirty="0" smtClean="0"/>
              <a:t> </a:t>
            </a:r>
          </a:p>
          <a:p>
            <a:pPr marL="0" lvl="0" indent="0">
              <a:buNone/>
            </a:pPr>
            <a:r>
              <a:rPr lang="ru-RU" b="1" dirty="0"/>
              <a:t> </a:t>
            </a:r>
            <a:r>
              <a:rPr lang="ru-RU" b="1" dirty="0" smtClean="0"/>
              <a:t>            что </a:t>
            </a:r>
            <a:r>
              <a:rPr lang="ru-RU" b="1" dirty="0"/>
              <a:t>у вас  всегда найдется время его выслушать.</a:t>
            </a:r>
          </a:p>
          <a:p>
            <a:pPr lvl="0"/>
            <a:r>
              <a:rPr lang="ru-RU" sz="3600" b="1" dirty="0"/>
              <a:t>Научите его гибкости.</a:t>
            </a:r>
            <a:br>
              <a:rPr lang="ru-RU" sz="3600" b="1" dirty="0"/>
            </a:br>
            <a:r>
              <a:rPr lang="ru-RU" b="1" dirty="0" smtClean="0"/>
              <a:t>         Помогите </a:t>
            </a:r>
            <a:r>
              <a:rPr lang="ru-RU" b="1" dirty="0"/>
              <a:t>ему развить гибкий подход к своим </a:t>
            </a:r>
            <a:endParaRPr lang="ru-RU" b="1" dirty="0" smtClean="0"/>
          </a:p>
          <a:p>
            <a:pPr marL="0" lvl="0" indent="0">
              <a:buNone/>
            </a:pPr>
            <a:r>
              <a:rPr lang="ru-RU" b="1" dirty="0"/>
              <a:t> </a:t>
            </a:r>
            <a:r>
              <a:rPr lang="ru-RU" b="1" dirty="0" smtClean="0"/>
              <a:t>             эмоциональным </a:t>
            </a:r>
            <a:r>
              <a:rPr lang="ru-RU" b="1" dirty="0"/>
              <a:t>реакциям.</a:t>
            </a:r>
          </a:p>
          <a:p>
            <a:pPr lvl="0"/>
            <a:r>
              <a:rPr lang="ru-RU" sz="3600" b="1" dirty="0"/>
              <a:t> Развивайте его уверенность в себе.</a:t>
            </a:r>
            <a:br>
              <a:rPr lang="ru-RU" sz="3600" b="1" dirty="0"/>
            </a:br>
            <a:r>
              <a:rPr lang="ru-RU" b="1" dirty="0" smtClean="0"/>
              <a:t>         Надо </a:t>
            </a:r>
            <a:r>
              <a:rPr lang="ru-RU" b="1" dirty="0"/>
              <a:t>сказать, что он умный мальчик и сможет </a:t>
            </a:r>
            <a:endParaRPr lang="ru-RU" b="1" dirty="0" smtClean="0"/>
          </a:p>
          <a:p>
            <a:pPr marL="0" lvl="0" indent="0">
              <a:buNone/>
            </a:pPr>
            <a:r>
              <a:rPr lang="ru-RU" b="1" dirty="0"/>
              <a:t> </a:t>
            </a:r>
            <a:r>
              <a:rPr lang="ru-RU" b="1" dirty="0" smtClean="0"/>
              <a:t>             разобраться </a:t>
            </a:r>
            <a:r>
              <a:rPr lang="ru-RU" b="1" dirty="0"/>
              <a:t>в этом сам. Скажите, что он — </a:t>
            </a:r>
            <a:endParaRPr lang="ru-RU" b="1" dirty="0" smtClean="0"/>
          </a:p>
          <a:p>
            <a:pPr marL="0" lvl="0" indent="0">
              <a:buNone/>
            </a:pPr>
            <a:r>
              <a:rPr lang="ru-RU" b="1" dirty="0"/>
              <a:t> </a:t>
            </a:r>
            <a:r>
              <a:rPr lang="ru-RU" b="1" dirty="0" smtClean="0"/>
              <a:t>             сильный </a:t>
            </a:r>
            <a:r>
              <a:rPr lang="ru-RU" b="1" dirty="0"/>
              <a:t>человек и он не позволит чувствам </a:t>
            </a:r>
            <a:endParaRPr lang="ru-RU" b="1" dirty="0" smtClean="0"/>
          </a:p>
          <a:p>
            <a:pPr marL="0" lvl="0" indent="0">
              <a:buNone/>
            </a:pPr>
            <a:r>
              <a:rPr lang="ru-RU" b="1" dirty="0"/>
              <a:t> </a:t>
            </a:r>
            <a:r>
              <a:rPr lang="ru-RU" b="1" dirty="0" smtClean="0"/>
              <a:t>             возобладать</a:t>
            </a:r>
            <a:r>
              <a:rPr lang="ru-RU" b="1" dirty="0"/>
              <a:t>, толкнув на неправильные поступки.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51746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Надо  Помнить!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525963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ru-RU" dirty="0"/>
              <a:t> </a:t>
            </a:r>
            <a:r>
              <a:rPr lang="ru-RU" b="1" dirty="0"/>
              <a:t>Мальчики исследуют окружающий мир совсем по-другому, не так, как девочки. Они делают это, проявляя физическую активность.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ru-RU" b="1" dirty="0"/>
              <a:t> Им нравится все, что возбуждает их чувства, и они собирают информацию об окружающем мире посредством обоняния, осязания, а также толчков, ударов и всякого рода физических прикосновений.</a:t>
            </a:r>
          </a:p>
          <a:p>
            <a:pPr marL="0" indent="0">
              <a:buNone/>
            </a:pPr>
            <a:r>
              <a:rPr lang="ru-RU" b="1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5229518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/>
              <a:t>Мальчикам </a:t>
            </a:r>
            <a:r>
              <a:rPr lang="ru-RU" sz="4000" b="1" dirty="0" smtClean="0"/>
              <a:t>необходимо</a:t>
            </a:r>
            <a:r>
              <a:rPr lang="ru-RU" sz="3600" dirty="0"/>
              <a:t/>
            </a:r>
            <a:br>
              <a:rPr lang="ru-RU" sz="3600" dirty="0"/>
            </a:b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5040560"/>
          </a:xfrm>
        </p:spPr>
        <p:txBody>
          <a:bodyPr>
            <a:normAutofit fontScale="70000" lnSpcReduction="20000"/>
          </a:bodyPr>
          <a:lstStyle/>
          <a:p>
            <a:r>
              <a:rPr lang="ru-RU" sz="3300" b="1" dirty="0" smtClean="0"/>
              <a:t>Иметь </a:t>
            </a:r>
            <a:r>
              <a:rPr lang="ru-RU" sz="3300" b="1" dirty="0"/>
              <a:t>возможность исследовать, изучать и открывать для себя суть вещей</a:t>
            </a:r>
            <a:r>
              <a:rPr lang="ru-RU" sz="3300" b="1" dirty="0" smtClean="0"/>
              <a:t>.</a:t>
            </a:r>
          </a:p>
          <a:p>
            <a:pPr marL="0" indent="0">
              <a:buNone/>
            </a:pPr>
            <a:endParaRPr lang="ru-RU" sz="3300" b="1" dirty="0"/>
          </a:p>
          <a:p>
            <a:r>
              <a:rPr lang="ru-RU" sz="3300" b="1" dirty="0" smtClean="0"/>
              <a:t>Пинать </a:t>
            </a:r>
            <a:r>
              <a:rPr lang="ru-RU" sz="3300" b="1" dirty="0"/>
              <a:t>ногами мяч, бегать и прыгать, лазить по гимнастической стенке и постоянно проверять свои физические способности, принимая тот или иной вызов</a:t>
            </a:r>
            <a:r>
              <a:rPr lang="ru-RU" sz="3300" b="1" dirty="0" smtClean="0"/>
              <a:t>.</a:t>
            </a:r>
          </a:p>
          <a:p>
            <a:pPr marL="0" indent="0">
              <a:buNone/>
            </a:pPr>
            <a:endParaRPr lang="ru-RU" sz="3300" b="1" dirty="0"/>
          </a:p>
          <a:p>
            <a:r>
              <a:rPr lang="ru-RU" sz="3300" b="1" dirty="0" smtClean="0"/>
              <a:t> </a:t>
            </a:r>
            <a:r>
              <a:rPr lang="ru-RU" sz="3300" b="1" dirty="0"/>
              <a:t>Четко распределять время — и мы  должны помочь им в деле самоорганизации</a:t>
            </a:r>
            <a:r>
              <a:rPr lang="ru-RU" sz="3300" b="1" dirty="0" smtClean="0"/>
              <a:t>.</a:t>
            </a:r>
          </a:p>
          <a:p>
            <a:pPr marL="0" indent="0">
              <a:buNone/>
            </a:pPr>
            <a:endParaRPr lang="ru-RU" sz="3300" b="1" dirty="0"/>
          </a:p>
          <a:p>
            <a:r>
              <a:rPr lang="ru-RU" sz="3300" b="1" dirty="0" smtClean="0"/>
              <a:t>Поставить </a:t>
            </a:r>
            <a:r>
              <a:rPr lang="ru-RU" sz="3300" b="1" dirty="0"/>
              <a:t>цель и показать, как следует проявлять упорство</a:t>
            </a:r>
            <a:r>
              <a:rPr lang="ru-RU" sz="3300" b="1" dirty="0" smtClean="0"/>
              <a:t>.</a:t>
            </a:r>
          </a:p>
          <a:p>
            <a:pPr marL="0" indent="0">
              <a:buNone/>
            </a:pPr>
            <a:endParaRPr lang="ru-RU" sz="3300" b="1" dirty="0"/>
          </a:p>
          <a:p>
            <a:r>
              <a:rPr lang="ru-RU" sz="3300" b="1" dirty="0" smtClean="0"/>
              <a:t>Безопасное </a:t>
            </a:r>
            <a:r>
              <a:rPr lang="ru-RU" sz="3300" b="1" dirty="0"/>
              <a:t>окружение, а также позиция терпимого отношения к насмешкам.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23021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>Третья </a:t>
            </a:r>
            <a:r>
              <a:rPr lang="ru-RU" sz="3600" b="1" dirty="0"/>
              <a:t>стадия </a:t>
            </a:r>
            <a:r>
              <a:rPr lang="ru-RU" sz="3600" b="1" dirty="0" smtClean="0"/>
              <a:t>от </a:t>
            </a:r>
            <a:r>
              <a:rPr lang="ru-RU" sz="3600" b="1" dirty="0"/>
              <a:t>четырнадцати лет и старше- стадия отрочества.</a:t>
            </a:r>
            <a:br>
              <a:rPr lang="ru-RU" sz="3600" b="1" dirty="0"/>
            </a:br>
            <a:r>
              <a:rPr lang="ru-RU" b="1" dirty="0"/>
              <a:t> 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lvl="0"/>
            <a:r>
              <a:rPr lang="ru-RU" b="1" dirty="0" smtClean="0"/>
              <a:t>заметно </a:t>
            </a:r>
            <a:r>
              <a:rPr lang="ru-RU" b="1" dirty="0"/>
              <a:t>вытягиваются в росте</a:t>
            </a:r>
          </a:p>
          <a:p>
            <a:pPr lvl="0"/>
            <a:r>
              <a:rPr lang="ru-RU" b="1" dirty="0"/>
              <a:t>уровень тестостерона повышается </a:t>
            </a:r>
            <a:endParaRPr lang="ru-RU" b="1" dirty="0" smtClean="0"/>
          </a:p>
          <a:p>
            <a:pPr marL="0" lvl="0" indent="0">
              <a:buNone/>
            </a:pPr>
            <a:r>
              <a:rPr lang="ru-RU" b="1" dirty="0"/>
              <a:t> </a:t>
            </a:r>
            <a:r>
              <a:rPr lang="ru-RU" b="1" dirty="0" smtClean="0"/>
              <a:t>     почти </a:t>
            </a:r>
            <a:r>
              <a:rPr lang="ru-RU" b="1" dirty="0"/>
              <a:t>на 800 процентов!</a:t>
            </a:r>
          </a:p>
          <a:p>
            <a:pPr lvl="0"/>
            <a:r>
              <a:rPr lang="ru-RU" b="1" dirty="0"/>
              <a:t>становятся более упрямыми</a:t>
            </a:r>
          </a:p>
          <a:p>
            <a:pPr lvl="0"/>
            <a:r>
              <a:rPr lang="ru-RU" b="1" dirty="0"/>
              <a:t>становятся </a:t>
            </a:r>
            <a:r>
              <a:rPr lang="ru-RU" b="1" dirty="0" smtClean="0"/>
              <a:t>беспокойными</a:t>
            </a:r>
            <a:endParaRPr lang="ru-RU" b="1" dirty="0"/>
          </a:p>
          <a:p>
            <a:pPr lvl="0"/>
            <a:r>
              <a:rPr lang="ru-RU" b="1" dirty="0"/>
              <a:t>часто меняется настроение</a:t>
            </a:r>
          </a:p>
          <a:p>
            <a:pPr lvl="0"/>
            <a:r>
              <a:rPr lang="ru-RU" b="1" dirty="0"/>
              <a:t>в них рождается новая личность</a:t>
            </a:r>
          </a:p>
          <a:p>
            <a:pPr lvl="0"/>
            <a:r>
              <a:rPr lang="ru-RU" b="1" dirty="0"/>
              <a:t>необходимо найти ответы на серьезные вопросы</a:t>
            </a:r>
          </a:p>
          <a:p>
            <a:pPr lvl="0"/>
            <a:r>
              <a:rPr lang="ru-RU" b="1" dirty="0"/>
              <a:t>окунуться в новые </a:t>
            </a:r>
            <a:r>
              <a:rPr lang="ru-RU" b="1" dirty="0" smtClean="0"/>
              <a:t>приключения</a:t>
            </a:r>
            <a:endParaRPr lang="ru-RU" b="1" dirty="0"/>
          </a:p>
          <a:p>
            <a:pPr lvl="0"/>
            <a:r>
              <a:rPr lang="ru-RU" b="1" dirty="0"/>
              <a:t>поставить перед собой новые </a:t>
            </a:r>
            <a:r>
              <a:rPr lang="ru-RU" b="1" dirty="0" smtClean="0"/>
              <a:t>цели</a:t>
            </a:r>
            <a:endParaRPr lang="ru-RU" b="1" dirty="0"/>
          </a:p>
          <a:p>
            <a:pPr lvl="0"/>
            <a:r>
              <a:rPr lang="ru-RU" b="1" dirty="0"/>
              <a:t>определить приоритеты на будущее</a:t>
            </a:r>
          </a:p>
          <a:p>
            <a:pPr lvl="0"/>
            <a:r>
              <a:rPr lang="ru-RU" b="1" dirty="0"/>
              <a:t>внутренние часы торопят </a:t>
            </a:r>
            <a:r>
              <a:rPr lang="ru-RU" b="1" dirty="0" smtClean="0"/>
              <a:t>жить</a:t>
            </a:r>
            <a:endParaRPr lang="ru-RU" b="1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6" name="Рисунок 5" descr="Как воспитывать мальчика? Мифы и реальность: 3 истории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714" y="4653136"/>
            <a:ext cx="2431157" cy="1809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338" name="Picture 2" descr="D:\Общая папка\9.02.16. семинар гендер №4\фото мальчиков\фото мальчики 2\14 лет и старше\200px-Podrostok_sbezhal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240" y="1556792"/>
            <a:ext cx="2278583" cy="19245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7132061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826" y="374841"/>
            <a:ext cx="6547485" cy="5649491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 </a:t>
            </a:r>
            <a:r>
              <a:rPr lang="ru-RU" b="1" dirty="0"/>
              <a:t>Главное - нужно поднять мальчишке дух — направить его азарт, в творческое русло, дать ему возможность расправить крылья</a:t>
            </a:r>
          </a:p>
          <a:p>
            <a:pPr algn="ctr"/>
            <a:endParaRPr lang="ru-RU" dirty="0"/>
          </a:p>
        </p:txBody>
      </p:sp>
      <p:pic>
        <p:nvPicPr>
          <p:cNvPr id="15362" name="Picture 2" descr="D:\Общая папка\9.02.16. семинар гендер №4\фото мальчиков\фото мальчики 2\14 лет и старше\cms-image-0000120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316735"/>
            <a:ext cx="2480166" cy="18931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363" name="Picture 3" descr="D:\Общая папка\9.02.16. семинар гендер №4\фото мальчиков\фото мальчики 2\14 лет и старше\ung-skjerm_2NTOvW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221088"/>
            <a:ext cx="2982328" cy="19888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366" name="Picture 6" descr="D:\Общая папка\9.02.16. семинар гендер №4\фото мальчиков\фото мальчиков  1\14 лет\32558365.83098387.jpe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763"/>
          <a:stretch/>
        </p:blipFill>
        <p:spPr bwMode="auto">
          <a:xfrm>
            <a:off x="3203848" y="2712242"/>
            <a:ext cx="2427443" cy="30176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123493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856984" cy="1143000"/>
          </a:xfrm>
        </p:spPr>
        <p:txBody>
          <a:bodyPr>
            <a:noAutofit/>
          </a:bodyPr>
          <a:lstStyle/>
          <a:p>
            <a:r>
              <a:rPr lang="ru-RU" sz="3600" b="1" dirty="0">
                <a:ea typeface="Calibri"/>
                <a:cs typeface="Times New Roman"/>
              </a:rPr>
              <a:t>Первая стадия</a:t>
            </a:r>
            <a:r>
              <a:rPr lang="ru-RU" sz="3600" dirty="0">
                <a:ea typeface="Calibri"/>
                <a:cs typeface="Times New Roman"/>
              </a:rPr>
              <a:t> - </a:t>
            </a:r>
            <a:r>
              <a:rPr lang="ru-RU" sz="3600" b="1" dirty="0">
                <a:ea typeface="Calibri"/>
                <a:cs typeface="Times New Roman"/>
              </a:rPr>
              <a:t>с рождения до шести лет</a:t>
            </a:r>
            <a:r>
              <a:rPr lang="ru-RU" sz="3600" dirty="0">
                <a:ea typeface="Calibri"/>
                <a:cs typeface="Times New Roman"/>
              </a:rPr>
              <a:t> 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 smtClean="0">
                <a:latin typeface="+mj-lt"/>
                <a:ea typeface="Calibri"/>
                <a:cs typeface="Times New Roman"/>
              </a:rPr>
              <a:t>Цель— </a:t>
            </a:r>
            <a:r>
              <a:rPr lang="ru-RU" b="1" dirty="0">
                <a:latin typeface="+mj-lt"/>
                <a:ea typeface="Calibri"/>
                <a:cs typeface="Times New Roman"/>
              </a:rPr>
              <a:t>передать мальчику большую любовь и ощущение безопасности, «зарядить» его на жизнь как на большое и увлекательное путешествие.</a:t>
            </a:r>
          </a:p>
          <a:p>
            <a:pPr marL="720725">
              <a:lnSpc>
                <a:spcPct val="115000"/>
              </a:lnSpc>
            </a:pPr>
            <a:r>
              <a:rPr lang="ru-RU" b="1" dirty="0">
                <a:latin typeface="+mj-lt"/>
                <a:ea typeface="Calibri"/>
                <a:cs typeface="Times New Roman"/>
              </a:rPr>
              <a:t> </a:t>
            </a:r>
            <a:r>
              <a:rPr lang="ru-RU" b="1" dirty="0" smtClean="0">
                <a:latin typeface="+mj-lt"/>
                <a:ea typeface="Calibri"/>
                <a:cs typeface="Times New Roman"/>
              </a:rPr>
              <a:t>мальчик </a:t>
            </a:r>
            <a:r>
              <a:rPr lang="ru-RU" b="1" dirty="0">
                <a:latin typeface="+mj-lt"/>
                <a:ea typeface="Calibri"/>
                <a:cs typeface="Times New Roman"/>
              </a:rPr>
              <a:t>крепче всего связан с </a:t>
            </a:r>
            <a:r>
              <a:rPr lang="ru-RU" b="1" dirty="0" smtClean="0">
                <a:latin typeface="+mj-lt"/>
                <a:ea typeface="Calibri"/>
                <a:cs typeface="Times New Roman"/>
              </a:rPr>
              <a:t>матерью</a:t>
            </a:r>
            <a:endParaRPr lang="ru-RU" b="1" dirty="0">
              <a:latin typeface="+mj-lt"/>
              <a:ea typeface="Calibri"/>
              <a:cs typeface="Times New Roman"/>
            </a:endParaRPr>
          </a:p>
          <a:p>
            <a:pPr marL="720725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latin typeface="+mj-lt"/>
                <a:ea typeface="Calibri"/>
                <a:cs typeface="Times New Roman"/>
              </a:rPr>
              <a:t>должен </a:t>
            </a:r>
            <a:r>
              <a:rPr lang="ru-RU" b="1" dirty="0">
                <a:latin typeface="+mj-lt"/>
                <a:ea typeface="Calibri"/>
                <a:cs typeface="Times New Roman"/>
              </a:rPr>
              <a:t>ощущать огромную родительскую </a:t>
            </a:r>
            <a:r>
              <a:rPr lang="ru-RU" b="1" dirty="0" smtClean="0">
                <a:latin typeface="+mj-lt"/>
                <a:ea typeface="Calibri"/>
                <a:cs typeface="Times New Roman"/>
              </a:rPr>
              <a:t>любовь</a:t>
            </a:r>
            <a:endParaRPr lang="ru-RU" b="1" dirty="0">
              <a:latin typeface="+mj-lt"/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endParaRPr lang="ru-RU" dirty="0">
              <a:latin typeface="+mj-lt"/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endParaRPr lang="ru-RU" dirty="0">
              <a:latin typeface="+mj-lt"/>
              <a:ea typeface="Calibri"/>
              <a:cs typeface="Times New Roman"/>
            </a:endParaRPr>
          </a:p>
          <a:p>
            <a:endParaRPr lang="ru-RU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151949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КАК ПОСТУПАЛИ ДРЕВНИЕ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ru-RU" b="1" dirty="0"/>
              <a:t>Древние культуры знали — а мы только еще начинаем этому учиться,— </a:t>
            </a:r>
            <a:endParaRPr lang="ru-RU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ru-RU" b="1" dirty="0"/>
              <a:t>что родители не могут воспитать мальчиков-подростков без помощи других взрослых, которым можно доверять и которые проявляют желание участвовать в процессе воспитания на долгосрочной основе.</a:t>
            </a:r>
            <a:endParaRPr lang="ru-RU" dirty="0"/>
          </a:p>
          <a:p>
            <a:pPr algn="ctr">
              <a:lnSpc>
                <a:spcPct val="150000"/>
              </a:lnSpc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58406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4000" b="1" dirty="0" smtClean="0"/>
              <a:t>В </a:t>
            </a:r>
            <a:r>
              <a:rPr lang="ru-RU" sz="4000" b="1" dirty="0"/>
              <a:t>СОВРЕМЕННОМ МИРЕ</a:t>
            </a:r>
            <a:r>
              <a:rPr lang="ru-RU" sz="4000" dirty="0"/>
              <a:t/>
            </a:r>
            <a:br>
              <a:rPr lang="ru-RU" sz="4000" dirty="0"/>
            </a:br>
            <a:r>
              <a:rPr lang="ru-RU" b="1" dirty="0"/>
              <a:t> 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901230"/>
            <a:ext cx="6264696" cy="548089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/>
              <a:t> </a:t>
            </a:r>
            <a:r>
              <a:rPr lang="ru-RU" b="1" u="sng" dirty="0"/>
              <a:t>Наставник</a:t>
            </a:r>
            <a:r>
              <a:rPr lang="ru-RU" b="1" dirty="0"/>
              <a:t> — это больше, </a:t>
            </a:r>
            <a:r>
              <a:rPr lang="ru-RU" b="1" dirty="0" smtClean="0"/>
              <a:t>чем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 smtClean="0"/>
              <a:t>учитель </a:t>
            </a:r>
            <a:r>
              <a:rPr lang="ru-RU" b="1" dirty="0"/>
              <a:t>или спортивный </a:t>
            </a:r>
            <a:endParaRPr lang="ru-RU" b="1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 smtClean="0"/>
              <a:t>тренер</a:t>
            </a:r>
            <a:r>
              <a:rPr lang="ru-RU" b="1" dirty="0"/>
              <a:t>: между ним и ребенком складываются особые </a:t>
            </a:r>
            <a:endParaRPr lang="ru-RU" b="1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 smtClean="0"/>
              <a:t>доверительные </a:t>
            </a:r>
            <a:r>
              <a:rPr lang="ru-RU" b="1" dirty="0"/>
              <a:t>отношения.</a:t>
            </a:r>
            <a:endParaRPr lang="ru-RU" dirty="0"/>
          </a:p>
          <a:p>
            <a:endParaRPr lang="ru-RU" b="1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 smtClean="0"/>
              <a:t>Подростковый </a:t>
            </a:r>
            <a:r>
              <a:rPr lang="ru-RU" b="1" dirty="0"/>
              <a:t>возраст — пора «восхитительных ошибок», </a:t>
            </a:r>
            <a:endParaRPr lang="ru-RU" b="1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 smtClean="0"/>
              <a:t>и </a:t>
            </a:r>
            <a:r>
              <a:rPr lang="ru-RU" b="1" dirty="0"/>
              <a:t>задача наставника отчасти </a:t>
            </a:r>
            <a:endParaRPr lang="ru-RU" b="1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 smtClean="0"/>
              <a:t>состоит в </a:t>
            </a:r>
            <a:r>
              <a:rPr lang="ru-RU" b="1" dirty="0"/>
              <a:t>том, чтобы не </a:t>
            </a:r>
            <a:endParaRPr lang="ru-RU" b="1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 smtClean="0"/>
              <a:t>допустить </a:t>
            </a:r>
            <a:r>
              <a:rPr lang="ru-RU" b="1" dirty="0"/>
              <a:t>фатальных ошибок. </a:t>
            </a:r>
            <a:endParaRPr lang="ru-RU" dirty="0"/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16388" name="Picture 4" descr="C:\Users\Светлана\Desktop\МАЛЬЧИКИ\фото мальчиков  1\5XE3Az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048" y="4005064"/>
            <a:ext cx="3137847" cy="1998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391" name="Picture 7" descr="C:\Users\Светлана\Desktop\МАЛЬЧИКИ\фото мальчиков  1\rostov.fsm.1993_5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970" y="1042933"/>
            <a:ext cx="2968005" cy="19344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3334208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5001" y="173459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b="1" dirty="0"/>
              <a:t>Дети должны знать свое место в этом мире, иначе мир рано или поздно преподаст им жестокий урок</a:t>
            </a:r>
            <a:endParaRPr lang="ru-RU" sz="3600" dirty="0"/>
          </a:p>
          <a:p>
            <a:pPr marL="0" indent="0">
              <a:buNone/>
            </a:pPr>
            <a:r>
              <a:rPr lang="ru-RU" b="1" i="1" dirty="0"/>
              <a:t> </a:t>
            </a:r>
            <a:endParaRPr lang="ru-RU" dirty="0"/>
          </a:p>
        </p:txBody>
      </p:sp>
      <p:pic>
        <p:nvPicPr>
          <p:cNvPr id="17413" name="Picture 5" descr="D:\Общая папка\9.02.16. семинар гендер №4\фото мальчиков\фото мальчики 2\7-14 лет\13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17" y="2045444"/>
            <a:ext cx="3218633" cy="21398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7412" name="Picture 4" descr="D:\Общая папка\9.02.16. семинар гендер №4\фото мальчиков\фото мальчиков  1\14 лет\0_186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31838" y="3356992"/>
            <a:ext cx="3096345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7411" name="Picture 3" descr="D:\Общая папка\9.02.16. семинар гендер №4\фото мальчиков\фото мальчики 2\14 лет и старше\2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587" y="4653136"/>
            <a:ext cx="2952328" cy="20522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3582969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/>
              <a:t>Основные постулаты: </a:t>
            </a:r>
            <a:endParaRPr lang="ru-RU" sz="4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844824"/>
            <a:ext cx="8229600" cy="3052936"/>
          </a:xfrm>
        </p:spPr>
        <p:txBody>
          <a:bodyPr/>
          <a:lstStyle/>
          <a:p>
            <a:pPr lvl="0"/>
            <a:r>
              <a:rPr lang="ru-RU" sz="3600" b="1" dirty="0"/>
              <a:t>Будь </a:t>
            </a:r>
            <a:r>
              <a:rPr lang="ru-RU" sz="3600" b="1" dirty="0" smtClean="0"/>
              <a:t>ответственным</a:t>
            </a:r>
            <a:endParaRPr lang="ru-RU" sz="3600" dirty="0"/>
          </a:p>
          <a:p>
            <a:pPr lvl="0"/>
            <a:r>
              <a:rPr lang="ru-RU" sz="3600" b="1" dirty="0"/>
              <a:t>Тщательно взвешивай свои </a:t>
            </a:r>
            <a:r>
              <a:rPr lang="ru-RU" sz="3600" b="1" dirty="0" smtClean="0"/>
              <a:t>действия </a:t>
            </a:r>
            <a:endParaRPr lang="ru-RU" sz="3600" dirty="0"/>
          </a:p>
          <a:p>
            <a:pPr lvl="0"/>
            <a:r>
              <a:rPr lang="ru-RU" sz="3600" b="1" dirty="0"/>
              <a:t>Не забывай о </a:t>
            </a:r>
            <a:r>
              <a:rPr lang="ru-RU" sz="3600" b="1" dirty="0" smtClean="0"/>
              <a:t>других</a:t>
            </a:r>
            <a:endParaRPr lang="ru-RU" sz="3600" dirty="0"/>
          </a:p>
          <a:p>
            <a:pPr lvl="0"/>
            <a:r>
              <a:rPr lang="ru-RU" sz="3600" b="1" dirty="0"/>
              <a:t>Думай о </a:t>
            </a:r>
            <a:r>
              <a:rPr lang="ru-RU" sz="3600" b="1" dirty="0" smtClean="0"/>
              <a:t>последствиях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83051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424936" cy="1210146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3200" b="1" dirty="0" smtClean="0"/>
              <a:t>Обычный </a:t>
            </a:r>
            <a:r>
              <a:rPr lang="ru-RU" sz="2800" b="1" dirty="0"/>
              <a:t>подросток</a:t>
            </a:r>
            <a:r>
              <a:rPr lang="ru-RU" sz="3200" b="1" dirty="0"/>
              <a:t> — абсолютный прагматик, а значит, он не видит смысла в разговорах</a:t>
            </a:r>
            <a:r>
              <a:rPr lang="ru-RU" sz="2800" b="1" dirty="0"/>
              <a:t>. 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5976" y="1449334"/>
            <a:ext cx="4752528" cy="3888431"/>
          </a:xfrm>
        </p:spPr>
        <p:txBody>
          <a:bodyPr>
            <a:normAutofit fontScale="85000" lnSpcReduction="20000"/>
          </a:bodyPr>
          <a:lstStyle/>
          <a:p>
            <a:pPr marL="0" lvl="0" indent="0">
              <a:buNone/>
            </a:pPr>
            <a:r>
              <a:rPr lang="ru-RU" sz="2800" b="1" dirty="0" smtClean="0"/>
              <a:t>Зачем </a:t>
            </a:r>
            <a:r>
              <a:rPr lang="ru-RU" sz="2800" b="1" dirty="0"/>
              <a:t>ему рассказывать </a:t>
            </a:r>
            <a:endParaRPr lang="ru-RU" sz="2800" b="1" dirty="0" smtClean="0"/>
          </a:p>
          <a:p>
            <a:pPr marL="0" lvl="0" indent="0">
              <a:buNone/>
            </a:pPr>
            <a:r>
              <a:rPr lang="ru-RU" sz="2800" b="1" dirty="0" smtClean="0"/>
              <a:t>о </a:t>
            </a:r>
            <a:r>
              <a:rPr lang="ru-RU" sz="2800" b="1" dirty="0"/>
              <a:t>своем дне? </a:t>
            </a:r>
            <a:endParaRPr lang="ru-RU" sz="2800" b="1" dirty="0" smtClean="0"/>
          </a:p>
          <a:p>
            <a:pPr marL="0" lvl="0" indent="0">
              <a:buNone/>
            </a:pPr>
            <a:endParaRPr lang="ru-RU" sz="1600" b="1" dirty="0" smtClean="0"/>
          </a:p>
          <a:p>
            <a:pPr marL="0" lvl="0" indent="0">
              <a:buNone/>
            </a:pPr>
            <a:r>
              <a:rPr lang="ru-RU" sz="2800" b="1" dirty="0" smtClean="0"/>
              <a:t>Зачем </a:t>
            </a:r>
            <a:r>
              <a:rPr lang="ru-RU" sz="2800" b="1" dirty="0"/>
              <a:t>рассказывать </a:t>
            </a:r>
            <a:r>
              <a:rPr lang="ru-RU" sz="2800" b="1" dirty="0" smtClean="0"/>
              <a:t>о </a:t>
            </a:r>
          </a:p>
          <a:p>
            <a:pPr marL="0" lvl="0" indent="0">
              <a:buNone/>
            </a:pPr>
            <a:r>
              <a:rPr lang="ru-RU" sz="2800" b="1" dirty="0" smtClean="0"/>
              <a:t> </a:t>
            </a:r>
            <a:r>
              <a:rPr lang="ru-RU" sz="2800" b="1" dirty="0"/>
              <a:t>планах на будущее? </a:t>
            </a:r>
            <a:endParaRPr lang="ru-RU" sz="2800" b="1" dirty="0" smtClean="0"/>
          </a:p>
          <a:p>
            <a:pPr lvl="0"/>
            <a:endParaRPr lang="ru-RU" sz="2800" b="1" dirty="0"/>
          </a:p>
          <a:p>
            <a:pPr lvl="0"/>
            <a:endParaRPr lang="ru-RU" sz="2800" b="1" dirty="0" smtClean="0"/>
          </a:p>
          <a:p>
            <a:pPr marL="0" lvl="0" indent="0">
              <a:buNone/>
            </a:pPr>
            <a:endParaRPr lang="ru-RU" sz="2800" b="1" dirty="0" smtClean="0"/>
          </a:p>
          <a:p>
            <a:pPr marL="0" lvl="0" indent="0">
              <a:buNone/>
            </a:pPr>
            <a:r>
              <a:rPr lang="ru-RU" sz="2800" b="1" dirty="0" smtClean="0"/>
              <a:t>Зачем </a:t>
            </a:r>
            <a:r>
              <a:rPr lang="ru-RU" sz="2800" b="1" dirty="0"/>
              <a:t>рассказывать о </a:t>
            </a:r>
            <a:endParaRPr lang="ru-RU" sz="2800" b="1" dirty="0" smtClean="0"/>
          </a:p>
          <a:p>
            <a:pPr marL="0" lvl="0" indent="0">
              <a:buNone/>
            </a:pPr>
            <a:r>
              <a:rPr lang="ru-RU" sz="2800" b="1" dirty="0" smtClean="0"/>
              <a:t>том</a:t>
            </a:r>
            <a:r>
              <a:rPr lang="ru-RU" sz="2800" b="1" dirty="0"/>
              <a:t>, </a:t>
            </a:r>
            <a:r>
              <a:rPr lang="ru-RU" sz="2800" b="1" dirty="0" smtClean="0"/>
              <a:t>что </a:t>
            </a:r>
            <a:r>
              <a:rPr lang="ru-RU" sz="2800" b="1" dirty="0"/>
              <a:t>он </a:t>
            </a:r>
            <a:r>
              <a:rPr lang="ru-RU" sz="2800" b="1" dirty="0" smtClean="0"/>
              <a:t>думает</a:t>
            </a:r>
          </a:p>
          <a:p>
            <a:endParaRPr lang="ru-RU" dirty="0"/>
          </a:p>
        </p:txBody>
      </p:sp>
      <p:grpSp>
        <p:nvGrpSpPr>
          <p:cNvPr id="14" name="Группа 13"/>
          <p:cNvGrpSpPr/>
          <p:nvPr/>
        </p:nvGrpSpPr>
        <p:grpSpPr>
          <a:xfrm>
            <a:off x="157007" y="1318160"/>
            <a:ext cx="8940467" cy="5387681"/>
            <a:chOff x="157007" y="1318160"/>
            <a:chExt cx="8940467" cy="5387681"/>
          </a:xfrm>
        </p:grpSpPr>
        <p:sp>
          <p:nvSpPr>
            <p:cNvPr id="7" name="Объект 2"/>
            <p:cNvSpPr txBox="1">
              <a:spLocks/>
            </p:cNvSpPr>
            <p:nvPr/>
          </p:nvSpPr>
          <p:spPr>
            <a:xfrm>
              <a:off x="4310954" y="1318160"/>
              <a:ext cx="4786520" cy="453650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50000"/>
                </a:lnSpc>
                <a:buNone/>
              </a:pPr>
              <a:r>
                <a:rPr lang="ru-RU" sz="2400" b="1" dirty="0" smtClean="0">
                  <a:solidFill>
                    <a:schemeClr val="bg1"/>
                  </a:solidFill>
                </a:rPr>
                <a:t>   Ведь день уже прошел. </a:t>
              </a:r>
            </a:p>
            <a:p>
              <a:pPr marL="0" indent="0">
                <a:buNone/>
              </a:pPr>
              <a:endParaRPr lang="ru-RU" sz="1100" b="1" dirty="0" smtClean="0">
                <a:solidFill>
                  <a:schemeClr val="bg1"/>
                </a:solidFill>
              </a:endParaRPr>
            </a:p>
            <a:p>
              <a:pPr marL="0" indent="0">
                <a:buNone/>
              </a:pPr>
              <a:endParaRPr lang="ru-RU" sz="1100" b="1" dirty="0" smtClean="0">
                <a:solidFill>
                  <a:schemeClr val="bg1"/>
                </a:solidFill>
              </a:endParaRPr>
            </a:p>
            <a:p>
              <a:pPr marL="0" indent="0">
                <a:buNone/>
              </a:pPr>
              <a:endParaRPr lang="ru-RU" sz="1100" b="1" dirty="0" smtClean="0">
                <a:solidFill>
                  <a:schemeClr val="bg1"/>
                </a:solidFill>
              </a:endParaRPr>
            </a:p>
            <a:p>
              <a:pPr marL="0" indent="0">
                <a:buNone/>
              </a:pPr>
              <a:r>
                <a:rPr lang="ru-RU" sz="2400" b="1" dirty="0" smtClean="0">
                  <a:solidFill>
                    <a:schemeClr val="bg1"/>
                  </a:solidFill>
                </a:rPr>
                <a:t> Их либо еще нет, либо он не хочет говорить о них на  тот случай, если у него ничего не выйдет, ведь тогда он будет выглядеть глупо.</a:t>
              </a:r>
              <a:endParaRPr lang="ru-RU" sz="2400" dirty="0" smtClean="0">
                <a:solidFill>
                  <a:schemeClr val="bg1"/>
                </a:solidFill>
              </a:endParaRPr>
            </a:p>
            <a:p>
              <a:pPr marL="0" indent="0">
                <a:spcBef>
                  <a:spcPts val="0"/>
                </a:spcBef>
                <a:buNone/>
              </a:pPr>
              <a:endParaRPr lang="ru-RU" sz="1200" b="1" dirty="0" smtClean="0">
                <a:solidFill>
                  <a:schemeClr val="bg1"/>
                </a:solidFill>
              </a:endParaRPr>
            </a:p>
            <a:p>
              <a:pPr marL="0" indent="0">
                <a:spcBef>
                  <a:spcPts val="0"/>
                </a:spcBef>
                <a:buNone/>
              </a:pPr>
              <a:r>
                <a:rPr lang="ru-RU" sz="2400" b="1" dirty="0" smtClean="0">
                  <a:solidFill>
                    <a:schemeClr val="bg1"/>
                  </a:solidFill>
                </a:rPr>
                <a:t> Это его мысли, и до них никому не должно быть дела.</a:t>
              </a:r>
              <a:endParaRPr lang="ru-RU" sz="2400" dirty="0" smtClean="0">
                <a:solidFill>
                  <a:schemeClr val="bg1"/>
                </a:solidFill>
              </a:endParaRPr>
            </a:p>
            <a:p>
              <a:pPr marL="0" indent="0">
                <a:buNone/>
              </a:pPr>
              <a:endParaRPr lang="ru-RU" sz="2400" dirty="0" smtClean="0"/>
            </a:p>
          </p:txBody>
        </p:sp>
        <p:grpSp>
          <p:nvGrpSpPr>
            <p:cNvPr id="13" name="Группа 12"/>
            <p:cNvGrpSpPr/>
            <p:nvPr/>
          </p:nvGrpSpPr>
          <p:grpSpPr>
            <a:xfrm>
              <a:off x="157007" y="1556792"/>
              <a:ext cx="8568952" cy="5149049"/>
              <a:chOff x="179512" y="1556792"/>
              <a:chExt cx="8568952" cy="5149049"/>
            </a:xfrm>
          </p:grpSpPr>
          <p:grpSp>
            <p:nvGrpSpPr>
              <p:cNvPr id="12" name="Группа 11"/>
              <p:cNvGrpSpPr/>
              <p:nvPr/>
            </p:nvGrpSpPr>
            <p:grpSpPr>
              <a:xfrm>
                <a:off x="3872449" y="1556792"/>
                <a:ext cx="404927" cy="3258863"/>
                <a:chOff x="3872449" y="1556792"/>
                <a:chExt cx="404927" cy="3258863"/>
              </a:xfrm>
            </p:grpSpPr>
            <p:sp>
              <p:nvSpPr>
                <p:cNvPr id="4" name="Стрелка вверх 3"/>
                <p:cNvSpPr/>
                <p:nvPr/>
              </p:nvSpPr>
              <p:spPr>
                <a:xfrm rot="5400000">
                  <a:off x="3964380" y="1509748"/>
                  <a:ext cx="265952" cy="360040"/>
                </a:xfrm>
                <a:prstGeom prst="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" name="Стрелка вверх 4"/>
                <p:cNvSpPr/>
                <p:nvPr/>
              </p:nvSpPr>
              <p:spPr>
                <a:xfrm rot="5400000">
                  <a:off x="3950465" y="2483580"/>
                  <a:ext cx="265952" cy="360040"/>
                </a:xfrm>
                <a:prstGeom prst="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" name="Стрелка вверх 5"/>
                <p:cNvSpPr/>
                <p:nvPr/>
              </p:nvSpPr>
              <p:spPr>
                <a:xfrm rot="5400000">
                  <a:off x="3919493" y="4502659"/>
                  <a:ext cx="265952" cy="360040"/>
                </a:xfrm>
                <a:prstGeom prst="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8" name="Объект 2"/>
              <p:cNvSpPr txBox="1">
                <a:spLocks/>
              </p:cNvSpPr>
              <p:nvPr/>
            </p:nvSpPr>
            <p:spPr>
              <a:xfrm>
                <a:off x="179512" y="5301208"/>
                <a:ext cx="8568952" cy="140463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itchFamily="34" charset="0"/>
                  <a:buNone/>
                </a:pPr>
                <a:r>
                  <a:rPr lang="ru-RU" sz="2200" b="1" dirty="0" smtClean="0">
                    <a:solidFill>
                      <a:schemeClr val="bg1"/>
                    </a:solidFill>
                  </a:rPr>
                  <a:t>СПОСОБ ПРОБИТЬСЯ ЧЕРЕЗ ЭТУ СТЕНУ</a:t>
                </a:r>
                <a:r>
                  <a:rPr lang="ru-RU" sz="2600" b="1" dirty="0" smtClean="0">
                    <a:solidFill>
                      <a:schemeClr val="bg1"/>
                    </a:solidFill>
                  </a:rPr>
                  <a:t>:</a:t>
                </a:r>
              </a:p>
              <a:p>
                <a:pPr marL="0" indent="0" algn="ctr">
                  <a:buFont typeface="Arial" pitchFamily="34" charset="0"/>
                  <a:buNone/>
                </a:pPr>
                <a:r>
                  <a:rPr lang="ru-RU" sz="2600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ru-RU" sz="4000" b="1" dirty="0" smtClean="0">
                    <a:solidFill>
                      <a:schemeClr val="bg1"/>
                    </a:solidFill>
                  </a:rPr>
                  <a:t>ПРЕКРАТИТЕ БОЛТАТЬ И ЖДИТЕ</a:t>
                </a:r>
                <a:endParaRPr lang="ru-RU" sz="4800" dirty="0" smtClean="0">
                  <a:solidFill>
                    <a:schemeClr val="bg1"/>
                  </a:solidFill>
                </a:endParaRPr>
              </a:p>
              <a:p>
                <a:endParaRPr lang="ru-RU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937177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16633"/>
            <a:ext cx="7886700" cy="1574056"/>
          </a:xfrm>
        </p:spPr>
        <p:txBody>
          <a:bodyPr>
            <a:noAutofit/>
          </a:bodyPr>
          <a:lstStyle/>
          <a:p>
            <a:r>
              <a:rPr lang="ru-RU" sz="3200" b="1" dirty="0"/>
              <a:t>Советы, как воспитывать и общаться  с загадочными подростками:</a:t>
            </a: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24744"/>
            <a:ext cx="8640960" cy="5733256"/>
          </a:xfrm>
        </p:spPr>
        <p:txBody>
          <a:bodyPr>
            <a:normAutofit fontScale="47500" lnSpcReduction="20000"/>
          </a:bodyPr>
          <a:lstStyle/>
          <a:p>
            <a:pPr marL="268288" lvl="0" indent="-268288">
              <a:buNone/>
            </a:pPr>
            <a:r>
              <a:rPr lang="ru-RU" sz="3600" b="1" u="sng" dirty="0"/>
              <a:t>Свободное </a:t>
            </a:r>
            <a:r>
              <a:rPr lang="ru-RU" sz="3600" b="1" u="sng" dirty="0" smtClean="0"/>
              <a:t>пространство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300" b="1" dirty="0"/>
              <a:t>Не заваливайте его словами. Дайте ему свободно дышать. </a:t>
            </a:r>
          </a:p>
          <a:p>
            <a:pPr marL="268288" indent="0">
              <a:buNone/>
            </a:pPr>
            <a:r>
              <a:rPr lang="ru-RU" sz="3300" b="1" dirty="0"/>
              <a:t>Он задумается над тем, что вы сказали, если у него будет такая возможность. </a:t>
            </a:r>
          </a:p>
          <a:p>
            <a:pPr marL="268288" indent="0">
              <a:buNone/>
            </a:pPr>
            <a:r>
              <a:rPr lang="ru-RU" sz="3300" b="1" dirty="0"/>
              <a:t>Иногда достаточно задать вопрос и оставить подростка наедине с ним. </a:t>
            </a:r>
          </a:p>
          <a:p>
            <a:pPr marL="268288" indent="0">
              <a:buNone/>
            </a:pPr>
            <a:r>
              <a:rPr lang="ru-RU" sz="3300" b="1" dirty="0"/>
              <a:t>Чем больше свободы вы ему дадите, тем больше он будет </a:t>
            </a:r>
            <a:r>
              <a:rPr lang="ru-RU" sz="3300" b="1" dirty="0" smtClean="0"/>
              <a:t>думать   </a:t>
            </a:r>
            <a:r>
              <a:rPr lang="ru-RU" sz="3300" b="1" dirty="0"/>
              <a:t>о ваших словах.</a:t>
            </a:r>
          </a:p>
          <a:p>
            <a:pPr marL="268288" lvl="0" indent="-268288">
              <a:buNone/>
            </a:pPr>
            <a:endParaRPr lang="ru-RU" sz="3300" b="1" dirty="0" smtClean="0"/>
          </a:p>
          <a:p>
            <a:pPr marL="268288" lvl="0" indent="-268288">
              <a:buNone/>
            </a:pPr>
            <a:r>
              <a:rPr lang="ru-RU" sz="3600" b="1" u="sng" dirty="0" smtClean="0"/>
              <a:t>Прагматизм </a:t>
            </a:r>
            <a:r>
              <a:rPr lang="ru-RU" sz="3600" b="1" u="sng" dirty="0"/>
              <a:t>— это </a:t>
            </a:r>
            <a:r>
              <a:rPr lang="ru-RU" sz="3600" b="1" u="sng" dirty="0" smtClean="0"/>
              <a:t>всё</a:t>
            </a:r>
            <a:r>
              <a:rPr lang="ru-RU" sz="3600" b="1" u="sng" dirty="0"/>
              <a:t/>
            </a:r>
            <a:br>
              <a:rPr lang="ru-RU" sz="3600" b="1" u="sng" dirty="0"/>
            </a:br>
            <a:r>
              <a:rPr lang="ru-RU" sz="3300" b="1" dirty="0"/>
              <a:t>Подросток живет по формуле «Зачем мне это надо?». </a:t>
            </a:r>
          </a:p>
          <a:p>
            <a:pPr marL="268288" indent="0">
              <a:buNone/>
            </a:pPr>
            <a:r>
              <a:rPr lang="ru-RU" sz="3300" b="1" dirty="0" smtClean="0"/>
              <a:t>Если </a:t>
            </a:r>
            <a:r>
              <a:rPr lang="ru-RU" sz="3300" b="1" dirty="0"/>
              <a:t>вы это поймете, полдела сделано. </a:t>
            </a:r>
          </a:p>
          <a:p>
            <a:pPr marL="268288" indent="0">
              <a:buNone/>
            </a:pPr>
            <a:r>
              <a:rPr lang="ru-RU" sz="3300" b="1" dirty="0"/>
              <a:t>Когда будете говорить с ним, старайтесь подавать свои соображения с точки </a:t>
            </a:r>
            <a:r>
              <a:rPr lang="ru-RU" sz="3300" b="1" dirty="0" smtClean="0"/>
              <a:t>зрения эффективности</a:t>
            </a:r>
            <a:r>
              <a:rPr lang="ru-RU" sz="3300" b="1" dirty="0"/>
              <a:t>, чтобы он видел в них пользу и выгоду.</a:t>
            </a:r>
          </a:p>
          <a:p>
            <a:pPr marL="268288" lvl="0" indent="-268288">
              <a:buNone/>
            </a:pPr>
            <a:endParaRPr lang="ru-RU" sz="3300" b="1" dirty="0" smtClean="0"/>
          </a:p>
          <a:p>
            <a:pPr marL="268288" lvl="0" indent="-268288">
              <a:buNone/>
            </a:pPr>
            <a:r>
              <a:rPr lang="ru-RU" sz="3600" b="1" u="sng" dirty="0" smtClean="0"/>
              <a:t>Чем </a:t>
            </a:r>
            <a:r>
              <a:rPr lang="ru-RU" sz="3600" b="1" u="sng" dirty="0"/>
              <a:t>меньше, тем лучше.</a:t>
            </a:r>
            <a:r>
              <a:rPr lang="ru-RU" sz="3600" u="sng" dirty="0"/>
              <a:t/>
            </a:r>
            <a:br>
              <a:rPr lang="ru-RU" sz="3600" u="sng" dirty="0"/>
            </a:br>
            <a:r>
              <a:rPr lang="ru-RU" sz="3300" b="1" dirty="0"/>
              <a:t>Самое главное, о чем следует помнить в разговоре с подростками: </a:t>
            </a:r>
          </a:p>
          <a:p>
            <a:pPr marL="268288" indent="0">
              <a:buNone/>
            </a:pPr>
            <a:r>
              <a:rPr lang="ru-RU" sz="3300" b="1" i="1" dirty="0"/>
              <a:t>как можно меньше слов</a:t>
            </a:r>
            <a:r>
              <a:rPr lang="ru-RU" sz="3300" b="1" dirty="0"/>
              <a:t>.</a:t>
            </a:r>
          </a:p>
          <a:p>
            <a:pPr marL="268288" indent="0">
              <a:buNone/>
            </a:pPr>
            <a:r>
              <a:rPr lang="ru-RU" sz="3300" b="1" dirty="0" smtClean="0"/>
              <a:t>Не </a:t>
            </a:r>
            <a:r>
              <a:rPr lang="ru-RU" sz="3300" b="1" dirty="0"/>
              <a:t>используйте в своих предложениях запятые и как можно реже задавайте вопросы. </a:t>
            </a:r>
          </a:p>
          <a:p>
            <a:pPr marL="268288" indent="0">
              <a:buNone/>
            </a:pPr>
            <a:r>
              <a:rPr lang="ru-RU" sz="3300" b="1" dirty="0"/>
              <a:t>Лучше всего срабатывают краткие, простые, четкие просьбы. </a:t>
            </a:r>
          </a:p>
          <a:p>
            <a:pPr marL="268288" indent="0">
              <a:buNone/>
            </a:pPr>
            <a:r>
              <a:rPr lang="ru-RU" sz="3300" b="1" dirty="0"/>
              <a:t>Чем больше в вашем предложении слов, тем больше у него возможностей затеять спор.</a:t>
            </a:r>
          </a:p>
          <a:p>
            <a:pPr marL="0" indent="0">
              <a:buNone/>
            </a:pPr>
            <a:endParaRPr lang="ru-RU" sz="3300" dirty="0"/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91187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/>
              <a:t>ТЕСТОСТЕРОН </a:t>
            </a:r>
            <a:r>
              <a:rPr lang="ru-RU" sz="3200" b="1" dirty="0"/>
              <a:t>– это  гормон роста, который  влияет на настроение и энергетику. 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556792"/>
            <a:ext cx="8784976" cy="5517232"/>
          </a:xfrm>
        </p:spPr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r>
              <a:rPr lang="ru-RU" sz="5100" b="1" dirty="0"/>
              <a:t>ЦИКЛ </a:t>
            </a:r>
            <a:r>
              <a:rPr lang="ru-RU" sz="5100" b="1" dirty="0" smtClean="0"/>
              <a:t>ТЕСТОСТЕРОНА </a:t>
            </a:r>
            <a:r>
              <a:rPr lang="ru-RU" sz="5100" dirty="0" smtClean="0"/>
              <a:t>  </a:t>
            </a:r>
            <a:r>
              <a:rPr lang="ru-RU" sz="5100" b="1" dirty="0" smtClean="0"/>
              <a:t>у мальчиков </a:t>
            </a:r>
            <a:r>
              <a:rPr lang="ru-RU" sz="3800" dirty="0" smtClean="0"/>
              <a:t>:</a:t>
            </a:r>
          </a:p>
          <a:p>
            <a:pPr marL="0" indent="0" algn="ctr">
              <a:buNone/>
            </a:pPr>
            <a:endParaRPr lang="ru-RU" sz="1900" dirty="0"/>
          </a:p>
          <a:p>
            <a:pPr lvl="0"/>
            <a:r>
              <a:rPr lang="ru-RU" sz="5100" b="1" dirty="0"/>
              <a:t>на восьмой неделе беременности начинается выработка тестостерона. </a:t>
            </a:r>
          </a:p>
          <a:p>
            <a:pPr lvl="0"/>
            <a:r>
              <a:rPr lang="ru-RU" sz="5100" b="1" dirty="0"/>
              <a:t>после рождения идёт сильный выброс , уровень тестостерона в крови будет таким же, как у двенадцатилетнего мальчика</a:t>
            </a:r>
          </a:p>
          <a:p>
            <a:pPr lvl="0"/>
            <a:r>
              <a:rPr lang="ru-RU" sz="5100" b="1" dirty="0"/>
              <a:t>первые несколько месяцев после рождения уровень тестостерона упадет</a:t>
            </a:r>
          </a:p>
          <a:p>
            <a:pPr lvl="0"/>
            <a:r>
              <a:rPr lang="ru-RU" sz="5100" b="1" dirty="0"/>
              <a:t>в течение первых двух лет жизни будет оставаться на довольно низком уровне. </a:t>
            </a:r>
          </a:p>
          <a:p>
            <a:pPr lvl="0"/>
            <a:r>
              <a:rPr lang="ru-RU" sz="5100" b="1" dirty="0"/>
              <a:t>в четырехлетнем возрасте наблюдается сильный выброс тестостерона</a:t>
            </a:r>
          </a:p>
          <a:p>
            <a:pPr lvl="0"/>
            <a:r>
              <a:rPr lang="ru-RU" sz="5100" b="1" dirty="0"/>
              <a:t>в пять лет уровень тестостерона вдвое снижается, и мальчик вновь успокаивается. </a:t>
            </a:r>
          </a:p>
          <a:p>
            <a:pPr lvl="0"/>
            <a:r>
              <a:rPr lang="ru-RU" sz="5100" b="1" dirty="0"/>
              <a:t>В возрасте от одиннадцати до тринадцати лет уровень тестостерона вновь резко повышается. </a:t>
            </a:r>
          </a:p>
          <a:p>
            <a:pPr marL="0" indent="0">
              <a:buNone/>
            </a:pPr>
            <a:r>
              <a:rPr lang="ru-RU" b="1" dirty="0"/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2054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8964488" cy="1143000"/>
          </a:xfrm>
        </p:spPr>
        <p:txBody>
          <a:bodyPr>
            <a:normAutofit/>
          </a:bodyPr>
          <a:lstStyle/>
          <a:p>
            <a:r>
              <a:rPr lang="ru-RU" sz="3600" b="1" dirty="0"/>
              <a:t>МАЛЬЧИКАМ НЕОБХОДИМ </a:t>
            </a:r>
            <a:r>
              <a:rPr lang="ru-RU" sz="3600" b="1" dirty="0" smtClean="0"/>
              <a:t>ПОРЯДОК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340768"/>
            <a:ext cx="8640960" cy="51845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/>
              <a:t>Тестостерон оказывает влияние на мозговую деятельность, настраивая мальчиков на состязательность и </a:t>
            </a:r>
            <a:r>
              <a:rPr lang="ru-RU" b="1" dirty="0" smtClean="0"/>
              <a:t>лидерство</a:t>
            </a:r>
            <a:endParaRPr lang="ru-RU" dirty="0"/>
          </a:p>
          <a:p>
            <a:pPr marL="0" indent="0">
              <a:buNone/>
            </a:pPr>
            <a:endParaRPr lang="ru-RU" sz="1800" dirty="0" smtClean="0"/>
          </a:p>
          <a:p>
            <a:pPr marL="0" indent="0">
              <a:buNone/>
            </a:pPr>
            <a:r>
              <a:rPr lang="ru-RU" dirty="0" smtClean="0"/>
              <a:t>Секрет </a:t>
            </a:r>
            <a:r>
              <a:rPr lang="ru-RU" dirty="0"/>
              <a:t>успеха  для них в том, чтобы ответить на три вопроса, которые  их извечно волнуют</a:t>
            </a:r>
            <a:r>
              <a:rPr lang="ru-RU" dirty="0" smtClean="0"/>
              <a:t>:</a:t>
            </a:r>
          </a:p>
          <a:p>
            <a:pPr marL="0" indent="0">
              <a:buNone/>
            </a:pPr>
            <a:endParaRPr lang="ru-RU" dirty="0"/>
          </a:p>
          <a:p>
            <a:pPr marL="268288" indent="0">
              <a:buNone/>
            </a:pPr>
            <a:r>
              <a:rPr lang="ru-RU" b="1" dirty="0"/>
              <a:t>1. Кто старший?</a:t>
            </a:r>
          </a:p>
          <a:p>
            <a:pPr marL="268288" indent="0">
              <a:buNone/>
            </a:pPr>
            <a:r>
              <a:rPr lang="ru-RU" b="1" dirty="0"/>
              <a:t>2. В чем состоят правила?</a:t>
            </a:r>
          </a:p>
          <a:p>
            <a:pPr marL="268288" indent="0">
              <a:buNone/>
            </a:pPr>
            <a:r>
              <a:rPr lang="ru-RU" b="1" dirty="0"/>
              <a:t>3. Будут ли эти правила строго соблюдаться?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28893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435280" cy="640871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3300" dirty="0"/>
              <a:t>Под влиянием тестостерона у мальчика проявляется </a:t>
            </a:r>
            <a:r>
              <a:rPr lang="ru-RU" sz="3300" b="1" dirty="0"/>
              <a:t>желание знать, кто главный</a:t>
            </a:r>
            <a:r>
              <a:rPr lang="ru-RU" sz="3300" dirty="0"/>
              <a:t>, но тут все зависит от внешних факторов. </a:t>
            </a:r>
            <a:r>
              <a:rPr lang="ru-RU" sz="3300" b="1" dirty="0"/>
              <a:t>Плохое окружение пробуждает в мальчике самые низменные качества. </a:t>
            </a:r>
            <a:endParaRPr lang="ru-RU" sz="3300" b="1" dirty="0" smtClean="0"/>
          </a:p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r>
              <a:rPr lang="ru-RU" sz="3300" dirty="0" smtClean="0"/>
              <a:t>Мальчикам </a:t>
            </a:r>
            <a:r>
              <a:rPr lang="ru-RU" sz="3300" dirty="0"/>
              <a:t>с избытком тестостерона необходима </a:t>
            </a:r>
            <a:r>
              <a:rPr lang="ru-RU" sz="3300" b="1" dirty="0"/>
              <a:t>особая помощь в развитии их лидерских качеств </a:t>
            </a:r>
            <a:r>
              <a:rPr lang="ru-RU" sz="3300" dirty="0"/>
              <a:t>и направлении их энергии в здоровое русло</a:t>
            </a:r>
            <a:r>
              <a:rPr lang="ru-RU" sz="3300" dirty="0" smtClean="0"/>
              <a:t>.</a:t>
            </a:r>
          </a:p>
          <a:p>
            <a:pPr marL="0" indent="0">
              <a:buNone/>
            </a:pPr>
            <a:endParaRPr lang="ru-RU" sz="3300" dirty="0"/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sz="3300" b="1" dirty="0"/>
              <a:t>Если среди мальчиков  есть явный лидер, они становятся спокойнее.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sz="3300" dirty="0" smtClean="0"/>
              <a:t>Успех </a:t>
            </a:r>
            <a:r>
              <a:rPr lang="ru-RU" sz="3300" dirty="0"/>
              <a:t>в воспитании мальчика зависит от того, чтобы </a:t>
            </a:r>
            <a:r>
              <a:rPr lang="ru-RU" sz="3300" b="1" dirty="0"/>
              <a:t>принять его природные особенности и направить их в здоровое русло</a:t>
            </a:r>
          </a:p>
          <a:p>
            <a:endParaRPr lang="ru-RU" sz="3300" dirty="0"/>
          </a:p>
        </p:txBody>
      </p:sp>
    </p:spTree>
    <p:extLst>
      <p:ext uri="{BB962C8B-B14F-4D97-AF65-F5344CB8AC3E}">
        <p14:creationId xmlns:p14="http://schemas.microsoft.com/office/powerpoint/2010/main" val="412695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3893980" cy="666227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sz="2700" b="1" dirty="0"/>
              <a:t>ПОСКОЛЬКУ МАЛЬЧИКИ ЧАСТО: </a:t>
            </a:r>
            <a:r>
              <a:rPr lang="ru-RU" b="1" dirty="0"/>
              <a:t> 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920386" y="-101"/>
            <a:ext cx="3466728" cy="9269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chemeClr val="bg1"/>
                </a:solidFill>
              </a:rPr>
              <a:t>МЫ ДОЛЖНЫ</a:t>
            </a:r>
            <a:endParaRPr lang="ru-RU" sz="3600" b="1" dirty="0">
              <a:solidFill>
                <a:schemeClr val="bg1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179512" y="1132779"/>
            <a:ext cx="8839708" cy="5248549"/>
            <a:chOff x="179512" y="1132779"/>
            <a:chExt cx="8839708" cy="4983201"/>
          </a:xfrm>
        </p:grpSpPr>
        <p:sp>
          <p:nvSpPr>
            <p:cNvPr id="4" name="Объект 2"/>
            <p:cNvSpPr txBox="1">
              <a:spLocks/>
            </p:cNvSpPr>
            <p:nvPr/>
          </p:nvSpPr>
          <p:spPr>
            <a:xfrm>
              <a:off x="4427984" y="1132779"/>
              <a:ext cx="4591236" cy="497693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itchFamily="34" charset="0"/>
                <a:buNone/>
              </a:pPr>
              <a:r>
                <a:rPr lang="ru-RU" sz="6400" b="1" dirty="0" smtClean="0">
                  <a:solidFill>
                    <a:schemeClr val="bg1"/>
                  </a:solidFill>
                </a:rPr>
                <a:t>...выказывать им столько же внимания, сколько и девочкам, а кроме того, не отдавать в ясли до трех лет.</a:t>
              </a:r>
            </a:p>
            <a:p>
              <a:pPr marL="0" indent="0">
                <a:buFont typeface="Arial" pitchFamily="34" charset="0"/>
                <a:buNone/>
              </a:pPr>
              <a:r>
                <a:rPr lang="ru-RU" sz="6400" b="1" dirty="0" smtClean="0">
                  <a:solidFill>
                    <a:schemeClr val="bg1"/>
                  </a:solidFill>
                </a:rPr>
                <a:t> </a:t>
              </a:r>
            </a:p>
            <a:p>
              <a:pPr marL="0" indent="0">
                <a:buFont typeface="Arial" pitchFamily="34" charset="0"/>
                <a:buNone/>
              </a:pPr>
              <a:r>
                <a:rPr lang="ru-RU" sz="6400" b="1" dirty="0" smtClean="0">
                  <a:solidFill>
                    <a:schemeClr val="bg1"/>
                  </a:solidFill>
                </a:rPr>
                <a:t>...спокойно выводить их из конфликтных состояний, приводя разумные доводы, без криков или нападок. Четко обозначить, что наличие хороших манер обязательно. Ни в коем случае не прибегать к жестокости и угрозам. Отец должен стать примером для подражания и настаивать на проявлении уважения к матери.</a:t>
              </a:r>
            </a:p>
            <a:p>
              <a:pPr marL="0" indent="0">
                <a:buFont typeface="Arial" pitchFamily="34" charset="0"/>
                <a:buNone/>
              </a:pPr>
              <a:r>
                <a:rPr lang="ru-RU" sz="6400" b="1" dirty="0" smtClean="0">
                  <a:solidFill>
                    <a:schemeClr val="bg1"/>
                  </a:solidFill>
                </a:rPr>
                <a:t> </a:t>
              </a:r>
            </a:p>
            <a:p>
              <a:pPr marL="0" indent="0">
                <a:buFont typeface="Arial" pitchFamily="34" charset="0"/>
                <a:buNone/>
              </a:pPr>
              <a:endParaRPr lang="ru-RU" sz="6400" b="1" dirty="0" smtClean="0">
                <a:solidFill>
                  <a:schemeClr val="bg1"/>
                </a:solidFill>
              </a:endParaRPr>
            </a:p>
            <a:p>
              <a:pPr marL="0" indent="0">
                <a:buFont typeface="Arial" pitchFamily="34" charset="0"/>
                <a:buNone/>
              </a:pPr>
              <a:r>
                <a:rPr lang="ru-RU" sz="6400" b="1" dirty="0" smtClean="0"/>
                <a:t>...помочь ребенку организовать распорядок дня, приучить убирать в комнате, выполнять домашнюю работу, правильно распределить школьную нагрузку.</a:t>
              </a:r>
            </a:p>
            <a:p>
              <a:pPr marL="0" indent="0">
                <a:buFont typeface="Arial" pitchFamily="34" charset="0"/>
                <a:buNone/>
              </a:pPr>
              <a:r>
                <a:rPr lang="ru-RU" sz="6400" b="1" dirty="0" smtClean="0"/>
                <a:t> </a:t>
              </a:r>
            </a:p>
            <a:p>
              <a:pPr marL="0" indent="0">
                <a:buFont typeface="Arial" pitchFamily="34" charset="0"/>
                <a:buNone/>
              </a:pPr>
              <a:endParaRPr lang="ru-RU" sz="6400" b="1" dirty="0" smtClean="0">
                <a:solidFill>
                  <a:schemeClr val="bg1"/>
                </a:solidFill>
              </a:endParaRPr>
            </a:p>
            <a:p>
              <a:pPr marL="0" indent="0">
                <a:buFont typeface="Arial" pitchFamily="34" charset="0"/>
                <a:buNone/>
              </a:pPr>
              <a:r>
                <a:rPr lang="ru-RU" sz="4800" b="1" dirty="0" smtClean="0">
                  <a:solidFill>
                    <a:schemeClr val="bg1"/>
                  </a:solidFill>
                </a:rPr>
                <a:t>...</a:t>
              </a:r>
              <a:r>
                <a:rPr lang="ru-RU" sz="6400" b="1" dirty="0" smtClean="0">
                  <a:solidFill>
                    <a:schemeClr val="bg1"/>
                  </a:solidFill>
                </a:rPr>
                <a:t>помочь организовать активный досуг, в котором нашлось бы время и место для физических упражнений и спорта.</a:t>
              </a:r>
            </a:p>
            <a:p>
              <a:pPr marL="0" indent="0">
                <a:buFont typeface="Arial" pitchFamily="34" charset="0"/>
                <a:buNone/>
              </a:pPr>
              <a:r>
                <a:rPr lang="ru-RU" sz="6400" b="1" dirty="0" smtClean="0">
                  <a:solidFill>
                    <a:schemeClr val="bg1"/>
                  </a:solidFill>
                </a:rPr>
                <a:t> </a:t>
              </a:r>
            </a:p>
            <a:p>
              <a:endParaRPr lang="ru-RU" b="1" dirty="0">
                <a:solidFill>
                  <a:schemeClr val="bg1"/>
                </a:solidFill>
              </a:endParaRPr>
            </a:p>
          </p:txBody>
        </p:sp>
        <p:sp>
          <p:nvSpPr>
            <p:cNvPr id="6" name="Объект 2"/>
            <p:cNvSpPr txBox="1">
              <a:spLocks/>
            </p:cNvSpPr>
            <p:nvPr/>
          </p:nvSpPr>
          <p:spPr>
            <a:xfrm>
              <a:off x="179512" y="1219436"/>
              <a:ext cx="3600400" cy="489654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40000" lnSpcReduction="2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itchFamily="34" charset="0"/>
                <a:buNone/>
              </a:pPr>
              <a:r>
                <a:rPr lang="ru-RU" b="1" dirty="0" smtClean="0">
                  <a:solidFill>
                    <a:schemeClr val="bg1"/>
                  </a:solidFill>
                </a:rPr>
                <a:t>...</a:t>
              </a:r>
              <a:r>
                <a:rPr lang="ru-RU" sz="4200" b="1" dirty="0" smtClean="0">
                  <a:solidFill>
                    <a:schemeClr val="bg1"/>
                  </a:solidFill>
                </a:rPr>
                <a:t>склонны переживать разлуку...</a:t>
              </a:r>
            </a:p>
            <a:p>
              <a:pPr marL="0" indent="0">
                <a:buFont typeface="Arial" pitchFamily="34" charset="0"/>
                <a:buNone/>
              </a:pPr>
              <a:endParaRPr lang="ru-RU" sz="4200" b="1" dirty="0" smtClean="0">
                <a:solidFill>
                  <a:schemeClr val="bg1"/>
                </a:solidFill>
              </a:endParaRPr>
            </a:p>
            <a:p>
              <a:pPr marL="0" indent="0">
                <a:buFont typeface="Arial" pitchFamily="34" charset="0"/>
                <a:buNone/>
              </a:pPr>
              <a:endParaRPr lang="ru-RU" sz="4200" b="1" dirty="0" smtClean="0">
                <a:solidFill>
                  <a:schemeClr val="bg1"/>
                </a:solidFill>
              </a:endParaRPr>
            </a:p>
            <a:p>
              <a:pPr marL="0" indent="0">
                <a:buFont typeface="Arial" pitchFamily="34" charset="0"/>
                <a:buNone/>
              </a:pPr>
              <a:r>
                <a:rPr lang="ru-RU" sz="4200" b="1" dirty="0" smtClean="0">
                  <a:solidFill>
                    <a:schemeClr val="bg1"/>
                  </a:solidFill>
                </a:rPr>
                <a:t>...под влиянием тестостерона склонны спорить и проявлять упрямство — особенно в возрасте около четырнадцати лет...</a:t>
              </a:r>
            </a:p>
            <a:p>
              <a:pPr marL="0" indent="0">
                <a:buFont typeface="Arial" pitchFamily="34" charset="0"/>
                <a:buNone/>
              </a:pPr>
              <a:r>
                <a:rPr lang="ru-RU" sz="4200" b="1" dirty="0" smtClean="0">
                  <a:solidFill>
                    <a:schemeClr val="bg1"/>
                  </a:solidFill>
                </a:rPr>
                <a:t>  </a:t>
              </a:r>
            </a:p>
            <a:p>
              <a:pPr marL="0" indent="0">
                <a:buFont typeface="Arial" pitchFamily="34" charset="0"/>
                <a:buNone/>
              </a:pPr>
              <a:endParaRPr lang="ru-RU" sz="4200" b="1" dirty="0" smtClean="0">
                <a:solidFill>
                  <a:schemeClr val="bg1"/>
                </a:solidFill>
              </a:endParaRPr>
            </a:p>
            <a:p>
              <a:pPr marL="0" indent="0">
                <a:buFont typeface="Arial" pitchFamily="34" charset="0"/>
                <a:buNone/>
              </a:pPr>
              <a:endParaRPr lang="ru-RU" sz="4200" b="1" dirty="0" smtClean="0">
                <a:solidFill>
                  <a:schemeClr val="bg1"/>
                </a:solidFill>
              </a:endParaRPr>
            </a:p>
            <a:p>
              <a:pPr marL="0" indent="0">
                <a:buFont typeface="Arial" pitchFamily="34" charset="0"/>
                <a:buNone/>
              </a:pPr>
              <a:endParaRPr lang="ru-RU" sz="2000" b="1" dirty="0">
                <a:solidFill>
                  <a:schemeClr val="bg1"/>
                </a:solidFill>
              </a:endParaRPr>
            </a:p>
            <a:p>
              <a:pPr marL="0" indent="0">
                <a:buFont typeface="Arial" pitchFamily="34" charset="0"/>
                <a:buNone/>
              </a:pPr>
              <a:r>
                <a:rPr lang="ru-RU" sz="4200" b="1" dirty="0" smtClean="0"/>
                <a:t>...из-за всплеска роста становятся рассеянными и неорганизованными, особенно в возрасте около тринадцати (Это относится и к девочкам.)...</a:t>
              </a:r>
            </a:p>
            <a:p>
              <a:pPr marL="0" indent="0">
                <a:buFont typeface="Arial" pitchFamily="34" charset="0"/>
                <a:buNone/>
              </a:pPr>
              <a:r>
                <a:rPr lang="ru-RU" sz="4200" b="1" dirty="0" smtClean="0">
                  <a:solidFill>
                    <a:schemeClr val="bg1"/>
                  </a:solidFill>
                </a:rPr>
                <a:t> </a:t>
              </a:r>
            </a:p>
            <a:p>
              <a:pPr marL="0" indent="0">
                <a:buFont typeface="Arial" pitchFamily="34" charset="0"/>
                <a:buNone/>
              </a:pPr>
              <a:endParaRPr lang="ru-RU" sz="4200" b="1" dirty="0" smtClean="0">
                <a:solidFill>
                  <a:schemeClr val="bg1"/>
                </a:solidFill>
              </a:endParaRPr>
            </a:p>
            <a:p>
              <a:pPr marL="0" indent="0">
                <a:buFont typeface="Arial" pitchFamily="34" charset="0"/>
                <a:buNone/>
              </a:pPr>
              <a:r>
                <a:rPr lang="ru-RU" sz="4200" b="1" dirty="0" smtClean="0">
                  <a:solidFill>
                    <a:schemeClr val="bg1"/>
                  </a:solidFill>
                </a:rPr>
                <a:t>...испытывают приступы физической активности, которую необходимо выплеснуть...</a:t>
              </a:r>
            </a:p>
            <a:p>
              <a:endParaRPr lang="ru-RU" b="1" dirty="0">
                <a:solidFill>
                  <a:schemeClr val="bg1"/>
                </a:solidFill>
              </a:endParaRPr>
            </a:p>
          </p:txBody>
        </p:sp>
        <p:grpSp>
          <p:nvGrpSpPr>
            <p:cNvPr id="12" name="Группа 11"/>
            <p:cNvGrpSpPr/>
            <p:nvPr/>
          </p:nvGrpSpPr>
          <p:grpSpPr>
            <a:xfrm>
              <a:off x="3585848" y="1249900"/>
              <a:ext cx="631660" cy="4265333"/>
              <a:chOff x="3585848" y="1249900"/>
              <a:chExt cx="631660" cy="4265333"/>
            </a:xfrm>
          </p:grpSpPr>
          <p:sp>
            <p:nvSpPr>
              <p:cNvPr id="8" name="Стрелка вправо 7"/>
              <p:cNvSpPr/>
              <p:nvPr/>
            </p:nvSpPr>
            <p:spPr>
              <a:xfrm>
                <a:off x="3585848" y="1249900"/>
                <a:ext cx="576064" cy="288032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Стрелка вправо 8"/>
              <p:cNvSpPr/>
              <p:nvPr/>
            </p:nvSpPr>
            <p:spPr>
              <a:xfrm>
                <a:off x="3623963" y="2348880"/>
                <a:ext cx="576064" cy="288032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" name="Стрелка вправо 9"/>
              <p:cNvSpPr/>
              <p:nvPr/>
            </p:nvSpPr>
            <p:spPr>
              <a:xfrm>
                <a:off x="3635896" y="3992310"/>
                <a:ext cx="576064" cy="288032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" name="Стрелка вправо 10"/>
              <p:cNvSpPr/>
              <p:nvPr/>
            </p:nvSpPr>
            <p:spPr>
              <a:xfrm>
                <a:off x="3641444" y="5227201"/>
                <a:ext cx="576064" cy="288032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7389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143000"/>
          </a:xfrm>
        </p:spPr>
        <p:txBody>
          <a:bodyPr>
            <a:normAutofit/>
          </a:bodyPr>
          <a:lstStyle/>
          <a:p>
            <a:r>
              <a:rPr lang="ru-RU" sz="3200" b="1" dirty="0">
                <a:ea typeface="Calibri"/>
                <a:cs typeface="Times New Roman"/>
              </a:rPr>
              <a:t>Вторая стадия </a:t>
            </a:r>
            <a:r>
              <a:rPr lang="ru-RU" sz="3200" dirty="0" smtClean="0">
                <a:ea typeface="Calibri"/>
                <a:cs typeface="Times New Roman"/>
              </a:rPr>
              <a:t>- </a:t>
            </a:r>
            <a:r>
              <a:rPr lang="ru-RU" sz="3200" dirty="0">
                <a:ea typeface="Calibri"/>
                <a:cs typeface="Times New Roman"/>
              </a:rPr>
              <a:t>с </a:t>
            </a:r>
            <a:r>
              <a:rPr lang="ru-RU" sz="3200" b="1" dirty="0">
                <a:ea typeface="Calibri"/>
                <a:cs typeface="Times New Roman"/>
              </a:rPr>
              <a:t>шести до четырнадцати лет</a:t>
            </a:r>
            <a:r>
              <a:rPr lang="ru-RU" sz="3200" dirty="0">
                <a:ea typeface="Calibri"/>
                <a:cs typeface="Times New Roman"/>
              </a:rPr>
              <a:t> </a:t>
            </a:r>
            <a:endParaRPr lang="ru-RU" sz="3200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just">
              <a:lnSpc>
                <a:spcPct val="115000"/>
              </a:lnSpc>
              <a:buNone/>
            </a:pPr>
            <a:r>
              <a:rPr lang="ru-RU" b="1" dirty="0">
                <a:latin typeface="+mj-lt"/>
                <a:ea typeface="Calibri"/>
                <a:cs typeface="Times New Roman"/>
              </a:rPr>
              <a:t>Цель — повысить уровень знаний ребенка и развить его способности, </a:t>
            </a:r>
            <a:r>
              <a:rPr lang="ru-RU" b="1" dirty="0" smtClean="0">
                <a:latin typeface="+mj-lt"/>
                <a:ea typeface="Calibri"/>
                <a:cs typeface="Times New Roman"/>
              </a:rPr>
              <a:t>доброту </a:t>
            </a:r>
            <a:r>
              <a:rPr lang="ru-RU" b="1" dirty="0">
                <a:latin typeface="+mj-lt"/>
                <a:ea typeface="Calibri"/>
                <a:cs typeface="Times New Roman"/>
              </a:rPr>
              <a:t>и </a:t>
            </a:r>
            <a:r>
              <a:rPr lang="ru-RU" b="1" dirty="0" smtClean="0">
                <a:latin typeface="+mj-lt"/>
                <a:ea typeface="Calibri"/>
                <a:cs typeface="Times New Roman"/>
              </a:rPr>
              <a:t>открытость,— </a:t>
            </a:r>
            <a:r>
              <a:rPr lang="ru-RU" b="1" dirty="0">
                <a:latin typeface="+mj-lt"/>
                <a:ea typeface="Calibri"/>
                <a:cs typeface="Times New Roman"/>
              </a:rPr>
              <a:t>то есть стремиться к развитию гармоничной личности. Именно в этом возрасте к мальчику приходит ощущение радости,  комфорта  и гордости  от того, что он мальчик</a:t>
            </a:r>
            <a:r>
              <a:rPr lang="ru-RU" b="1" dirty="0" smtClean="0">
                <a:latin typeface="+mj-lt"/>
                <a:ea typeface="Calibri"/>
                <a:cs typeface="Times New Roman"/>
              </a:rPr>
              <a:t>.</a:t>
            </a:r>
          </a:p>
          <a:p>
            <a:pPr algn="just">
              <a:lnSpc>
                <a:spcPct val="115000"/>
              </a:lnSpc>
              <a:buNone/>
            </a:pPr>
            <a:endParaRPr lang="ru-RU" b="1" dirty="0">
              <a:latin typeface="+mj-lt"/>
              <a:ea typeface="Calibri"/>
              <a:cs typeface="Times New Roman"/>
            </a:endParaRPr>
          </a:p>
          <a:p>
            <a:pPr marL="1520825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latin typeface="+mj-lt"/>
                <a:ea typeface="Calibri"/>
                <a:cs typeface="Times New Roman"/>
              </a:rPr>
              <a:t>мальчик</a:t>
            </a:r>
            <a:r>
              <a:rPr lang="ru-RU" b="1" dirty="0">
                <a:latin typeface="+mj-lt"/>
                <a:ea typeface="Calibri"/>
                <a:cs typeface="Times New Roman"/>
              </a:rPr>
              <a:t>, следуя собственным внутренним ощущениям, хочет учиться быть мужчиной и все больше присматривается к отцу, его интересам и поступкам.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73970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3893980" cy="666227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sz="2700" b="1" dirty="0"/>
              <a:t>ПОСКОЛЬКУ МАЛЬЧИКИ ЧАСТО: </a:t>
            </a:r>
            <a:r>
              <a:rPr lang="ru-RU" b="1" dirty="0"/>
              <a:t> 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920386" y="-101"/>
            <a:ext cx="3466728" cy="9269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/>
              <a:t>МЫ ДОЛЖНЫ</a:t>
            </a:r>
            <a:endParaRPr lang="ru-RU" sz="3600" b="1" dirty="0"/>
          </a:p>
        </p:txBody>
      </p:sp>
      <p:grpSp>
        <p:nvGrpSpPr>
          <p:cNvPr id="13" name="Группа 12"/>
          <p:cNvGrpSpPr/>
          <p:nvPr/>
        </p:nvGrpSpPr>
        <p:grpSpPr>
          <a:xfrm>
            <a:off x="179512" y="1052736"/>
            <a:ext cx="8839708" cy="5536581"/>
            <a:chOff x="179512" y="1132779"/>
            <a:chExt cx="8839708" cy="4983201"/>
          </a:xfrm>
        </p:grpSpPr>
        <p:sp>
          <p:nvSpPr>
            <p:cNvPr id="4" name="Объект 2"/>
            <p:cNvSpPr txBox="1">
              <a:spLocks/>
            </p:cNvSpPr>
            <p:nvPr/>
          </p:nvSpPr>
          <p:spPr>
            <a:xfrm>
              <a:off x="4427984" y="1132779"/>
              <a:ext cx="4591236" cy="497693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7200" b="1" dirty="0" smtClean="0">
                  <a:solidFill>
                    <a:schemeClr val="bg1"/>
                  </a:solidFill>
                </a:rPr>
                <a:t>...</a:t>
              </a:r>
              <a:r>
                <a:rPr lang="ru-RU" sz="7200" b="1" dirty="0">
                  <a:solidFill>
                    <a:schemeClr val="bg1"/>
                  </a:solidFill>
                </a:rPr>
                <a:t>отложить поступление в школу, пока ребенок не обретет навыки письма и работы с бумагой, не научится держать ножницы и другие предметы. </a:t>
              </a:r>
              <a:r>
                <a:rPr lang="ru-RU" sz="7200" b="1" dirty="0" smtClean="0">
                  <a:solidFill>
                    <a:schemeClr val="bg1"/>
                  </a:solidFill>
                </a:rPr>
                <a:t> </a:t>
              </a:r>
            </a:p>
            <a:p>
              <a:pPr marL="0" indent="0">
                <a:buFont typeface="Arial" pitchFamily="34" charset="0"/>
                <a:buNone/>
              </a:pPr>
              <a:r>
                <a:rPr lang="ru-RU" sz="6400" b="1" dirty="0" smtClean="0">
                  <a:solidFill>
                    <a:schemeClr val="bg1"/>
                  </a:solidFill>
                </a:rPr>
                <a:t> </a:t>
              </a:r>
            </a:p>
            <a:p>
              <a:pPr marL="0" indent="0">
                <a:buFont typeface="Arial" pitchFamily="34" charset="0"/>
                <a:buNone/>
              </a:pPr>
              <a:endParaRPr lang="ru-RU" b="1" dirty="0" smtClean="0">
                <a:solidFill>
                  <a:schemeClr val="bg1"/>
                </a:solidFill>
              </a:endParaRPr>
            </a:p>
            <a:p>
              <a:pPr marL="0" indent="0">
                <a:buNone/>
              </a:pPr>
              <a:r>
                <a:rPr lang="ru-RU" sz="7200" b="1" dirty="0" smtClean="0">
                  <a:solidFill>
                    <a:schemeClr val="bg1"/>
                  </a:solidFill>
                </a:rPr>
                <a:t>...</a:t>
              </a:r>
              <a:r>
                <a:rPr lang="ru-RU" sz="7200" b="1" dirty="0">
                  <a:solidFill>
                    <a:schemeClr val="bg1"/>
                  </a:solidFill>
                </a:rPr>
                <a:t>читать им, рассказывать истории, много говорить с ними и объяснять, что к чему, особенно в возрасте от года до восьми лет.</a:t>
              </a:r>
            </a:p>
            <a:p>
              <a:pPr marL="0" indent="0">
                <a:buNone/>
              </a:pPr>
              <a:endParaRPr lang="ru-RU" sz="6600" b="1" dirty="0" smtClean="0">
                <a:solidFill>
                  <a:schemeClr val="bg1"/>
                </a:solidFill>
              </a:endParaRPr>
            </a:p>
            <a:p>
              <a:pPr marL="0" indent="0">
                <a:buNone/>
              </a:pPr>
              <a:endParaRPr lang="ru-RU" sz="6600" b="1" dirty="0" smtClean="0">
                <a:solidFill>
                  <a:schemeClr val="bg1"/>
                </a:solidFill>
              </a:endParaRPr>
            </a:p>
            <a:p>
              <a:pPr marL="0" indent="0">
                <a:buNone/>
              </a:pPr>
              <a:r>
                <a:rPr lang="ru-RU" sz="7200" b="1" dirty="0" smtClean="0"/>
                <a:t>...</a:t>
              </a:r>
              <a:r>
                <a:rPr lang="ru-RU" sz="7200" b="1" dirty="0"/>
                <a:t>организовать спокойную и размеренную обстановку дома и в школе. Избегать школ, в которых процветает грубое обращение с учениками.</a:t>
              </a:r>
            </a:p>
            <a:p>
              <a:pPr marL="0" indent="0">
                <a:buNone/>
              </a:pPr>
              <a:endParaRPr lang="ru-RU" sz="6600" b="1" dirty="0" smtClean="0">
                <a:solidFill>
                  <a:schemeClr val="bg1"/>
                </a:solidFill>
              </a:endParaRPr>
            </a:p>
            <a:p>
              <a:pPr marL="0" indent="0">
                <a:buNone/>
              </a:pPr>
              <a:r>
                <a:rPr lang="ru-RU" sz="6600" b="1" dirty="0" smtClean="0">
                  <a:solidFill>
                    <a:schemeClr val="bg1"/>
                  </a:solidFill>
                </a:rPr>
                <a:t>...</a:t>
              </a:r>
              <a:r>
                <a:rPr lang="ru-RU" sz="6600" b="1" dirty="0">
                  <a:solidFill>
                    <a:schemeClr val="bg1"/>
                  </a:solidFill>
                </a:rPr>
                <a:t>учить их не драться и не причинять боль другим. Учить их убеждать словами, а не кулаками. </a:t>
              </a:r>
            </a:p>
            <a:p>
              <a:pPr marL="0" indent="0">
                <a:buFont typeface="Arial" pitchFamily="34" charset="0"/>
                <a:buNone/>
              </a:pPr>
              <a:endParaRPr lang="ru-RU" sz="6400" b="1" dirty="0" smtClean="0">
                <a:solidFill>
                  <a:schemeClr val="bg1"/>
                </a:solidFill>
              </a:endParaRPr>
            </a:p>
            <a:p>
              <a:pPr marL="0" indent="0">
                <a:buFont typeface="Arial" pitchFamily="34" charset="0"/>
                <a:buNone/>
              </a:pPr>
              <a:r>
                <a:rPr lang="ru-RU" sz="6400" b="1" dirty="0" smtClean="0">
                  <a:solidFill>
                    <a:schemeClr val="bg1"/>
                  </a:solidFill>
                </a:rPr>
                <a:t> </a:t>
              </a:r>
              <a:r>
                <a:rPr lang="ru-RU" sz="6600" b="1" dirty="0" smtClean="0">
                  <a:solidFill>
                    <a:schemeClr val="bg1"/>
                  </a:solidFill>
                </a:rPr>
                <a:t>...</a:t>
              </a:r>
              <a:r>
                <a:rPr lang="ru-RU" sz="6600" b="1" dirty="0">
                  <a:solidFill>
                    <a:schemeClr val="bg1"/>
                  </a:solidFill>
                </a:rPr>
                <a:t>по-дружески объяснить им, какие существуют варианты решения проблем, подсказать, что нужно делать в различных жизненных ситуациях</a:t>
              </a:r>
              <a:endParaRPr lang="ru-RU" sz="6400" b="1" dirty="0" smtClean="0">
                <a:solidFill>
                  <a:schemeClr val="bg1"/>
                </a:solidFill>
              </a:endParaRPr>
            </a:p>
            <a:p>
              <a:endParaRPr lang="ru-RU" dirty="0"/>
            </a:p>
          </p:txBody>
        </p:sp>
        <p:sp>
          <p:nvSpPr>
            <p:cNvPr id="6" name="Объект 2"/>
            <p:cNvSpPr txBox="1">
              <a:spLocks/>
            </p:cNvSpPr>
            <p:nvPr/>
          </p:nvSpPr>
          <p:spPr>
            <a:xfrm>
              <a:off x="179512" y="1219436"/>
              <a:ext cx="3600400" cy="489654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1800" dirty="0" smtClean="0">
                  <a:solidFill>
                    <a:schemeClr val="bg1"/>
                  </a:solidFill>
                </a:rPr>
                <a:t>...</a:t>
              </a:r>
              <a:r>
                <a:rPr lang="ru-RU" sz="1800" b="1" dirty="0">
                  <a:solidFill>
                    <a:schemeClr val="bg1"/>
                  </a:solidFill>
                </a:rPr>
                <a:t>медленнее развиваются в плане умственной деятельности, отстают в развитии малой моторики...</a:t>
              </a:r>
            </a:p>
            <a:p>
              <a:pPr marL="0" indent="0">
                <a:buFont typeface="Arial" pitchFamily="34" charset="0"/>
                <a:buNone/>
              </a:pPr>
              <a:endParaRPr lang="ru-RU" sz="1800" b="1" dirty="0" smtClean="0">
                <a:solidFill>
                  <a:schemeClr val="bg1"/>
                </a:solidFill>
              </a:endParaRPr>
            </a:p>
            <a:p>
              <a:pPr marL="0" indent="0">
                <a:buNone/>
              </a:pPr>
              <a:r>
                <a:rPr lang="ru-RU" sz="1800" b="1" dirty="0" smtClean="0"/>
                <a:t>...</a:t>
              </a:r>
              <a:r>
                <a:rPr lang="ru-RU" sz="1800" b="1" dirty="0"/>
                <a:t>испытывают затруднения, связанные со слабой связью между речевым и чувственным центрами головного мозга...</a:t>
              </a:r>
            </a:p>
            <a:p>
              <a:pPr marL="0" indent="0">
                <a:buFont typeface="Arial" pitchFamily="34" charset="0"/>
                <a:buNone/>
              </a:pPr>
              <a:endParaRPr lang="ru-RU" sz="1800" b="1" dirty="0" smtClean="0"/>
            </a:p>
            <a:p>
              <a:pPr marL="0" indent="0">
                <a:buNone/>
              </a:pPr>
              <a:r>
                <a:rPr lang="ru-RU" sz="1800" b="1" dirty="0"/>
                <a:t>...нуждаются в четком своде правил и понимании того, кто </a:t>
              </a:r>
              <a:r>
                <a:rPr lang="ru-RU" sz="1800" b="1" dirty="0" smtClean="0"/>
                <a:t>главный…</a:t>
              </a:r>
              <a:endParaRPr lang="ru-RU" sz="1800" b="1" dirty="0"/>
            </a:p>
            <a:p>
              <a:pPr marL="0" indent="0">
                <a:buNone/>
              </a:pPr>
              <a:endParaRPr lang="ru-RU" sz="1800" b="1" dirty="0" smtClean="0">
                <a:solidFill>
                  <a:schemeClr val="bg1"/>
                </a:solidFill>
              </a:endParaRPr>
            </a:p>
            <a:p>
              <a:pPr marL="0" indent="0">
                <a:buNone/>
              </a:pPr>
              <a:r>
                <a:rPr lang="ru-RU" sz="1800" b="1" dirty="0" smtClean="0">
                  <a:solidFill>
                    <a:schemeClr val="bg1"/>
                  </a:solidFill>
                </a:rPr>
                <a:t>...</a:t>
              </a:r>
              <a:r>
                <a:rPr lang="ru-RU" sz="1800" b="1" dirty="0">
                  <a:solidFill>
                    <a:schemeClr val="bg1"/>
                  </a:solidFill>
                </a:rPr>
                <a:t>имеют более мускулистое тело...</a:t>
              </a:r>
            </a:p>
            <a:p>
              <a:pPr marL="0" indent="0">
                <a:buFont typeface="Arial" pitchFamily="34" charset="0"/>
                <a:buNone/>
              </a:pPr>
              <a:endParaRPr lang="ru-RU" sz="1800" b="1" dirty="0" smtClean="0">
                <a:solidFill>
                  <a:schemeClr val="bg1"/>
                </a:solidFill>
              </a:endParaRPr>
            </a:p>
            <a:p>
              <a:pPr marL="0" indent="0">
                <a:buNone/>
              </a:pPr>
              <a:r>
                <a:rPr lang="ru-RU" sz="1800" b="1" dirty="0" smtClean="0">
                  <a:solidFill>
                    <a:schemeClr val="bg1"/>
                  </a:solidFill>
                </a:rPr>
                <a:t>...</a:t>
              </a:r>
              <a:r>
                <a:rPr lang="ru-RU" sz="1800" b="1" dirty="0">
                  <a:solidFill>
                    <a:schemeClr val="bg1"/>
                  </a:solidFill>
                </a:rPr>
                <a:t>склонны прежде действовать, а потом думать</a:t>
              </a:r>
            </a:p>
          </p:txBody>
        </p:sp>
        <p:grpSp>
          <p:nvGrpSpPr>
            <p:cNvPr id="12" name="Группа 11"/>
            <p:cNvGrpSpPr/>
            <p:nvPr/>
          </p:nvGrpSpPr>
          <p:grpSpPr>
            <a:xfrm>
              <a:off x="3695731" y="1261453"/>
              <a:ext cx="653008" cy="4371176"/>
              <a:chOff x="3695731" y="1261453"/>
              <a:chExt cx="653008" cy="4371176"/>
            </a:xfrm>
          </p:grpSpPr>
          <p:sp>
            <p:nvSpPr>
              <p:cNvPr id="8" name="Стрелка вправо 7"/>
              <p:cNvSpPr/>
              <p:nvPr/>
            </p:nvSpPr>
            <p:spPr>
              <a:xfrm>
                <a:off x="3761912" y="1261453"/>
                <a:ext cx="576064" cy="288032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Стрелка вправо 8"/>
              <p:cNvSpPr/>
              <p:nvPr/>
            </p:nvSpPr>
            <p:spPr>
              <a:xfrm>
                <a:off x="3695731" y="2337133"/>
                <a:ext cx="576064" cy="288032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" name="Стрелка вправо 9"/>
              <p:cNvSpPr/>
              <p:nvPr/>
            </p:nvSpPr>
            <p:spPr>
              <a:xfrm>
                <a:off x="3741913" y="4763191"/>
                <a:ext cx="576064" cy="288032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" name="Стрелка вправо 10"/>
              <p:cNvSpPr/>
              <p:nvPr/>
            </p:nvSpPr>
            <p:spPr>
              <a:xfrm>
                <a:off x="3772675" y="5344597"/>
                <a:ext cx="576064" cy="288032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5" name="Стрелка вправо 14"/>
          <p:cNvSpPr/>
          <p:nvPr/>
        </p:nvSpPr>
        <p:spPr>
          <a:xfrm>
            <a:off x="3695731" y="3868639"/>
            <a:ext cx="576064" cy="3200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238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65125"/>
            <a:ext cx="8335838" cy="1325563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Настоящие мальчики- кто они </a:t>
            </a:r>
            <a:r>
              <a:rPr lang="ru-RU" b="1" dirty="0" smtClean="0"/>
              <a:t>?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24743"/>
            <a:ext cx="5488467" cy="4748055"/>
          </a:xfrm>
        </p:spPr>
        <p:txBody>
          <a:bodyPr/>
          <a:lstStyle/>
          <a:p>
            <a:pPr marL="0" indent="0" algn="ctr">
              <a:buNone/>
            </a:pPr>
            <a:r>
              <a:rPr lang="ru-RU" b="1" u="sng" dirty="0" smtClean="0"/>
              <a:t>Проблема</a:t>
            </a:r>
            <a:r>
              <a:rPr lang="ru-RU" b="1" dirty="0" smtClean="0"/>
              <a:t> </a:t>
            </a:r>
            <a:r>
              <a:rPr lang="ru-RU" sz="2800" b="1" dirty="0"/>
              <a:t>не в том, </a:t>
            </a:r>
            <a:endParaRPr lang="ru-RU" sz="2800" b="1" dirty="0" smtClean="0"/>
          </a:p>
          <a:p>
            <a:pPr marL="0" indent="0" algn="ctr">
              <a:buNone/>
            </a:pPr>
            <a:r>
              <a:rPr lang="ru-RU" sz="2800" b="1" dirty="0" smtClean="0"/>
              <a:t>что </a:t>
            </a:r>
            <a:r>
              <a:rPr lang="ru-RU" sz="2800" b="1" dirty="0"/>
              <a:t>родители  и педагоги знакомят мальчиков с миром - это то, что родители должны делать </a:t>
            </a:r>
            <a:r>
              <a:rPr lang="ru-RU" sz="2800" b="1" dirty="0" smtClean="0"/>
              <a:t>– </a:t>
            </a:r>
          </a:p>
          <a:p>
            <a:pPr marL="0" indent="0" algn="ctr">
              <a:buNone/>
            </a:pPr>
            <a:r>
              <a:rPr lang="ru-RU" sz="2800" b="1" dirty="0" smtClean="0"/>
              <a:t>а </a:t>
            </a:r>
            <a:r>
              <a:rPr lang="ru-RU" sz="2800" b="1" dirty="0"/>
              <a:t>в том</a:t>
            </a:r>
            <a:r>
              <a:rPr lang="ru-RU" sz="2800" b="1" dirty="0" smtClean="0"/>
              <a:t>,</a:t>
            </a:r>
            <a:r>
              <a:rPr lang="ru-RU" b="1" dirty="0" smtClean="0"/>
              <a:t> </a:t>
            </a:r>
            <a:r>
              <a:rPr lang="ru-RU" b="1" u="sng" dirty="0"/>
              <a:t>как</a:t>
            </a:r>
            <a:r>
              <a:rPr lang="ru-RU" b="1" dirty="0"/>
              <a:t> </a:t>
            </a:r>
            <a:r>
              <a:rPr lang="ru-RU" sz="2800" b="1" dirty="0"/>
              <a:t>мы  это делаем.</a:t>
            </a:r>
          </a:p>
          <a:p>
            <a:pPr algn="ctr"/>
            <a:endParaRPr lang="ru-RU" dirty="0"/>
          </a:p>
        </p:txBody>
      </p:sp>
      <p:pic>
        <p:nvPicPr>
          <p:cNvPr id="18434" name="Picture 2" descr="C:\Users\Светлана\Desktop\МАЛЬЧИКИ\фото мальчиков  1\2108201400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211110"/>
            <a:ext cx="304800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8435" name="Picture 3" descr="C:\Users\Светлана\Desktop\МАЛЬЧИКИ\фото мальчиков  1\http_photos.milli.az_images_60110_05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371769"/>
            <a:ext cx="2104091" cy="31586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8436" name="Picture 4" descr="C:\Users\Светлана\Desktop\МАЛЬЧИКИ\фото мальчиков  1\reklama-dlya-geniya_26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7" y="1124743"/>
            <a:ext cx="3034874" cy="19763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50412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Д</a:t>
            </a:r>
            <a:r>
              <a:rPr lang="ru-RU" b="1" dirty="0" smtClean="0"/>
              <a:t>войной </a:t>
            </a:r>
            <a:r>
              <a:rPr lang="ru-RU" b="1" dirty="0"/>
              <a:t>стандарт  - противоречие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500" b="1" u="sng" dirty="0"/>
              <a:t>Мы хотим</a:t>
            </a:r>
            <a:r>
              <a:rPr lang="ru-RU" b="1" dirty="0"/>
              <a:t>, </a:t>
            </a:r>
            <a:r>
              <a:rPr lang="ru-RU" dirty="0"/>
              <a:t>чтобы наши </a:t>
            </a:r>
            <a:r>
              <a:rPr lang="ru-RU" sz="3500" b="1" u="sng" dirty="0"/>
              <a:t>мальчики были чувствительными</a:t>
            </a:r>
            <a:r>
              <a:rPr lang="ru-RU" b="1" dirty="0"/>
              <a:t> </a:t>
            </a:r>
            <a:r>
              <a:rPr lang="ru-RU" dirty="0"/>
              <a:t>ребятами "Новой эры" и </a:t>
            </a:r>
            <a:r>
              <a:rPr lang="ru-RU" b="1" u="sng" dirty="0"/>
              <a:t>в то же время оставались крутыми парнями</a:t>
            </a:r>
            <a:r>
              <a:rPr lang="ru-RU" b="1" dirty="0"/>
              <a:t>. </a:t>
            </a:r>
          </a:p>
          <a:p>
            <a:endParaRPr lang="ru-RU" b="1" dirty="0"/>
          </a:p>
          <a:p>
            <a:pPr marL="0" indent="0">
              <a:buNone/>
            </a:pPr>
            <a:r>
              <a:rPr lang="ru-RU" b="1" dirty="0"/>
              <a:t>Мальчишеский Кодекс </a:t>
            </a:r>
            <a:r>
              <a:rPr lang="ru-RU" dirty="0"/>
              <a:t>- это комплекс поведенческих стратегий, правил поведения, культурных предрассудков и даже языковых норм, которые внушаются мальчикам в нашем обществе </a:t>
            </a:r>
            <a:r>
              <a:rPr lang="ru-RU" b="1" u="sng" dirty="0"/>
              <a:t>с самых первых дней</a:t>
            </a:r>
            <a:r>
              <a:rPr lang="ru-RU" b="1" dirty="0"/>
              <a:t> жизни. 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33794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365125"/>
            <a:ext cx="9036496" cy="1325563"/>
          </a:xfrm>
        </p:spPr>
        <p:txBody>
          <a:bodyPr>
            <a:noAutofit/>
          </a:bodyPr>
          <a:lstStyle/>
          <a:p>
            <a:r>
              <a:rPr lang="ru-RU" sz="3600" b="1" dirty="0"/>
              <a:t>Мальчишеский </a:t>
            </a:r>
            <a:r>
              <a:rPr lang="ru-RU" sz="3600" b="1" dirty="0" smtClean="0"/>
              <a:t>кодекс </a:t>
            </a:r>
            <a:r>
              <a:rPr lang="ru-RU" sz="3600" b="1" dirty="0"/>
              <a:t>"Все в порядке"</a:t>
            </a:r>
            <a:r>
              <a:rPr lang="ru-RU" sz="3600" dirty="0"/>
              <a:t/>
            </a:r>
            <a:br>
              <a:rPr lang="ru-RU" sz="3600" dirty="0"/>
            </a:b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507288" cy="5328592"/>
          </a:xfrm>
        </p:spPr>
        <p:txBody>
          <a:bodyPr>
            <a:noAutofit/>
          </a:bodyPr>
          <a:lstStyle/>
          <a:p>
            <a:r>
              <a:rPr lang="ru-RU" sz="2800" b="1" dirty="0"/>
              <a:t>м</a:t>
            </a:r>
            <a:r>
              <a:rPr lang="ru-RU" sz="2800" b="1" dirty="0" smtClean="0"/>
              <a:t>альчики</a:t>
            </a:r>
            <a:r>
              <a:rPr lang="ru-RU" sz="2800" b="1" dirty="0"/>
              <a:t>, прикрываются  невидимым щитом - маской</a:t>
            </a:r>
          </a:p>
          <a:p>
            <a:pPr lvl="0">
              <a:lnSpc>
                <a:spcPct val="160000"/>
              </a:lnSpc>
            </a:pPr>
            <a:r>
              <a:rPr lang="ru-RU" sz="2800" b="1" dirty="0"/>
              <a:t>прячут свое подлинное я</a:t>
            </a:r>
          </a:p>
          <a:p>
            <a:pPr lvl="0"/>
            <a:r>
              <a:rPr lang="ru-RU" sz="2800" b="1" dirty="0"/>
              <a:t>н</a:t>
            </a:r>
            <a:r>
              <a:rPr lang="ru-RU" sz="2800" b="1" dirty="0" smtClean="0"/>
              <a:t>еобходимо  </a:t>
            </a:r>
            <a:r>
              <a:rPr lang="ru-RU" sz="2800" b="1" dirty="0"/>
              <a:t>избавиться от чувств страха, неуверенности, чувства одиночества и нехватки общения.</a:t>
            </a:r>
          </a:p>
          <a:p>
            <a:pPr lvl="0">
              <a:lnSpc>
                <a:spcPct val="160000"/>
              </a:lnSpc>
            </a:pPr>
            <a:r>
              <a:rPr lang="ru-RU" sz="2800" b="1" dirty="0"/>
              <a:t>решать свои проблемы самим</a:t>
            </a:r>
          </a:p>
          <a:p>
            <a:pPr lvl="0"/>
            <a:r>
              <a:rPr lang="ru-RU" sz="2800" b="1" dirty="0"/>
              <a:t>не </a:t>
            </a:r>
            <a:r>
              <a:rPr lang="ru-RU" sz="2800" b="1" dirty="0" smtClean="0"/>
              <a:t>должны </a:t>
            </a:r>
            <a:r>
              <a:rPr lang="ru-RU" sz="2800" b="1" dirty="0"/>
              <a:t>идти за помощью, успокоением, пониманием и поддержкой</a:t>
            </a:r>
          </a:p>
          <a:p>
            <a:pPr marL="0" indent="0">
              <a:buNone/>
            </a:pP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634296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332656"/>
            <a:ext cx="8229600" cy="514543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/>
              <a:t>Страдающий </a:t>
            </a:r>
            <a:r>
              <a:rPr lang="ru-RU" b="1" dirty="0"/>
              <a:t>мальчик внешне может выглядеть веселым и жизнерадостным, </a:t>
            </a:r>
            <a:endParaRPr lang="ru-RU" b="1" dirty="0" smtClean="0"/>
          </a:p>
          <a:p>
            <a:pPr marL="0" indent="0" algn="ctr">
              <a:buNone/>
            </a:pPr>
            <a:r>
              <a:rPr lang="ru-RU" b="1" dirty="0" smtClean="0"/>
              <a:t>в </a:t>
            </a:r>
            <a:r>
              <a:rPr lang="ru-RU" b="1" dirty="0"/>
              <a:t>то время как внутри он прячет чувства, </a:t>
            </a:r>
            <a:endParaRPr lang="ru-RU" b="1" dirty="0" smtClean="0"/>
          </a:p>
          <a:p>
            <a:pPr marL="0" indent="0" algn="ctr">
              <a:buNone/>
            </a:pPr>
            <a:r>
              <a:rPr lang="ru-RU" b="1" dirty="0" smtClean="0"/>
              <a:t>не </a:t>
            </a:r>
            <a:r>
              <a:rPr lang="ru-RU" b="1" dirty="0"/>
              <a:t>соответствующие мужской модели </a:t>
            </a:r>
            <a:r>
              <a:rPr lang="ru-RU" b="1" dirty="0" smtClean="0"/>
              <a:t>– </a:t>
            </a:r>
          </a:p>
          <a:p>
            <a:pPr marL="0" indent="0">
              <a:buNone/>
            </a:pPr>
            <a:r>
              <a:rPr lang="ru-RU" b="1" dirty="0"/>
              <a:t> </a:t>
            </a:r>
            <a:r>
              <a:rPr lang="ru-RU" b="1" dirty="0" smtClean="0"/>
              <a:t>    </a:t>
            </a:r>
            <a:r>
              <a:rPr lang="ru-RU" sz="3600" b="1" u="sng" dirty="0" smtClean="0"/>
              <a:t>тревогу</a:t>
            </a:r>
            <a:r>
              <a:rPr lang="ru-RU" sz="3600" b="1" u="sng" dirty="0"/>
              <a:t>, </a:t>
            </a:r>
            <a:endParaRPr lang="ru-RU" sz="3600" b="1" u="sng" dirty="0" smtClean="0"/>
          </a:p>
          <a:p>
            <a:pPr marL="0" indent="0">
              <a:buNone/>
            </a:pPr>
            <a:r>
              <a:rPr lang="ru-RU" sz="3600" b="1" dirty="0" smtClean="0"/>
              <a:t>                </a:t>
            </a:r>
            <a:r>
              <a:rPr lang="ru-RU" sz="3600" b="1" u="sng" dirty="0" smtClean="0"/>
              <a:t>одиночество</a:t>
            </a:r>
            <a:r>
              <a:rPr lang="ru-RU" sz="3600" b="1" u="sng" dirty="0"/>
              <a:t>, </a:t>
            </a:r>
            <a:endParaRPr lang="ru-RU" sz="3600" b="1" u="sng" dirty="0" smtClean="0"/>
          </a:p>
          <a:p>
            <a:pPr marL="0" indent="0" algn="ctr">
              <a:buNone/>
            </a:pPr>
            <a:r>
              <a:rPr lang="ru-RU" sz="3600" b="1" dirty="0" smtClean="0"/>
              <a:t>      </a:t>
            </a:r>
            <a:r>
              <a:rPr lang="ru-RU" sz="3600" b="1" u="sng" dirty="0" smtClean="0"/>
              <a:t>страх,</a:t>
            </a:r>
          </a:p>
          <a:p>
            <a:pPr marL="0" indent="0" algn="ctr">
              <a:buNone/>
            </a:pPr>
            <a:r>
              <a:rPr lang="ru-RU" sz="3600" b="1" dirty="0" smtClean="0"/>
              <a:t>                                         </a:t>
            </a:r>
            <a:r>
              <a:rPr lang="ru-RU" sz="3600" b="1" u="sng" dirty="0" smtClean="0"/>
              <a:t>отчаяние</a:t>
            </a:r>
            <a:r>
              <a:rPr lang="ru-RU" b="1" u="sng" dirty="0"/>
              <a:t>.</a:t>
            </a:r>
            <a:r>
              <a:rPr lang="ru-RU" b="1" dirty="0"/>
              <a:t> </a:t>
            </a:r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pic>
        <p:nvPicPr>
          <p:cNvPr id="19458" name="Picture 2" descr="D:\Общая папка\9.02.16. семинар гендер №4\фото мальчиков\фото мальчиков  1\14 лет\460364&amp;width=3258&amp;height=3506&amp;zwidth=3258&amp;zheight=3506&amp;x=1643&amp;y=17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982004"/>
            <a:ext cx="2244876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9460" name="Picture 4" descr="D:\Общая папка\9.02.16. семинар гендер №4\фото мальчиков\фото мальчики 2\14 лет и старше\e6FgGyY2U0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40152" y="2733111"/>
            <a:ext cx="2540567" cy="17960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52874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1690688"/>
          </a:xfrm>
        </p:spPr>
        <p:txBody>
          <a:bodyPr>
            <a:normAutofit/>
          </a:bodyPr>
          <a:lstStyle/>
          <a:p>
            <a:r>
              <a:rPr lang="ru-RU" sz="4800" b="1" dirty="0"/>
              <a:t>Мальчишеский кодекс</a:t>
            </a:r>
            <a:endParaRPr lang="ru-RU" sz="4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196752"/>
            <a:ext cx="8229600" cy="475252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ru-RU" dirty="0"/>
          </a:p>
          <a:p>
            <a:pPr marL="0" lvl="0" indent="0" algn="ctr">
              <a:spcAft>
                <a:spcPts val="1200"/>
              </a:spcAft>
              <a:buNone/>
            </a:pPr>
            <a:r>
              <a:rPr lang="ru-RU" sz="3600" b="1" dirty="0"/>
              <a:t>опутывает мальчиков и мужчин смирительной рубашкой пола</a:t>
            </a:r>
            <a:r>
              <a:rPr lang="ru-RU" sz="3600" b="1" dirty="0" smtClean="0"/>
              <a:t>,</a:t>
            </a:r>
          </a:p>
          <a:p>
            <a:pPr marL="0" lvl="0" indent="0">
              <a:spcAft>
                <a:spcPts val="1200"/>
              </a:spcAft>
              <a:buNone/>
            </a:pPr>
            <a:endParaRPr lang="ru-RU" sz="3600" b="1" dirty="0"/>
          </a:p>
          <a:p>
            <a:pPr>
              <a:lnSpc>
                <a:spcPct val="160000"/>
              </a:lnSpc>
              <a:spcBef>
                <a:spcPts val="0"/>
              </a:spcBef>
            </a:pPr>
            <a:r>
              <a:rPr lang="ru-RU" sz="3600" b="1" dirty="0"/>
              <a:t>мальчики могут и не догадываться</a:t>
            </a:r>
            <a:r>
              <a:rPr lang="ru-RU" sz="3600" b="1" dirty="0" smtClean="0"/>
              <a:t>,</a:t>
            </a:r>
          </a:p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endParaRPr lang="ru-RU" sz="1300" b="1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3600" b="1" dirty="0" smtClean="0"/>
              <a:t> могут </a:t>
            </a:r>
            <a:r>
              <a:rPr lang="ru-RU" sz="3600" b="1" dirty="0"/>
              <a:t>не осознавать  </a:t>
            </a:r>
            <a:r>
              <a:rPr lang="ru-RU" sz="3600" b="1" dirty="0" smtClean="0"/>
              <a:t>- что </a:t>
            </a:r>
            <a:r>
              <a:rPr lang="ru-RU" sz="3600" b="1" dirty="0"/>
              <a:t>живут в </a:t>
            </a:r>
            <a:endParaRPr lang="ru-RU" sz="3600" b="1" dirty="0" smtClean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3600" b="1" dirty="0" smtClean="0"/>
              <a:t>    соответствии </a:t>
            </a:r>
            <a:r>
              <a:rPr lang="ru-RU" sz="3600" b="1" dirty="0"/>
              <a:t>с ним.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20193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/>
              <a:t/>
            </a:r>
            <a:br>
              <a:rPr lang="ru-RU" sz="3600" b="1" dirty="0"/>
            </a:br>
            <a:r>
              <a:rPr lang="ru-RU" sz="3600" b="1" dirty="0" smtClean="0"/>
              <a:t>Способы </a:t>
            </a:r>
            <a:r>
              <a:rPr lang="ru-RU" sz="3600" b="1" dirty="0"/>
              <a:t>понимать истинные чувства и переживания мальчиков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/>
              <a:t> 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340768"/>
            <a:ext cx="8363272" cy="525658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3000" b="1" dirty="0"/>
              <a:t>Первый шаг    </a:t>
            </a:r>
            <a:r>
              <a:rPr lang="ru-RU" sz="3000" b="1" dirty="0" smtClean="0"/>
              <a:t>        -       </a:t>
            </a:r>
            <a:r>
              <a:rPr lang="ru-RU" sz="3300" b="1" dirty="0" smtClean="0"/>
              <a:t>распознавать </a:t>
            </a:r>
            <a:r>
              <a:rPr lang="ru-RU" sz="3300" b="1" dirty="0"/>
              <a:t>первые </a:t>
            </a:r>
            <a:r>
              <a:rPr lang="ru-RU" sz="3300" b="1" dirty="0" smtClean="0"/>
              <a:t>                           </a:t>
            </a:r>
          </a:p>
          <a:p>
            <a:pPr marL="0" indent="0">
              <a:buNone/>
            </a:pPr>
            <a:r>
              <a:rPr lang="ru-RU" sz="3300" b="1" dirty="0"/>
              <a:t> </a:t>
            </a:r>
            <a:r>
              <a:rPr lang="ru-RU" sz="3300" b="1" dirty="0" smtClean="0"/>
              <a:t>                                       знаки </a:t>
            </a:r>
            <a:r>
              <a:rPr lang="ru-RU" sz="3300" b="1" dirty="0"/>
              <a:t>маскировки чувств</a:t>
            </a:r>
            <a:r>
              <a:rPr lang="ru-RU" sz="3300" b="1" dirty="0" smtClean="0"/>
              <a:t>.</a:t>
            </a:r>
          </a:p>
          <a:p>
            <a:pPr marL="0" indent="0">
              <a:buNone/>
            </a:pPr>
            <a:endParaRPr lang="ru-RU" sz="3300" dirty="0"/>
          </a:p>
          <a:p>
            <a:pPr marL="0" indent="0">
              <a:buNone/>
            </a:pPr>
            <a:r>
              <a:rPr lang="ru-RU" sz="3300" b="1" dirty="0"/>
              <a:t>Второй шаг       </a:t>
            </a:r>
            <a:r>
              <a:rPr lang="ru-RU" sz="3300" b="1" dirty="0" smtClean="0"/>
              <a:t>    -      научиться </a:t>
            </a:r>
            <a:r>
              <a:rPr lang="ru-RU" sz="3300" b="1" dirty="0"/>
              <a:t>говорить с </a:t>
            </a:r>
            <a:endParaRPr lang="ru-RU" sz="3300" b="1" dirty="0" smtClean="0"/>
          </a:p>
          <a:p>
            <a:pPr marL="0" indent="0">
              <a:buNone/>
            </a:pPr>
            <a:r>
              <a:rPr lang="ru-RU" sz="3300" b="1" dirty="0"/>
              <a:t> </a:t>
            </a:r>
            <a:r>
              <a:rPr lang="ru-RU" sz="3300" b="1" dirty="0" smtClean="0"/>
              <a:t>                                       мальчиками.</a:t>
            </a:r>
          </a:p>
          <a:p>
            <a:pPr marL="0" indent="0">
              <a:buNone/>
            </a:pPr>
            <a:endParaRPr lang="ru-RU" sz="3300" dirty="0"/>
          </a:p>
          <a:p>
            <a:pPr marL="0" indent="0">
              <a:buNone/>
            </a:pPr>
            <a:r>
              <a:rPr lang="ru-RU" sz="3300" b="1" dirty="0"/>
              <a:t>Третий шаг        </a:t>
            </a:r>
            <a:r>
              <a:rPr lang="ru-RU" sz="3300" b="1" dirty="0" smtClean="0"/>
              <a:t>    -      научиться </a:t>
            </a:r>
            <a:r>
              <a:rPr lang="ru-RU" sz="3300" b="1" dirty="0"/>
              <a:t>принимать </a:t>
            </a:r>
            <a:endParaRPr lang="ru-RU" sz="3300" b="1" dirty="0" smtClean="0"/>
          </a:p>
          <a:p>
            <a:pPr marL="0" indent="0">
              <a:buNone/>
            </a:pPr>
            <a:r>
              <a:rPr lang="ru-RU" sz="3300" b="1" dirty="0"/>
              <a:t> </a:t>
            </a:r>
            <a:r>
              <a:rPr lang="ru-RU" sz="3300" b="1" dirty="0" smtClean="0"/>
              <a:t>                                       индивидуальные    </a:t>
            </a:r>
          </a:p>
          <a:p>
            <a:pPr marL="0" indent="0">
              <a:buNone/>
            </a:pPr>
            <a:r>
              <a:rPr lang="ru-RU" sz="3300" b="1" dirty="0"/>
              <a:t> </a:t>
            </a:r>
            <a:r>
              <a:rPr lang="ru-RU" sz="3300" b="1" dirty="0" smtClean="0"/>
              <a:t>                                       эмоциональные </a:t>
            </a:r>
            <a:r>
              <a:rPr lang="ru-RU" sz="3300" b="1" dirty="0"/>
              <a:t>ритмы.</a:t>
            </a:r>
            <a:r>
              <a:rPr lang="ru-RU" sz="3300" dirty="0"/>
              <a:t> </a:t>
            </a:r>
            <a:endParaRPr lang="ru-RU" sz="3300" dirty="0" smtClean="0"/>
          </a:p>
          <a:p>
            <a:pPr marL="0" indent="0">
              <a:buNone/>
            </a:pPr>
            <a:endParaRPr lang="ru-RU" sz="3300" dirty="0"/>
          </a:p>
          <a:p>
            <a:pPr marL="0" indent="0">
              <a:buNone/>
            </a:pPr>
            <a:r>
              <a:rPr lang="ru-RU" sz="3300" b="1" dirty="0" smtClean="0"/>
              <a:t>Четвертый </a:t>
            </a:r>
            <a:r>
              <a:rPr lang="ru-RU" sz="3300" b="1" dirty="0"/>
              <a:t>шаг  </a:t>
            </a:r>
            <a:r>
              <a:rPr lang="ru-RU" sz="3300" b="1" dirty="0" smtClean="0"/>
              <a:t>  -     сближением </a:t>
            </a:r>
            <a:r>
              <a:rPr lang="ru-RU" sz="3300" b="1" dirty="0"/>
              <a:t>через действие</a:t>
            </a:r>
            <a:r>
              <a:rPr lang="ru-RU" sz="3300" dirty="0"/>
              <a:t>. </a:t>
            </a:r>
            <a:endParaRPr lang="ru-RU" sz="3300" b="1" dirty="0" smtClean="0"/>
          </a:p>
          <a:p>
            <a:pPr marL="0" indent="0">
              <a:buNone/>
            </a:pPr>
            <a:r>
              <a:rPr lang="ru-RU" sz="3000" b="1" dirty="0"/>
              <a:t> </a:t>
            </a:r>
            <a:r>
              <a:rPr lang="ru-RU" sz="3000" b="1" dirty="0" smtClean="0"/>
              <a:t>                                     </a:t>
            </a:r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val="8431512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426170"/>
          </a:xfrm>
        </p:spPr>
        <p:txBody>
          <a:bodyPr>
            <a:noAutofit/>
          </a:bodyPr>
          <a:lstStyle/>
          <a:p>
            <a:r>
              <a:rPr lang="ru-RU" sz="3600" b="1" dirty="0"/>
              <a:t>Первый </a:t>
            </a:r>
            <a:r>
              <a:rPr lang="ru-RU" sz="3600" b="1" dirty="0" smtClean="0"/>
              <a:t>шаг</a:t>
            </a:r>
            <a:r>
              <a:rPr lang="ru-RU" sz="3600" dirty="0" smtClean="0"/>
              <a:t>: </a:t>
            </a:r>
            <a:r>
              <a:rPr lang="ru-RU" sz="3200" b="1" dirty="0" smtClean="0"/>
              <a:t>распознавать </a:t>
            </a:r>
            <a:r>
              <a:rPr lang="ru-RU" sz="3200" b="1" dirty="0"/>
              <a:t>первые знаки маскировки чувств</a:t>
            </a:r>
            <a:r>
              <a:rPr lang="ru-RU" sz="3200" b="1" dirty="0" smtClean="0"/>
              <a:t>.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/>
              <a:t>Знаки</a:t>
            </a:r>
            <a:endParaRPr lang="ru-RU" b="1" dirty="0"/>
          </a:p>
          <a:p>
            <a:pPr lvl="0">
              <a:spcAft>
                <a:spcPts val="1200"/>
              </a:spcAft>
            </a:pPr>
            <a:r>
              <a:rPr lang="ru-RU" b="1" dirty="0"/>
              <a:t>от плохих отметок до буйных выходок, </a:t>
            </a:r>
          </a:p>
          <a:p>
            <a:pPr lvl="0">
              <a:spcAft>
                <a:spcPts val="600"/>
              </a:spcAft>
            </a:pPr>
            <a:r>
              <a:rPr lang="ru-RU" b="1" dirty="0"/>
              <a:t>от подозрительного спокойствия до симптомов депрессии, </a:t>
            </a:r>
          </a:p>
          <a:p>
            <a:pPr lvl="0">
              <a:spcAft>
                <a:spcPts val="600"/>
              </a:spcAft>
            </a:pPr>
            <a:r>
              <a:rPr lang="ru-RU" b="1" dirty="0"/>
              <a:t>от знакомства с наркотиками и алкоголем до насилия (как в роли агрессора, так и в роли жертвы),</a:t>
            </a:r>
          </a:p>
          <a:p>
            <a:pPr lvl="0"/>
            <a:r>
              <a:rPr lang="ru-RU" b="1" dirty="0"/>
              <a:t>иногда, маска может сопровождаться мантрой "все отлично".</a:t>
            </a: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9254643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/>
              <a:t>Второй</a:t>
            </a:r>
            <a:r>
              <a:rPr lang="ru-RU" sz="3600" b="1" dirty="0"/>
              <a:t> </a:t>
            </a:r>
            <a:r>
              <a:rPr lang="ru-RU" sz="4000" b="1" dirty="0"/>
              <a:t>шаг</a:t>
            </a:r>
            <a:r>
              <a:rPr lang="ru-RU" sz="3600" b="1" dirty="0"/>
              <a:t> - научиться говорить с мальчиками.</a:t>
            </a:r>
            <a:br>
              <a:rPr lang="ru-RU" sz="3600" b="1" dirty="0"/>
            </a:b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Вместо</a:t>
            </a:r>
            <a:r>
              <a:rPr lang="ru-RU" b="1" dirty="0"/>
              <a:t>: </a:t>
            </a:r>
            <a:r>
              <a:rPr lang="ru-RU" i="1" dirty="0"/>
              <a:t>"Бог мой! Да что такое стряслось с тобой в школе?" </a:t>
            </a:r>
            <a:r>
              <a:rPr lang="ru-RU" dirty="0"/>
              <a:t>или </a:t>
            </a:r>
            <a:r>
              <a:rPr lang="ru-RU" i="1" dirty="0"/>
              <a:t>"Что, черт побери, с тобой случилось?" </a:t>
            </a:r>
            <a:endParaRPr lang="ru-RU" i="1" dirty="0" smtClean="0"/>
          </a:p>
          <a:p>
            <a:pPr marL="0" indent="0">
              <a:buNone/>
            </a:pPr>
            <a:endParaRPr lang="ru-RU" i="1" dirty="0"/>
          </a:p>
          <a:p>
            <a:r>
              <a:rPr lang="ru-RU" b="1" dirty="0"/>
              <a:t>Говорить:</a:t>
            </a:r>
            <a:r>
              <a:rPr lang="ru-RU" dirty="0"/>
              <a:t> </a:t>
            </a:r>
            <a:r>
              <a:rPr lang="ru-RU" i="1" dirty="0"/>
              <a:t>"Что происходит? Ты можешь со мной поделиться?" </a:t>
            </a:r>
            <a:r>
              <a:rPr lang="ru-RU" dirty="0"/>
              <a:t>или </a:t>
            </a:r>
            <a:r>
              <a:rPr lang="ru-RU" i="1" dirty="0"/>
              <a:t>"Я заметила, что в последнее время ты изменился. Теперь я вижу ясно - что-то не так. Давай поговорим об этом»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18335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5125"/>
            <a:ext cx="9144000" cy="1325563"/>
          </a:xfrm>
        </p:spPr>
        <p:txBody>
          <a:bodyPr>
            <a:normAutofit fontScale="90000"/>
          </a:bodyPr>
          <a:lstStyle/>
          <a:p>
            <a:r>
              <a:rPr lang="ru-RU" sz="4000" b="1" dirty="0"/>
              <a:t>Третий</a:t>
            </a:r>
            <a:r>
              <a:rPr lang="ru-RU" sz="3600" b="1" dirty="0"/>
              <a:t> </a:t>
            </a:r>
            <a:r>
              <a:rPr lang="ru-RU" sz="4000" b="1" dirty="0"/>
              <a:t>шаг</a:t>
            </a:r>
            <a:r>
              <a:rPr lang="ru-RU" sz="3600" b="1" dirty="0"/>
              <a:t> - научиться принимать </a:t>
            </a:r>
            <a:r>
              <a:rPr lang="ru-RU" sz="3600" b="1" dirty="0" smtClean="0"/>
              <a:t>индивидуальные эмоциональные </a:t>
            </a:r>
            <a:r>
              <a:rPr lang="ru-RU" sz="3600" b="1" dirty="0"/>
              <a:t>ритмы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844824"/>
            <a:ext cx="8229600" cy="4525963"/>
          </a:xfrm>
        </p:spPr>
        <p:txBody>
          <a:bodyPr>
            <a:normAutofit/>
          </a:bodyPr>
          <a:lstStyle/>
          <a:p>
            <a:pPr lvl="0"/>
            <a:r>
              <a:rPr lang="ru-RU" b="1" dirty="0" smtClean="0"/>
              <a:t>давать </a:t>
            </a:r>
            <a:r>
              <a:rPr lang="ru-RU" b="1" dirty="0"/>
              <a:t>мальчикам больше  времени</a:t>
            </a:r>
          </a:p>
          <a:p>
            <a:pPr lvl="0"/>
            <a:r>
              <a:rPr lang="ru-RU" b="1" dirty="0"/>
              <a:t>замечать в их словах и действиях сигналы готовности к </a:t>
            </a:r>
            <a:r>
              <a:rPr lang="ru-RU" b="1" dirty="0" smtClean="0"/>
              <a:t>разговору</a:t>
            </a:r>
            <a:endParaRPr lang="ru-RU" b="1" dirty="0"/>
          </a:p>
          <a:p>
            <a:pPr lvl="0"/>
            <a:r>
              <a:rPr lang="ru-RU" b="1" dirty="0"/>
              <a:t>необходимость паузы</a:t>
            </a:r>
          </a:p>
          <a:p>
            <a:pPr lvl="0"/>
            <a:r>
              <a:rPr lang="ru-RU" b="1" dirty="0"/>
              <a:t>готовность говорить о чувствах</a:t>
            </a:r>
          </a:p>
          <a:p>
            <a:r>
              <a:rPr lang="ru-RU" b="1" dirty="0"/>
              <a:t>всё это - </a:t>
            </a:r>
            <a:r>
              <a:rPr lang="ru-RU" sz="3600" b="1" u="sng" dirty="0"/>
              <a:t>синдромом необходимого молчания</a:t>
            </a:r>
            <a:endParaRPr lang="ru-RU" sz="3600" b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8093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ea typeface="Calibri"/>
                <a:cs typeface="Times New Roman"/>
              </a:rPr>
              <a:t>Третья стадия</a:t>
            </a:r>
            <a:r>
              <a:rPr lang="ru-RU" sz="3200" dirty="0">
                <a:ea typeface="Calibri"/>
                <a:cs typeface="Times New Roman"/>
              </a:rPr>
              <a:t> </a:t>
            </a:r>
            <a:r>
              <a:rPr lang="ru-RU" sz="3200" dirty="0" smtClean="0">
                <a:ea typeface="Calibri"/>
                <a:cs typeface="Times New Roman"/>
              </a:rPr>
              <a:t>-</a:t>
            </a:r>
            <a:r>
              <a:rPr lang="ru-RU" sz="3200" b="1" dirty="0" smtClean="0">
                <a:ea typeface="Calibri"/>
                <a:cs typeface="Times New Roman"/>
              </a:rPr>
              <a:t>от </a:t>
            </a:r>
            <a:r>
              <a:rPr lang="ru-RU" sz="3200" b="1" dirty="0">
                <a:ea typeface="Calibri"/>
                <a:cs typeface="Times New Roman"/>
              </a:rPr>
              <a:t>четырнадцати лет до совершеннолетия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525963"/>
          </a:xfrm>
        </p:spPr>
        <p:txBody>
          <a:bodyPr>
            <a:normAutofit fontScale="92500"/>
          </a:bodyPr>
          <a:lstStyle/>
          <a:p>
            <a:pPr marL="0" indent="0" algn="just">
              <a:spcAft>
                <a:spcPts val="0"/>
              </a:spcAft>
              <a:buNone/>
            </a:pPr>
            <a:r>
              <a:rPr lang="ru-RU" dirty="0">
                <a:latin typeface="+mj-lt"/>
                <a:ea typeface="Calibri"/>
                <a:cs typeface="Times New Roman"/>
              </a:rPr>
              <a:t> </a:t>
            </a:r>
            <a:r>
              <a:rPr lang="ru-RU" b="1" dirty="0">
                <a:latin typeface="+mj-lt"/>
                <a:ea typeface="Calibri"/>
                <a:cs typeface="Times New Roman"/>
              </a:rPr>
              <a:t>Цель — обучить необходимым жизненным навыкам, привить чувство самоуважения и ответственности за свои поступки, активно вовлекая во взрослую жизнь</a:t>
            </a:r>
            <a:r>
              <a:rPr lang="ru-RU" b="1" dirty="0" smtClean="0">
                <a:latin typeface="+mj-lt"/>
                <a:ea typeface="Calibri"/>
                <a:cs typeface="Times New Roman"/>
              </a:rPr>
              <a:t>.</a:t>
            </a:r>
          </a:p>
          <a:p>
            <a:pPr marL="0" indent="0" algn="just">
              <a:spcAft>
                <a:spcPts val="0"/>
              </a:spcAft>
              <a:buNone/>
            </a:pPr>
            <a:endParaRPr lang="ru-RU" b="1" dirty="0">
              <a:latin typeface="+mj-lt"/>
              <a:cs typeface="Times New Roman"/>
            </a:endParaRPr>
          </a:p>
          <a:p>
            <a:pPr marL="0" indent="0" algn="just">
              <a:spcAft>
                <a:spcPts val="0"/>
              </a:spcAft>
              <a:buNone/>
            </a:pPr>
            <a:endParaRPr lang="ru-RU" b="1" dirty="0">
              <a:latin typeface="+mj-lt"/>
            </a:endParaRPr>
          </a:p>
          <a:p>
            <a:pPr algn="just">
              <a:spcAft>
                <a:spcPts val="0"/>
              </a:spcAft>
            </a:pPr>
            <a:r>
              <a:rPr lang="ru-RU" b="1" dirty="0" smtClean="0">
                <a:latin typeface="+mj-lt"/>
                <a:ea typeface="Calibri"/>
                <a:cs typeface="Times New Roman"/>
              </a:rPr>
              <a:t>Мама </a:t>
            </a:r>
            <a:r>
              <a:rPr lang="ru-RU" b="1" dirty="0">
                <a:latin typeface="+mj-lt"/>
                <a:ea typeface="Calibri"/>
                <a:cs typeface="Times New Roman"/>
              </a:rPr>
              <a:t>и папа несколько отступают на задний план, но они должны подыскать своему сыну достойного наставника, чтобы ему не пришлось довольствоваться знаниями и опытом своих некомпетентных сверстников. </a:t>
            </a:r>
          </a:p>
        </p:txBody>
      </p:sp>
    </p:spTree>
    <p:extLst>
      <p:ext uri="{BB962C8B-B14F-4D97-AF65-F5344CB8AC3E}">
        <p14:creationId xmlns:p14="http://schemas.microsoft.com/office/powerpoint/2010/main" val="1404335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i="1" dirty="0"/>
              <a:t>Если мы научимся слышать, чувствовать уникальные внутренние ритмы мальчика, мы будем глубже понимать и ценить то, как он справляется с эмоциями, а он с большей вероятностью будет честен с нами, когда речь идет о том, что он скрывает под маской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00000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>Четвертый </a:t>
            </a:r>
            <a:r>
              <a:rPr lang="ru-RU" sz="3600" b="1" dirty="0"/>
              <a:t>шаг - сближением </a:t>
            </a:r>
            <a:r>
              <a:rPr lang="ru-RU" sz="3600" b="1" dirty="0" smtClean="0"/>
              <a:t>через действие</a:t>
            </a:r>
            <a:r>
              <a:rPr lang="ru-RU" sz="3600" b="1" dirty="0"/>
              <a:t>.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b="1" dirty="0"/>
              <a:t> </a:t>
            </a:r>
            <a:r>
              <a:rPr lang="ru-RU" sz="3600" dirty="0"/>
              <a:t/>
            </a:r>
            <a:br>
              <a:rPr lang="ru-RU" sz="3600" dirty="0"/>
            </a:b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lvl="0"/>
            <a:r>
              <a:rPr lang="ru-RU" b="1" dirty="0" smtClean="0"/>
              <a:t>включаемся  </a:t>
            </a:r>
            <a:r>
              <a:rPr lang="ru-RU" b="1" dirty="0"/>
              <a:t>в его действия</a:t>
            </a:r>
          </a:p>
          <a:p>
            <a:pPr lvl="0"/>
            <a:r>
              <a:rPr lang="ru-RU" b="1" dirty="0"/>
              <a:t>совместная деятельность</a:t>
            </a:r>
          </a:p>
          <a:p>
            <a:pPr lvl="0"/>
            <a:r>
              <a:rPr lang="ru-RU" b="1" dirty="0"/>
              <a:t>рассказы о своем собственном жизненном </a:t>
            </a:r>
            <a:r>
              <a:rPr lang="ru-RU" b="1" dirty="0" smtClean="0"/>
              <a:t>опыте</a:t>
            </a:r>
            <a:endParaRPr lang="ru-RU" b="1" dirty="0"/>
          </a:p>
          <a:p>
            <a:pPr lvl="0"/>
            <a:r>
              <a:rPr lang="ru-RU" b="1" dirty="0"/>
              <a:t>поговорить о совсем недавней сложной ситуации</a:t>
            </a:r>
          </a:p>
          <a:p>
            <a:pPr marL="0" indent="0">
              <a:buNone/>
            </a:pPr>
            <a:r>
              <a:rPr lang="ru-RU" b="1" dirty="0"/>
              <a:t>мальчик получает:</a:t>
            </a:r>
          </a:p>
          <a:p>
            <a:pPr lvl="0" indent="287338"/>
            <a:r>
              <a:rPr lang="ru-RU" b="1" dirty="0"/>
              <a:t>опыт сопереживания</a:t>
            </a:r>
          </a:p>
          <a:p>
            <a:pPr lvl="0" indent="287338"/>
            <a:r>
              <a:rPr lang="ru-RU" b="1" dirty="0"/>
              <a:t>ощущает  наше сочувствие</a:t>
            </a:r>
          </a:p>
          <a:p>
            <a:pPr lvl="0" indent="287338"/>
            <a:r>
              <a:rPr lang="ru-RU" b="1" dirty="0"/>
              <a:t>поймет, что его понимают</a:t>
            </a:r>
          </a:p>
          <a:p>
            <a:pPr lvl="0" indent="287338"/>
            <a:r>
              <a:rPr lang="ru-RU" b="1" dirty="0"/>
              <a:t>поймет, что  он любим и уважаем</a:t>
            </a: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00767759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/>
              <a:t>Дополнительные меры  к сближению в школе 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2776"/>
            <a:ext cx="8435280" cy="5256584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ru-RU" b="1" dirty="0"/>
          </a:p>
          <a:p>
            <a:r>
              <a:rPr lang="ru-RU" sz="3800" b="1" dirty="0"/>
              <a:t>Во-первых, учителя, школьная администрация, школьные психологи</a:t>
            </a:r>
          </a:p>
          <a:p>
            <a:r>
              <a:rPr lang="ru-RU" sz="3800" b="1" dirty="0"/>
              <a:t> и др. должны знать о том, как </a:t>
            </a:r>
            <a:r>
              <a:rPr lang="ru-RU" sz="3800" b="1" i="1" dirty="0"/>
              <a:t>действует Мальчишеский кодекс</a:t>
            </a:r>
            <a:r>
              <a:rPr lang="ru-RU" sz="3800" b="1" dirty="0"/>
              <a:t>. </a:t>
            </a:r>
          </a:p>
          <a:p>
            <a:r>
              <a:rPr lang="ru-RU" sz="3800" b="1" dirty="0"/>
              <a:t>Во-вторых, чтобы школы </a:t>
            </a:r>
            <a:r>
              <a:rPr lang="ru-RU" sz="3800" b="1" i="1" dirty="0"/>
              <a:t>прикрепляли </a:t>
            </a:r>
            <a:r>
              <a:rPr lang="ru-RU" sz="3800" b="1" dirty="0"/>
              <a:t>к каждому мальчику</a:t>
            </a:r>
          </a:p>
          <a:p>
            <a:r>
              <a:rPr lang="ru-RU" sz="3800" b="1" dirty="0"/>
              <a:t> взрослого </a:t>
            </a:r>
            <a:r>
              <a:rPr lang="ru-RU" sz="3800" b="1" i="1" dirty="0"/>
              <a:t>наставника</a:t>
            </a:r>
            <a:r>
              <a:rPr lang="ru-RU" sz="3800" b="1" dirty="0"/>
              <a:t>, который бы разделял его интересы. </a:t>
            </a:r>
          </a:p>
          <a:p>
            <a:r>
              <a:rPr lang="ru-RU" sz="3800" b="1" dirty="0"/>
              <a:t>В-третьих, школа должна </a:t>
            </a:r>
            <a:r>
              <a:rPr lang="ru-RU" sz="3800" b="1" i="1" dirty="0"/>
              <a:t>пристально следить</a:t>
            </a:r>
            <a:r>
              <a:rPr lang="ru-RU" sz="3800" b="1" dirty="0"/>
              <a:t> за теми областями, </a:t>
            </a:r>
          </a:p>
          <a:p>
            <a:r>
              <a:rPr lang="ru-RU" sz="3800" b="1" dirty="0"/>
              <a:t>где </a:t>
            </a:r>
            <a:r>
              <a:rPr lang="ru-RU" sz="3800" b="1" i="1" dirty="0"/>
              <a:t>Мальчишеский кодекс</a:t>
            </a:r>
            <a:r>
              <a:rPr lang="ru-RU" sz="3800" b="1" dirty="0"/>
              <a:t> особенно силен. </a:t>
            </a:r>
          </a:p>
          <a:p>
            <a:r>
              <a:rPr lang="ru-RU" sz="3800" b="1" dirty="0"/>
              <a:t>В-четвертых  чтобы помочь, очень важно  действовать мягко и  не </a:t>
            </a:r>
          </a:p>
          <a:p>
            <a:r>
              <a:rPr lang="ru-RU" sz="3800" b="1" dirty="0"/>
              <a:t>стыдить мальчика</a:t>
            </a:r>
            <a:r>
              <a:rPr lang="ru-RU" sz="3800" b="1" dirty="0" smtClean="0"/>
              <a:t>..</a:t>
            </a:r>
            <a:endParaRPr lang="ru-RU" sz="3800" b="1" dirty="0"/>
          </a:p>
          <a:p>
            <a:r>
              <a:rPr lang="ru-RU" sz="3800" b="1" dirty="0"/>
              <a:t>Для осведомления о степени социальной </a:t>
            </a:r>
            <a:r>
              <a:rPr lang="ru-RU" sz="3800" b="1" dirty="0" err="1"/>
              <a:t>адаптированности</a:t>
            </a:r>
            <a:r>
              <a:rPr lang="ru-RU" sz="3800" b="1" dirty="0"/>
              <a:t>  мальчиков</a:t>
            </a:r>
            <a:r>
              <a:rPr lang="ru-RU" sz="3800" b="1" dirty="0" smtClean="0"/>
              <a:t>,  в  </a:t>
            </a:r>
            <a:r>
              <a:rPr lang="ru-RU" sz="3800" b="1" dirty="0"/>
              <a:t>школе следует давать анкеты, которые касались бы не только их академических успехов, но и социальной жизни. </a:t>
            </a:r>
          </a:p>
          <a:p>
            <a:endParaRPr lang="ru-RU" sz="3800" b="1" dirty="0"/>
          </a:p>
        </p:txBody>
      </p:sp>
    </p:spTree>
    <p:extLst>
      <p:ext uri="{BB962C8B-B14F-4D97-AF65-F5344CB8AC3E}">
        <p14:creationId xmlns:p14="http://schemas.microsoft.com/office/powerpoint/2010/main" val="32174366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052736"/>
            <a:ext cx="8712968" cy="5589240"/>
          </a:xfrm>
        </p:spPr>
        <p:txBody>
          <a:bodyPr/>
          <a:lstStyle/>
          <a:p>
            <a:r>
              <a:rPr lang="ru-RU" b="1" dirty="0" smtClean="0"/>
              <a:t>Считается</a:t>
            </a:r>
            <a:r>
              <a:rPr lang="ru-RU" b="1" dirty="0"/>
              <a:t>,   что можно достигнуть равенства в обучении, "развивая девочкам голос, а мальчикам - слух". </a:t>
            </a:r>
            <a:endParaRPr lang="ru-RU" dirty="0"/>
          </a:p>
          <a:p>
            <a:r>
              <a:rPr lang="ru-RU" b="1" i="1" dirty="0"/>
              <a:t>Это не мальчики не слышат нас - это мы не умеем их слушать</a:t>
            </a:r>
            <a:r>
              <a:rPr lang="ru-RU" i="1" dirty="0"/>
              <a:t>.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20482" name="Picture 2" descr="D:\Общая папка\9.02.16. семинар гендер №4\фото мальчиков\фото мальчики 2\14 лет и старше\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149589"/>
            <a:ext cx="2376264" cy="35643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6" descr="C:\Users\Светлана\Desktop\МАЛЬЧИКИ\мальчики 3\Parent-Tee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758714"/>
            <a:ext cx="4032448" cy="27340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35067953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Причины изменений: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b="1" i="1" dirty="0"/>
              <a:t>Первая причина - использование стыда</a:t>
            </a:r>
            <a:r>
              <a:rPr lang="ru-RU" sz="3600" b="1" dirty="0"/>
              <a:t>  для  </a:t>
            </a:r>
            <a:r>
              <a:rPr lang="ru-RU" sz="3600" b="1" dirty="0" smtClean="0"/>
              <a:t>«закалки»</a:t>
            </a:r>
            <a:endParaRPr lang="ru-RU" sz="3600" b="1" dirty="0"/>
          </a:p>
          <a:p>
            <a:r>
              <a:rPr lang="ru-RU" sz="3600" b="1" i="1" dirty="0"/>
              <a:t>Вторая причина - это </a:t>
            </a:r>
            <a:r>
              <a:rPr lang="ru-RU" sz="3600" b="1" i="1" u="sng" dirty="0"/>
              <a:t>сепарация </a:t>
            </a:r>
            <a:r>
              <a:rPr lang="ru-RU" sz="3600" b="1" i="1" dirty="0"/>
              <a:t>в том виде, как проходят </a:t>
            </a:r>
            <a:r>
              <a:rPr lang="ru-RU" sz="3600" b="1" i="1" dirty="0" smtClean="0"/>
              <a:t>через  </a:t>
            </a:r>
            <a:r>
              <a:rPr lang="ru-RU" sz="3600" b="1" i="1" dirty="0"/>
              <a:t>нее мальчики</a:t>
            </a:r>
            <a:r>
              <a:rPr lang="ru-RU" sz="3600" b="1" dirty="0"/>
              <a:t> . </a:t>
            </a:r>
          </a:p>
          <a:p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80980792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ru-RU" sz="3600" b="1" dirty="0"/>
              <a:t>Первая причина.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b="1" i="1" dirty="0"/>
              <a:t>использование стыда  для "закалки</a:t>
            </a:r>
            <a:r>
              <a:rPr lang="ru-RU" sz="3600" b="1" i="1" dirty="0" smtClean="0"/>
              <a:t>"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472608"/>
          </a:xfrm>
        </p:spPr>
        <p:txBody>
          <a:bodyPr/>
          <a:lstStyle/>
          <a:p>
            <a:pPr lvl="0">
              <a:spcBef>
                <a:spcPts val="0"/>
              </a:spcBef>
            </a:pPr>
            <a:r>
              <a:rPr lang="ru-RU" sz="2800" b="1" dirty="0" smtClean="0"/>
              <a:t>большие </a:t>
            </a:r>
            <a:r>
              <a:rPr lang="ru-RU" sz="2800" b="1" dirty="0"/>
              <a:t>мальчики не плачут</a:t>
            </a:r>
            <a:endParaRPr lang="ru-RU" sz="2800" dirty="0"/>
          </a:p>
          <a:p>
            <a:pPr lvl="0">
              <a:spcBef>
                <a:spcPts val="0"/>
              </a:spcBef>
            </a:pPr>
            <a:r>
              <a:rPr lang="ru-RU" sz="2800" b="1" dirty="0"/>
              <a:t>маменькин сынок</a:t>
            </a:r>
            <a:r>
              <a:rPr lang="ru-RU" sz="2800" dirty="0"/>
              <a:t> </a:t>
            </a:r>
          </a:p>
          <a:p>
            <a:pPr>
              <a:spcBef>
                <a:spcPts val="0"/>
              </a:spcBef>
            </a:pPr>
            <a:r>
              <a:rPr lang="ru-RU" sz="2800" b="1" dirty="0" err="1"/>
              <a:t>пристыживание</a:t>
            </a:r>
            <a:r>
              <a:rPr lang="ru-RU" sz="4000" b="1" dirty="0"/>
              <a:t>	</a:t>
            </a:r>
            <a:endParaRPr lang="ru-RU" sz="4000" b="1" dirty="0" smtClean="0"/>
          </a:p>
          <a:p>
            <a:endParaRPr lang="ru-RU" dirty="0"/>
          </a:p>
          <a:p>
            <a:pPr lvl="0"/>
            <a:endParaRPr lang="ru-RU" dirty="0"/>
          </a:p>
        </p:txBody>
      </p:sp>
      <p:pic>
        <p:nvPicPr>
          <p:cNvPr id="21507" name="Picture 3" descr="C:\Users\Светлана\Desktop\МАЛЬЧИКИ\мальчики 3\1005435_620x4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623" y="3861048"/>
            <a:ext cx="3936999" cy="2622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1508" name="Picture 4" descr="C:\Users\Светлана\Desktop\МАЛЬЧИКИ\мальчики 3\62518792_1174611185_teenprobl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35771"/>
            <a:ext cx="2346594" cy="35478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1509" name="Picture 5" descr="C:\Users\Светлана\Desktop\МАЛЬЧИКИ\мальчики 3\i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832" y="1412776"/>
            <a:ext cx="3472656" cy="2311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81485945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Вторая причина -  сепарация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i="1" dirty="0" smtClean="0"/>
              <a:t>насильственная </a:t>
            </a:r>
            <a:r>
              <a:rPr lang="ru-RU" b="1" i="1" dirty="0"/>
              <a:t>сепарация -  м</a:t>
            </a:r>
            <a:r>
              <a:rPr lang="ru-RU" b="1" i="1" u="sng" dirty="0"/>
              <a:t>атерей побуждают</a:t>
            </a:r>
            <a:r>
              <a:rPr lang="ru-RU" b="1" i="1" dirty="0"/>
              <a:t> отрываться</a:t>
            </a:r>
            <a:r>
              <a:rPr lang="ru-RU" i="1" dirty="0"/>
              <a:t> </a:t>
            </a:r>
            <a:r>
              <a:rPr lang="ru-RU" b="1" i="1" dirty="0"/>
              <a:t>от сыновей</a:t>
            </a:r>
            <a:endParaRPr lang="ru-RU" dirty="0"/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22530" name="Picture 2" descr="C:\Users\Светлана\Desktop\МАЛЬЧИКИ\мальчики 3\prayers-for-bobby-original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9" y="3244848"/>
            <a:ext cx="4387845" cy="30644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42" name="Picture 2" descr="C:\Users\Наталья\Desktop\фоны\мальчики\cl_society_118_boy_cryi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444" y="3244848"/>
            <a:ext cx="4325044" cy="30804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78305862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Острое Противоречие</a:t>
            </a:r>
            <a:r>
              <a:rPr lang="ru-RU" sz="3600" dirty="0"/>
              <a:t/>
            </a:r>
            <a:br>
              <a:rPr lang="ru-RU" sz="3600" dirty="0"/>
            </a:b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b="1" i="1" u="sng" dirty="0" smtClean="0"/>
              <a:t>Мы </a:t>
            </a:r>
            <a:r>
              <a:rPr lang="ru-RU" b="1" i="1" u="sng" dirty="0"/>
              <a:t>хотим</a:t>
            </a:r>
            <a:r>
              <a:rPr lang="ru-RU" b="1" i="1" dirty="0"/>
              <a:t>, чтобы мальчики </a:t>
            </a:r>
            <a:r>
              <a:rPr lang="ru-RU" b="1" i="1" u="sng" dirty="0"/>
              <a:t>делились</a:t>
            </a:r>
            <a:r>
              <a:rPr lang="ru-RU" b="1" i="1" dirty="0"/>
              <a:t> своими уязвимыми чувствами, но в то же самое время </a:t>
            </a:r>
            <a:r>
              <a:rPr lang="ru-RU" b="1" i="1" u="sng" dirty="0"/>
              <a:t>мы ждем, что они будут скрывать </a:t>
            </a:r>
            <a:r>
              <a:rPr lang="ru-RU" b="1" i="1" dirty="0"/>
              <a:t>свою необходимость быть зависимыми и спрячут свою природную любовь и заботу под маской мужской независимости и силы. </a:t>
            </a:r>
            <a:endParaRPr lang="ru-RU" b="1" dirty="0"/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831560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5125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Результат </a:t>
            </a:r>
            <a:r>
              <a:rPr lang="ru-RU" b="1" dirty="0"/>
              <a:t>слияния </a:t>
            </a:r>
            <a:r>
              <a:rPr lang="ru-RU" b="1" dirty="0" smtClean="0"/>
              <a:t>противоречий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/>
              <a:t>Мальчики:       </a:t>
            </a:r>
          </a:p>
          <a:p>
            <a:pPr lvl="0"/>
            <a:r>
              <a:rPr lang="ru-RU" b="1" dirty="0"/>
              <a:t>решают </a:t>
            </a:r>
            <a:r>
              <a:rPr lang="ru-RU" b="1" dirty="0" smtClean="0"/>
              <a:t>молчать</a:t>
            </a:r>
            <a:endParaRPr lang="ru-RU" b="1" dirty="0"/>
          </a:p>
          <a:p>
            <a:pPr lvl="0"/>
            <a:r>
              <a:rPr lang="ru-RU" b="1" dirty="0"/>
              <a:t>учатся страдать </a:t>
            </a:r>
            <a:r>
              <a:rPr lang="ru-RU" b="1" dirty="0" smtClean="0"/>
              <a:t>тихо</a:t>
            </a:r>
            <a:endParaRPr lang="ru-RU" b="1" dirty="0"/>
          </a:p>
          <a:p>
            <a:pPr lvl="0"/>
            <a:r>
              <a:rPr lang="ru-RU" b="1" dirty="0"/>
              <a:t>учатся прятаться под маской </a:t>
            </a:r>
            <a:r>
              <a:rPr lang="ru-RU" b="1" dirty="0" smtClean="0"/>
              <a:t>мужественности </a:t>
            </a:r>
            <a:endParaRPr lang="ru-RU" b="1" dirty="0"/>
          </a:p>
          <a:p>
            <a:pPr lvl="0"/>
            <a:r>
              <a:rPr lang="ru-RU" b="1" dirty="0"/>
              <a:t>не могут </a:t>
            </a:r>
            <a:r>
              <a:rPr lang="ru-RU" b="1" dirty="0" smtClean="0"/>
              <a:t>говорить</a:t>
            </a:r>
            <a:endParaRPr lang="ru-RU" b="1" dirty="0"/>
          </a:p>
          <a:p>
            <a:pPr lvl="0"/>
            <a:r>
              <a:rPr lang="ru-RU" b="1" dirty="0"/>
              <a:t>мы не можем  их </a:t>
            </a:r>
            <a:r>
              <a:rPr lang="ru-RU" b="1" dirty="0" smtClean="0"/>
              <a:t>услышать </a:t>
            </a:r>
            <a:endParaRPr lang="ru-RU" b="1" dirty="0"/>
          </a:p>
          <a:p>
            <a:pPr lvl="0"/>
            <a:r>
              <a:rPr lang="ru-RU" b="1" dirty="0"/>
              <a:t>создает ошибочное представление - все </a:t>
            </a:r>
            <a:r>
              <a:rPr lang="ru-RU" b="1" dirty="0" smtClean="0"/>
              <a:t>хорошо</a:t>
            </a:r>
            <a:endParaRPr lang="ru-RU" b="1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369516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1481" y="188640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b="1" dirty="0" smtClean="0"/>
              <a:t>Как </a:t>
            </a:r>
            <a:r>
              <a:rPr lang="ru-RU" sz="2400" b="1" dirty="0"/>
              <a:t>только мы воссоединимся с мальчиком, мы </a:t>
            </a:r>
            <a:r>
              <a:rPr lang="ru-RU" sz="2400" b="1" u="sng" dirty="0" smtClean="0"/>
              <a:t>установим сильную </a:t>
            </a:r>
            <a:r>
              <a:rPr lang="ru-RU" sz="2400" b="1" u="sng" dirty="0"/>
              <a:t>связь</a:t>
            </a:r>
            <a:r>
              <a:rPr lang="ru-RU" sz="2400" b="1" dirty="0"/>
              <a:t> со всеми мужчинами в нашей жизни - нашими братьями, отцами, мужьями, сыновьями, а это поможет мальчикам снова обнаружить свои глубочайшие чувства, свою подлинную сущность</a:t>
            </a:r>
            <a:r>
              <a:rPr lang="ru-RU" sz="2400" dirty="0"/>
              <a:t>.</a:t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600200"/>
            <a:ext cx="8784976" cy="4997152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pic>
        <p:nvPicPr>
          <p:cNvPr id="23554" name="Picture 2" descr="D:\Общая папка\9.02.16. семинар гендер №4\фото мальчиков\фото мальчики 2\14 лет и старше\417089t81hb3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90874"/>
            <a:ext cx="4320480" cy="31601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3555" name="Picture 3" descr="D:\Общая папка\9.02.16. семинар гендер №4\фото мальчиков\фото мальчиков  1\14 лет\Libera-ab5f0781-2c4b-47d0-9d21-e96788bcd18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01008"/>
            <a:ext cx="4224470" cy="31683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8982408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b="1" dirty="0"/>
              <a:t>П</a:t>
            </a:r>
            <a:r>
              <a:rPr lang="ru-RU" sz="3600" b="1" dirty="0" smtClean="0"/>
              <a:t>одростки  с лидерами достойными </a:t>
            </a:r>
            <a:r>
              <a:rPr lang="ru-RU" sz="3600" b="1" dirty="0"/>
              <a:t>подражания</a:t>
            </a:r>
            <a:br>
              <a:rPr lang="ru-RU" sz="3600" b="1" dirty="0"/>
            </a:br>
            <a:r>
              <a:rPr lang="ru-RU" dirty="0"/>
              <a:t> 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Наталья\Desktop\9.02.16. семинар гендер №4\фото мальчиков\фото мальчики 2\7-14 лет\DSC0349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166"/>
          <a:stretch/>
        </p:blipFill>
        <p:spPr bwMode="auto">
          <a:xfrm>
            <a:off x="4860060" y="1564759"/>
            <a:ext cx="3672380" cy="22825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C:\Users\Наталья\Desktop\9.02.16. семинар гендер №4\фото мальчиков\фото мальчиков  1\6-10\sbYcGBSN7b7bxZlkkyRH8TYmW3m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76189"/>
            <a:ext cx="3891332" cy="2283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 descr="C:\Users\Наталья\Desktop\9.02.16. семинар гендер №4\фото мальчиков\фото мальчики 2\7-14 лет\scan0003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754" y="4149080"/>
            <a:ext cx="3613264" cy="25051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80082629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u="sng" dirty="0"/>
              <a:t>«Мальчишеский кодекс»</a:t>
            </a:r>
            <a:r>
              <a:rPr lang="ru-RU" b="1" dirty="0"/>
              <a:t> велит: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/>
          </a:bodyPr>
          <a:lstStyle/>
          <a:p>
            <a:pPr lvl="0"/>
            <a:r>
              <a:rPr lang="ru-RU" b="1" dirty="0"/>
              <a:t>выражать </a:t>
            </a:r>
            <a:r>
              <a:rPr lang="ru-RU" dirty="0"/>
              <a:t>только</a:t>
            </a:r>
            <a:r>
              <a:rPr lang="ru-RU" b="1" dirty="0"/>
              <a:t> </a:t>
            </a:r>
            <a:r>
              <a:rPr lang="ru-RU" b="1" i="1" dirty="0"/>
              <a:t>половину своей эмоциональной жизни</a:t>
            </a:r>
            <a:r>
              <a:rPr lang="ru-RU" b="1" dirty="0"/>
              <a:t>:</a:t>
            </a:r>
            <a:endParaRPr lang="ru-RU" dirty="0"/>
          </a:p>
          <a:p>
            <a:pPr lvl="0"/>
            <a:r>
              <a:rPr lang="ru-RU" b="1" dirty="0"/>
              <a:t>демонстрировать</a:t>
            </a:r>
            <a:r>
              <a:rPr lang="ru-RU" dirty="0"/>
              <a:t> свою </a:t>
            </a:r>
            <a:r>
              <a:rPr lang="ru-RU" dirty="0" smtClean="0"/>
              <a:t>«</a:t>
            </a:r>
            <a:r>
              <a:rPr lang="ru-RU" b="1" i="1" dirty="0" smtClean="0"/>
              <a:t>Героическую</a:t>
            </a:r>
            <a:r>
              <a:rPr lang="ru-RU" b="1" dirty="0" smtClean="0"/>
              <a:t>«, </a:t>
            </a:r>
            <a:r>
              <a:rPr lang="ru-RU" dirty="0" smtClean="0"/>
              <a:t>сильную </a:t>
            </a:r>
            <a:r>
              <a:rPr lang="ru-RU" dirty="0"/>
              <a:t>, активную сторону</a:t>
            </a:r>
            <a:r>
              <a:rPr lang="ru-RU" b="1" dirty="0"/>
              <a:t> -  </a:t>
            </a:r>
            <a:r>
              <a:rPr lang="ru-RU" b="1" i="1" dirty="0"/>
              <a:t>физическую выносливость</a:t>
            </a:r>
            <a:r>
              <a:rPr lang="ru-RU" b="1" i="1" dirty="0" smtClean="0"/>
              <a:t>,</a:t>
            </a:r>
            <a:endParaRPr lang="ru-RU" dirty="0"/>
          </a:p>
          <a:p>
            <a:pPr lvl="0"/>
            <a:r>
              <a:rPr lang="ru-RU" b="1" dirty="0"/>
              <a:t>скрывать</a:t>
            </a:r>
            <a:r>
              <a:rPr lang="ru-RU" dirty="0"/>
              <a:t> </a:t>
            </a:r>
            <a:r>
              <a:rPr lang="ru-RU" b="1" i="1" dirty="0"/>
              <a:t>нежную, заботливую, уязвимую сторону души</a:t>
            </a:r>
            <a:r>
              <a:rPr lang="ru-RU" i="1" dirty="0"/>
              <a:t>,</a:t>
            </a:r>
            <a:r>
              <a:rPr lang="ru-RU" dirty="0"/>
              <a:t> </a:t>
            </a:r>
          </a:p>
          <a:p>
            <a:pPr lvl="0"/>
            <a:r>
              <a:rPr lang="ru-RU" b="1" dirty="0"/>
              <a:t>подавляют </a:t>
            </a:r>
            <a:r>
              <a:rPr lang="ru-RU" dirty="0"/>
              <a:t>чувства </a:t>
            </a:r>
            <a:r>
              <a:rPr lang="ru-RU" b="1" i="1" dirty="0"/>
              <a:t>отвержения и потери,</a:t>
            </a:r>
            <a:endParaRPr lang="ru-RU" dirty="0"/>
          </a:p>
          <a:p>
            <a:pPr lvl="0"/>
            <a:r>
              <a:rPr lang="ru-RU" b="1" dirty="0"/>
              <a:t>п</a:t>
            </a:r>
            <a:r>
              <a:rPr lang="ru-RU" b="1" dirty="0" smtClean="0"/>
              <a:t>одавлять</a:t>
            </a:r>
            <a:r>
              <a:rPr lang="ru-RU" dirty="0" smtClean="0"/>
              <a:t>    другие </a:t>
            </a:r>
            <a:r>
              <a:rPr lang="ru-RU" dirty="0"/>
              <a:t>эмоции.</a:t>
            </a:r>
          </a:p>
          <a:p>
            <a:pPr marL="0" indent="0">
              <a:buNone/>
            </a:pPr>
            <a:r>
              <a:rPr lang="ru-RU" b="1" dirty="0"/>
              <a:t>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297432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764704"/>
            <a:ext cx="8712967" cy="5976664"/>
          </a:xfrm>
        </p:spPr>
        <p:txBody>
          <a:bodyPr/>
          <a:lstStyle/>
          <a:p>
            <a:r>
              <a:rPr lang="ru-RU" b="1" i="1" dirty="0" smtClean="0"/>
              <a:t>К </a:t>
            </a:r>
            <a:r>
              <a:rPr lang="ru-RU" b="1" i="1" dirty="0"/>
              <a:t>сожалению, мы порой </a:t>
            </a:r>
            <a:r>
              <a:rPr lang="ru-RU" b="1" i="1" u="sng" dirty="0"/>
              <a:t>верим маске</a:t>
            </a:r>
            <a:r>
              <a:rPr lang="ru-RU" b="1" i="1" dirty="0"/>
              <a:t>, потому что она так хорошо сидит и ее надевают так часто, что она стала </a:t>
            </a:r>
            <a:r>
              <a:rPr lang="ru-RU" b="1" i="1" u="sng" dirty="0"/>
              <a:t>уже больше, чем просто барьером</a:t>
            </a:r>
            <a:r>
              <a:rPr lang="ru-RU" b="1" i="1" dirty="0"/>
              <a:t> для искреннего и откровенного общения.</a:t>
            </a:r>
            <a:endParaRPr lang="ru-RU" dirty="0"/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24578" name="Picture 2" descr="C:\Users\Светлана\Desktop\МАЛЬЧИКИ\мальчики 3\tpt1096--3-_max_13657051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501008"/>
            <a:ext cx="3078888" cy="29249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4580" name="Picture 4" descr="C:\Users\Светлана\Desktop\МАЛЬЧИКИ\мальчики 3\42754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466819"/>
            <a:ext cx="2576314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5930659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440160"/>
          </a:xfrm>
        </p:spPr>
        <p:txBody>
          <a:bodyPr>
            <a:noAutofit/>
          </a:bodyPr>
          <a:lstStyle/>
          <a:p>
            <a:r>
              <a:rPr lang="ru-RU" sz="2400" b="1" dirty="0"/>
              <a:t>Трагедия заключается </a:t>
            </a:r>
            <a:r>
              <a:rPr lang="ru-RU" sz="2400" b="1" u="sng" dirty="0"/>
              <a:t>в том,</a:t>
            </a:r>
            <a:r>
              <a:rPr lang="ru-RU" sz="2400" b="1" dirty="0"/>
              <a:t> что маска прирастает к лицу, оставляя мальчиков эмоционально опустошенными и уязвимыми перед неудачами в школе, депрессией, наркотиками, насилием и даже суицидом.</a:t>
            </a:r>
            <a:br>
              <a:rPr lang="ru-RU" sz="2400" b="1" dirty="0"/>
            </a:br>
            <a:endParaRPr lang="ru-RU" sz="2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824" y="1600200"/>
            <a:ext cx="9052176" cy="499715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Наталья\Desktop\фоны\мальчики\inx675x4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" y="1628800"/>
            <a:ext cx="4281656" cy="28544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5" name="Picture 3" descr="C:\Users\Наталья\Desktop\фоны\мальчики\podrostok01_b-1024x65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" r="15319"/>
          <a:stretch/>
        </p:blipFill>
        <p:spPr bwMode="auto">
          <a:xfrm>
            <a:off x="5754430" y="4114113"/>
            <a:ext cx="3359788" cy="25665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5604" name="Picture 4" descr="D:\Общая папка\9.02.16. семинар гендер №4\фото мальчиков\фото мальчиков  1\14 лет\0u223cf3a6-36a83b86-62622040.jpg-x7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230" y="2540138"/>
            <a:ext cx="3298889" cy="29721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49771315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«звездные» ученики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 </a:t>
            </a:r>
            <a:br>
              <a:rPr lang="ru-RU" dirty="0"/>
            </a:br>
            <a:endParaRPr lang="ru-RU" dirty="0"/>
          </a:p>
        </p:txBody>
      </p:sp>
      <p:pic>
        <p:nvPicPr>
          <p:cNvPr id="1026" name="Picture 2" descr="C:\Users\Наталья\Desktop\фоны\ДЕТИ\677235639_tonnel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83"/>
          <a:stretch/>
        </p:blipFill>
        <p:spPr bwMode="auto">
          <a:xfrm>
            <a:off x="5160416" y="676903"/>
            <a:ext cx="3640336" cy="26402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6629" name="Picture 5" descr="C:\Users\Светлана\Desktop\МАЛЬЧИКИ\мальчики 3\article-24373-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47182"/>
            <a:ext cx="4134603" cy="2984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 descr="C:\Users\Наталья\Desktop\фоны\ДЕТИ\fef489220e2c3e0af6bf35243bf3e52f_2014-12-20_05-41-3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7"/>
          <a:stretch/>
        </p:blipFill>
        <p:spPr bwMode="auto">
          <a:xfrm>
            <a:off x="4648182" y="3547182"/>
            <a:ext cx="4152570" cy="2984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C:\Users\Наталья\Desktop\фоны\ДЕТИ\original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1"/>
          <a:stretch/>
        </p:blipFill>
        <p:spPr bwMode="auto">
          <a:xfrm>
            <a:off x="404089" y="620686"/>
            <a:ext cx="3359553" cy="27527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21867134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 Гендерный разрыв   - </a:t>
            </a:r>
            <a:r>
              <a:rPr lang="ru-RU" b="1" dirty="0" smtClean="0"/>
              <a:t>причины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112568"/>
          </a:xfrm>
        </p:spPr>
        <p:txBody>
          <a:bodyPr>
            <a:normAutofit/>
          </a:bodyPr>
          <a:lstStyle/>
          <a:p>
            <a:pPr marL="0" indent="0" defTabSz="898525">
              <a:buNone/>
            </a:pPr>
            <a:r>
              <a:rPr lang="ru-RU" sz="2800" b="1" dirty="0"/>
              <a:t> У мальчиков:</a:t>
            </a:r>
          </a:p>
          <a:p>
            <a:pPr lvl="0" defTabSz="898525"/>
            <a:r>
              <a:rPr lang="ru-RU" sz="2800" b="1" dirty="0"/>
              <a:t>отсутствие </a:t>
            </a:r>
            <a:r>
              <a:rPr lang="ru-RU" sz="2800" b="1" i="1" dirty="0"/>
              <a:t>уверенности</a:t>
            </a:r>
            <a:r>
              <a:rPr lang="ru-RU" sz="2800" b="1" dirty="0"/>
              <a:t> в своей способности хорошо учиться,</a:t>
            </a:r>
          </a:p>
          <a:p>
            <a:pPr lvl="0" defTabSz="898525"/>
            <a:r>
              <a:rPr lang="ru-RU" sz="2800" b="1" dirty="0"/>
              <a:t>объективная </a:t>
            </a:r>
            <a:r>
              <a:rPr lang="ru-RU" sz="2800" b="1" i="1" dirty="0"/>
              <a:t>невозможность</a:t>
            </a:r>
            <a:r>
              <a:rPr lang="ru-RU" sz="2800" b="1" dirty="0"/>
              <a:t> быть </a:t>
            </a:r>
            <a:r>
              <a:rPr lang="ru-RU" sz="2800" b="1" dirty="0" smtClean="0"/>
              <a:t>успешными,</a:t>
            </a:r>
            <a:endParaRPr lang="ru-RU" sz="2800" b="1" dirty="0"/>
          </a:p>
          <a:p>
            <a:pPr lvl="0" defTabSz="898525"/>
            <a:r>
              <a:rPr lang="ru-RU" sz="2800" b="1" dirty="0"/>
              <a:t>значительно </a:t>
            </a:r>
            <a:r>
              <a:rPr lang="ru-RU" sz="2800" b="1" i="1" dirty="0"/>
              <a:t>труднее</a:t>
            </a:r>
            <a:r>
              <a:rPr lang="ru-RU" sz="2800" b="1" dirty="0"/>
              <a:t> приспособиться к школе, </a:t>
            </a:r>
          </a:p>
          <a:p>
            <a:pPr lvl="0" defTabSz="898525"/>
            <a:r>
              <a:rPr lang="ru-RU" sz="2800" b="1" i="1" dirty="0"/>
              <a:t>страдают </a:t>
            </a:r>
            <a:r>
              <a:rPr lang="ru-RU" sz="2800" b="1" dirty="0"/>
              <a:t>от "</a:t>
            </a:r>
            <a:r>
              <a:rPr lang="ru-RU" sz="2800" b="1" dirty="0" err="1"/>
              <a:t>гиперактивности</a:t>
            </a:r>
            <a:r>
              <a:rPr lang="ru-RU" sz="2800" b="1" dirty="0"/>
              <a:t>", в десять раз чаще чем </a:t>
            </a:r>
            <a:r>
              <a:rPr lang="ru-RU" sz="2800" b="1" dirty="0" smtClean="0"/>
              <a:t>девочки,</a:t>
            </a:r>
            <a:endParaRPr lang="ru-RU" sz="2800" b="1" dirty="0"/>
          </a:p>
          <a:p>
            <a:pPr lvl="0" defTabSz="898525"/>
            <a:r>
              <a:rPr lang="ru-RU" sz="2800" b="1" i="1" dirty="0"/>
              <a:t>приходится </a:t>
            </a:r>
            <a:r>
              <a:rPr lang="ru-RU" sz="2800" b="1" dirty="0"/>
              <a:t>71% всех школьных </a:t>
            </a:r>
            <a:r>
              <a:rPr lang="ru-RU" sz="2800" b="1" dirty="0" smtClean="0"/>
              <a:t>недоразумений</a:t>
            </a:r>
            <a:r>
              <a:rPr lang="ru-RU" sz="2800" b="1" dirty="0"/>
              <a:t>,</a:t>
            </a:r>
          </a:p>
          <a:p>
            <a:pPr lvl="0" defTabSz="898525"/>
            <a:r>
              <a:rPr lang="ru-RU" sz="2800" b="1" i="1" dirty="0"/>
              <a:t>отстают</a:t>
            </a:r>
            <a:r>
              <a:rPr lang="ru-RU" sz="2800" b="1" dirty="0"/>
              <a:t> и  в чтении и </a:t>
            </a:r>
            <a:r>
              <a:rPr lang="ru-RU" sz="2800" b="1" dirty="0" smtClean="0"/>
              <a:t>письме,</a:t>
            </a:r>
            <a:endParaRPr lang="ru-RU" sz="2800" b="1" dirty="0"/>
          </a:p>
          <a:p>
            <a:pPr lvl="0" defTabSz="898525"/>
            <a:r>
              <a:rPr lang="ru-RU" sz="2800" b="1" i="1" dirty="0"/>
              <a:t>занижена </a:t>
            </a:r>
            <a:r>
              <a:rPr lang="ru-RU" sz="2800" b="1" dirty="0" smtClean="0"/>
              <a:t>самооценка.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13641303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/>
              <a:t>4.Правила  </a:t>
            </a:r>
            <a:r>
              <a:rPr lang="ru-RU" sz="3600" b="1" dirty="0"/>
              <a:t>«Мальчишеского кодекса»</a:t>
            </a:r>
            <a:br>
              <a:rPr lang="ru-RU" sz="3600" b="1" dirty="0"/>
            </a:b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r>
              <a:rPr lang="ru-RU" b="1" dirty="0" smtClean="0"/>
              <a:t>«</a:t>
            </a:r>
            <a:r>
              <a:rPr lang="ru-RU" b="1" dirty="0"/>
              <a:t>Крепкий орешек</a:t>
            </a:r>
            <a:r>
              <a:rPr lang="ru-RU" b="1" dirty="0" smtClean="0"/>
              <a:t>» </a:t>
            </a:r>
            <a:r>
              <a:rPr lang="ru-RU" dirty="0" smtClean="0"/>
              <a:t>«</a:t>
            </a:r>
            <a:r>
              <a:rPr lang="ru-RU" b="1" dirty="0"/>
              <a:t>Покажи им!»</a:t>
            </a:r>
            <a:endParaRPr lang="ru-RU" dirty="0"/>
          </a:p>
          <a:p>
            <a:r>
              <a:rPr lang="ru-RU" b="1" dirty="0"/>
              <a:t>«Большая шишка</a:t>
            </a:r>
            <a:r>
              <a:rPr lang="ru-RU" b="1" dirty="0" smtClean="0"/>
              <a:t>» « </a:t>
            </a:r>
            <a:r>
              <a:rPr lang="ru-RU" b="1" dirty="0"/>
              <a:t>Не будь девчонкой!»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 </a:t>
            </a:r>
          </a:p>
          <a:p>
            <a:endParaRPr lang="ru-RU" dirty="0"/>
          </a:p>
        </p:txBody>
      </p:sp>
      <p:pic>
        <p:nvPicPr>
          <p:cNvPr id="4098" name="Picture 2" descr="C:\Users\Наталья\Desktop\фоны\ДЕТИ\561b433cc65dfcd3224ae0d33d972043_screen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461" y="2564904"/>
            <a:ext cx="6048672" cy="40324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69628397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1 правило    </a:t>
            </a:r>
            <a:r>
              <a:rPr lang="ru-RU" b="1" dirty="0"/>
              <a:t>«Крепкий орешек»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836712"/>
            <a:ext cx="8892480" cy="57606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 smtClean="0"/>
              <a:t>Мужчины</a:t>
            </a:r>
            <a:r>
              <a:rPr lang="ru-RU" sz="2800" b="1" dirty="0"/>
              <a:t>:</a:t>
            </a:r>
          </a:p>
          <a:p>
            <a:pPr lvl="0">
              <a:spcBef>
                <a:spcPts val="0"/>
              </a:spcBef>
            </a:pPr>
            <a:r>
              <a:rPr lang="ru-RU" sz="2400" b="1" dirty="0"/>
              <a:t>должны быть стойкими, непоколебимыми, </a:t>
            </a:r>
            <a:r>
              <a:rPr lang="ru-RU" sz="2400" b="1" dirty="0" smtClean="0"/>
              <a:t>независимыми </a:t>
            </a:r>
            <a:endParaRPr lang="ru-RU" sz="2400" b="1" dirty="0"/>
          </a:p>
          <a:p>
            <a:pPr lvl="0">
              <a:spcBef>
                <a:spcPts val="0"/>
              </a:spcBef>
            </a:pPr>
            <a:r>
              <a:rPr lang="ru-RU" sz="2400" b="1" dirty="0"/>
              <a:t>никогда не показывает свою </a:t>
            </a:r>
            <a:r>
              <a:rPr lang="ru-RU" sz="2400" b="1" dirty="0" smtClean="0"/>
              <a:t>слабость</a:t>
            </a:r>
            <a:endParaRPr lang="ru-RU" sz="2400" b="1" dirty="0"/>
          </a:p>
          <a:p>
            <a:pPr lvl="0">
              <a:spcBef>
                <a:spcPts val="0"/>
              </a:spcBef>
            </a:pPr>
            <a:r>
              <a:rPr lang="ru-RU" sz="2400" b="1" dirty="0"/>
              <a:t>не жалуются и не </a:t>
            </a:r>
            <a:r>
              <a:rPr lang="ru-RU" sz="2400" b="1" dirty="0" smtClean="0"/>
              <a:t>огорчаются</a:t>
            </a:r>
            <a:endParaRPr lang="ru-RU" sz="2400" b="1" dirty="0"/>
          </a:p>
          <a:p>
            <a:pPr lvl="0">
              <a:spcBef>
                <a:spcPts val="0"/>
              </a:spcBef>
            </a:pPr>
            <a:r>
              <a:rPr lang="ru-RU" sz="2400" b="1" dirty="0"/>
              <a:t>когда боятся притвориться </a:t>
            </a:r>
            <a:r>
              <a:rPr lang="ru-RU" sz="2400" b="1" dirty="0" smtClean="0"/>
              <a:t>уверенными </a:t>
            </a:r>
            <a:endParaRPr lang="ru-RU" sz="2400" b="1" dirty="0"/>
          </a:p>
          <a:p>
            <a:pPr lvl="0">
              <a:spcBef>
                <a:spcPts val="0"/>
              </a:spcBef>
            </a:pPr>
            <a:r>
              <a:rPr lang="ru-RU" sz="2400" b="1" dirty="0"/>
              <a:t>быть твердым - когда не </a:t>
            </a:r>
            <a:r>
              <a:rPr lang="ru-RU" sz="2400" b="1" dirty="0" smtClean="0"/>
              <a:t>уверен</a:t>
            </a:r>
            <a:endParaRPr lang="ru-RU" sz="2400" b="1" dirty="0"/>
          </a:p>
          <a:p>
            <a:pPr lvl="0">
              <a:spcBef>
                <a:spcPts val="0"/>
              </a:spcBef>
            </a:pPr>
            <a:r>
              <a:rPr lang="ru-RU" sz="2400" b="1" dirty="0"/>
              <a:t>независимым - когда отчаянно нуждаешься в любви</a:t>
            </a:r>
          </a:p>
          <a:p>
            <a:endParaRPr lang="ru-RU" sz="2400" b="1" dirty="0"/>
          </a:p>
        </p:txBody>
      </p:sp>
      <p:pic>
        <p:nvPicPr>
          <p:cNvPr id="7170" name="Picture 2" descr="C:\Users\Наталья\Desktop\фоны\ДЕТИ\o-KIDS-PUNISHMENT-faceboo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35" y="3663277"/>
            <a:ext cx="4060803" cy="28095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1" name="Picture 3" descr="C:\Users\Наталья\Desktop\фоны\мальчики\cb7490cs-96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4" t="5645" r="4816" b="24317"/>
          <a:stretch/>
        </p:blipFill>
        <p:spPr bwMode="auto">
          <a:xfrm>
            <a:off x="4716016" y="3663277"/>
            <a:ext cx="4228221" cy="28095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23871320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2 правило </a:t>
            </a:r>
            <a:r>
              <a:rPr lang="ru-RU" b="1" dirty="0"/>
              <a:t>"Покажи им!" 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764704"/>
            <a:ext cx="8640960" cy="58326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i="1" dirty="0" smtClean="0"/>
              <a:t>Позиция </a:t>
            </a:r>
            <a:r>
              <a:rPr lang="ru-RU" b="1" i="1" dirty="0"/>
              <a:t>где характерно </a:t>
            </a:r>
            <a:endParaRPr lang="ru-RU" dirty="0"/>
          </a:p>
          <a:p>
            <a:pPr lvl="0"/>
            <a:r>
              <a:rPr lang="ru-RU" sz="2800" b="1" dirty="0" smtClean="0"/>
              <a:t>притворство</a:t>
            </a:r>
            <a:endParaRPr lang="ru-RU" sz="2800" b="1" dirty="0"/>
          </a:p>
          <a:p>
            <a:r>
              <a:rPr lang="ru-RU" sz="2800" b="1" dirty="0"/>
              <a:t>экстремальный </a:t>
            </a:r>
            <a:r>
              <a:rPr lang="ru-RU" sz="2800" b="1" dirty="0" smtClean="0"/>
              <a:t>риск</a:t>
            </a:r>
          </a:p>
          <a:p>
            <a:r>
              <a:rPr lang="ru-RU" sz="2800" b="1" dirty="0" smtClean="0"/>
              <a:t>быть </a:t>
            </a:r>
            <a:r>
              <a:rPr lang="ru-RU" sz="2800" b="1" dirty="0"/>
              <a:t>энергичными </a:t>
            </a:r>
          </a:p>
          <a:p>
            <a:r>
              <a:rPr lang="ru-RU" sz="2800" b="1" dirty="0"/>
              <a:t>вести себя как </a:t>
            </a:r>
            <a:r>
              <a:rPr lang="ru-RU" sz="2800" b="1" dirty="0" smtClean="0"/>
              <a:t>мачо</a:t>
            </a:r>
          </a:p>
          <a:p>
            <a:r>
              <a:rPr lang="ru-RU" sz="2800" b="1" dirty="0" smtClean="0"/>
              <a:t>даже </a:t>
            </a:r>
            <a:r>
              <a:rPr lang="ru-RU" sz="2800" b="1" dirty="0"/>
              <a:t>жестокими </a:t>
            </a:r>
            <a:r>
              <a:rPr lang="ru-RU" sz="2800" b="1" dirty="0" smtClean="0"/>
              <a:t>суперменами</a:t>
            </a:r>
            <a:endParaRPr lang="ru-RU" sz="2800" b="1" dirty="0"/>
          </a:p>
          <a:p>
            <a:pPr lvl="0"/>
            <a:r>
              <a:rPr lang="ru-RU" sz="2800" b="1" dirty="0" smtClean="0"/>
              <a:t>бравада</a:t>
            </a:r>
            <a:endParaRPr lang="ru-RU" sz="2800" b="1" dirty="0"/>
          </a:p>
          <a:p>
            <a:r>
              <a:rPr lang="ru-RU" sz="2800" b="1" dirty="0"/>
              <a:t>тяга к </a:t>
            </a:r>
            <a:r>
              <a:rPr lang="ru-RU" sz="2800" b="1" dirty="0" smtClean="0"/>
              <a:t>насилию</a:t>
            </a:r>
          </a:p>
          <a:p>
            <a:pPr lvl="0"/>
            <a:r>
              <a:rPr lang="ru-RU" sz="2800" b="1" dirty="0" smtClean="0"/>
              <a:t>рискованное </a:t>
            </a:r>
            <a:r>
              <a:rPr lang="ru-RU" sz="2800" b="1" dirty="0"/>
              <a:t>поведение</a:t>
            </a:r>
          </a:p>
          <a:p>
            <a:pPr marL="0" indent="0">
              <a:buNone/>
            </a:pPr>
            <a:r>
              <a:rPr lang="ru-RU" sz="2800" b="1" dirty="0"/>
              <a:t> </a:t>
            </a:r>
          </a:p>
          <a:p>
            <a:endParaRPr lang="ru-RU" dirty="0"/>
          </a:p>
        </p:txBody>
      </p:sp>
      <p:pic>
        <p:nvPicPr>
          <p:cNvPr id="2050" name="Picture 2" descr="C:\Users\Наталья\Desktop\фоны\ДЕТИ\jungen_sicherheit_gros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005064"/>
            <a:ext cx="4019550" cy="26789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51816841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706090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3 </a:t>
            </a:r>
            <a:r>
              <a:rPr lang="ru-RU" sz="3600" b="1" dirty="0"/>
              <a:t>правило "Большая шишка"</a:t>
            </a:r>
            <a:r>
              <a:rPr lang="ru-RU" sz="3600" dirty="0"/>
              <a:t> </a:t>
            </a:r>
            <a:br>
              <a:rPr lang="ru-RU" sz="3600" dirty="0"/>
            </a:b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pPr lvl="0"/>
            <a:r>
              <a:rPr lang="ru-RU" sz="2800" b="1" dirty="0"/>
              <a:t>в</a:t>
            </a:r>
            <a:r>
              <a:rPr lang="ru-RU" sz="2800" b="1" dirty="0" smtClean="0"/>
              <a:t>ысокий  статус</a:t>
            </a:r>
            <a:endParaRPr lang="ru-RU" sz="2800" b="1" dirty="0"/>
          </a:p>
          <a:p>
            <a:pPr lvl="0"/>
            <a:r>
              <a:rPr lang="ru-RU" sz="2800" b="1" dirty="0" smtClean="0"/>
              <a:t>влияние</a:t>
            </a:r>
            <a:endParaRPr lang="ru-RU" sz="2800" b="1" dirty="0"/>
          </a:p>
          <a:p>
            <a:pPr lvl="0"/>
            <a:r>
              <a:rPr lang="ru-RU" sz="2800" b="1" dirty="0" smtClean="0"/>
              <a:t>власть </a:t>
            </a:r>
            <a:endParaRPr lang="ru-RU" sz="2800" b="1" dirty="0"/>
          </a:p>
          <a:p>
            <a:pPr lvl="0"/>
            <a:r>
              <a:rPr lang="ru-RU" sz="2800" b="1" dirty="0"/>
              <a:t>маска  «крутизны»</a:t>
            </a:r>
          </a:p>
          <a:p>
            <a:endParaRPr lang="ru-RU" dirty="0"/>
          </a:p>
        </p:txBody>
      </p:sp>
      <p:pic>
        <p:nvPicPr>
          <p:cNvPr id="5125" name="Picture 5" descr="C:\Users\Наталья\Desktop\фоны\мальчики\Bentley-Continental-GTC-2006-1920x1080-02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" r="8239"/>
          <a:stretch/>
        </p:blipFill>
        <p:spPr bwMode="auto">
          <a:xfrm>
            <a:off x="251520" y="3429000"/>
            <a:ext cx="4943960" cy="33250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4" name="Picture 4" descr="C:\Users\Наталья\Desktop\фоны\мальчики\1265360783_douche-bagggers-2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2" b="10304"/>
          <a:stretch/>
        </p:blipFill>
        <p:spPr bwMode="auto">
          <a:xfrm>
            <a:off x="4416338" y="692696"/>
            <a:ext cx="4526184" cy="32038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03465416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4 правило  </a:t>
            </a:r>
            <a:r>
              <a:rPr lang="ru-RU" b="1" dirty="0"/>
              <a:t>«Не будь девчонкой!»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908720"/>
            <a:ext cx="8686800" cy="5217443"/>
          </a:xfrm>
        </p:spPr>
        <p:txBody>
          <a:bodyPr>
            <a:normAutofit/>
          </a:bodyPr>
          <a:lstStyle/>
          <a:p>
            <a:pPr lvl="0"/>
            <a:r>
              <a:rPr lang="ru-RU" sz="2600" b="1" dirty="0"/>
              <a:t>з</a:t>
            </a:r>
            <a:r>
              <a:rPr lang="ru-RU" sz="2600" b="1" dirty="0" smtClean="0"/>
              <a:t>агоняет  </a:t>
            </a:r>
            <a:r>
              <a:rPr lang="ru-RU" sz="2600" b="1" dirty="0"/>
              <a:t>мальчиков и мужчин в смирительную рубашку </a:t>
            </a:r>
            <a:r>
              <a:rPr lang="ru-RU" sz="2600" b="1" dirty="0" smtClean="0"/>
              <a:t>пола</a:t>
            </a:r>
            <a:endParaRPr lang="ru-RU" sz="2600" b="1" dirty="0"/>
          </a:p>
          <a:p>
            <a:pPr lvl="0"/>
            <a:r>
              <a:rPr lang="ru-RU" sz="2600" b="1" dirty="0"/>
              <a:t>удерживает мальчиков от выражения своих </a:t>
            </a:r>
            <a:r>
              <a:rPr lang="ru-RU" sz="2600" b="1" dirty="0" smtClean="0"/>
              <a:t>чувств</a:t>
            </a:r>
            <a:endParaRPr lang="ru-RU" sz="2600" b="1" dirty="0"/>
          </a:p>
          <a:p>
            <a:pPr lvl="0"/>
            <a:r>
              <a:rPr lang="ru-RU" sz="2600" b="1" dirty="0"/>
              <a:t>табу на чувства </a:t>
            </a:r>
          </a:p>
          <a:p>
            <a:pPr lvl="0"/>
            <a:r>
              <a:rPr lang="ru-RU" sz="2600" b="1" dirty="0"/>
              <a:t>быть самоуверенными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endParaRPr lang="ru-RU" sz="2400" b="1" dirty="0" smtClean="0"/>
          </a:p>
          <a:p>
            <a:endParaRPr lang="ru-RU" sz="2400" b="1" dirty="0"/>
          </a:p>
          <a:p>
            <a:r>
              <a:rPr lang="ru-RU" sz="2400" b="1" dirty="0" smtClean="0"/>
              <a:t>«</a:t>
            </a:r>
            <a:r>
              <a:rPr lang="ru-RU" sz="2400" b="1" dirty="0"/>
              <a:t>Мужской</a:t>
            </a:r>
            <a:r>
              <a:rPr lang="ru-RU" sz="2400" dirty="0"/>
              <a:t> </a:t>
            </a:r>
            <a:r>
              <a:rPr lang="ru-RU" sz="2400" b="1" dirty="0"/>
              <a:t>кодекс» </a:t>
            </a:r>
            <a:r>
              <a:rPr lang="ru-RU" sz="2400" b="1" i="1" dirty="0"/>
              <a:t>оказывает влияние</a:t>
            </a:r>
            <a:r>
              <a:rPr lang="ru-RU" sz="2400" dirty="0"/>
              <a:t> </a:t>
            </a:r>
            <a:r>
              <a:rPr lang="ru-RU" sz="2400" b="1" dirty="0"/>
              <a:t>на способность мальчиков и взрослых мужчин , устанавливать контакт.</a:t>
            </a:r>
            <a:endParaRPr lang="ru-RU" sz="2400" dirty="0"/>
          </a:p>
          <a:p>
            <a:pPr marL="0" indent="0">
              <a:buNone/>
            </a:pPr>
            <a:endParaRPr lang="ru-RU" sz="2400" dirty="0"/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6147" name="Picture 3" descr="C:\Users\Наталья\Desktop\фоны\мальчики\image-3083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348880"/>
            <a:ext cx="4674096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1535599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 </a:t>
            </a:r>
            <a:br>
              <a:rPr lang="ru-RU" dirty="0"/>
            </a:br>
            <a:r>
              <a:rPr lang="ru-RU" sz="4000" b="1" dirty="0"/>
              <a:t>П</a:t>
            </a:r>
            <a:r>
              <a:rPr lang="ru-RU" sz="4000" b="1" dirty="0" smtClean="0"/>
              <a:t>роблемы </a:t>
            </a:r>
            <a:r>
              <a:rPr lang="ru-RU" sz="4000" b="1" dirty="0"/>
              <a:t>— особенно связанные с поведением</a:t>
            </a:r>
            <a:br>
              <a:rPr lang="ru-RU" sz="4000" b="1" dirty="0"/>
            </a:br>
            <a:endParaRPr lang="ru-RU" b="1" dirty="0"/>
          </a:p>
        </p:txBody>
      </p:sp>
      <p:pic>
        <p:nvPicPr>
          <p:cNvPr id="4" name="Picture 5" descr="C:\Users\Наталья\Desktop\9.02.16. семинар гендер №4\фото мальчиков\фото мальчиков  1\Emotione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628800"/>
            <a:ext cx="3613965" cy="21683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7" descr="C:\Users\Наталья\Desktop\9.02.16. семинар гендер №4\фото мальчиков\фото мальчиков  1\Курение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105363"/>
            <a:ext cx="3600400" cy="25522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2" descr="C:\Users\Наталья\Desktop\9.02.16. семинар гендер №4\фото мальчиков\фото мальчиков  1\8_1_2402_0248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453"/>
          <a:stretch/>
        </p:blipFill>
        <p:spPr bwMode="auto">
          <a:xfrm>
            <a:off x="555586" y="1916832"/>
            <a:ext cx="3032395" cy="4143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9719280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/>
              <a:t>Чтобы стать гендерно-компетентным обществом:</a:t>
            </a:r>
            <a:r>
              <a:rPr lang="ru-RU" sz="3600" dirty="0"/>
              <a:t/>
            </a:r>
            <a:br>
              <a:rPr lang="ru-RU" sz="3600" dirty="0"/>
            </a:b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нужен </a:t>
            </a:r>
            <a:r>
              <a:rPr lang="ru-RU" b="1" i="1" dirty="0"/>
              <a:t>новый кодекс</a:t>
            </a:r>
            <a:r>
              <a:rPr lang="ru-RU" b="1" dirty="0"/>
              <a:t> для настоящих мальчиков.</a:t>
            </a:r>
          </a:p>
          <a:p>
            <a:r>
              <a:rPr lang="ru-RU" b="1" dirty="0"/>
              <a:t>нужны   </a:t>
            </a:r>
            <a:r>
              <a:rPr lang="ru-RU" b="1" i="1" dirty="0"/>
              <a:t>педагоги</a:t>
            </a:r>
            <a:r>
              <a:rPr lang="ru-RU" b="1" dirty="0"/>
              <a:t> разбирающиеся в половых различиях школы</a:t>
            </a:r>
          </a:p>
          <a:p>
            <a:r>
              <a:rPr lang="ru-RU" b="1" i="1" dirty="0"/>
              <a:t>общество</a:t>
            </a:r>
            <a:r>
              <a:rPr lang="ru-RU" b="1" dirty="0"/>
              <a:t> осведомленное о гендерной специфике </a:t>
            </a:r>
          </a:p>
          <a:p>
            <a:r>
              <a:rPr lang="ru-RU" b="1" dirty="0"/>
              <a:t>нужно </a:t>
            </a:r>
            <a:r>
              <a:rPr lang="ru-RU" b="1" i="1" dirty="0"/>
              <a:t>научиться самим сочувствовать</a:t>
            </a:r>
            <a:r>
              <a:rPr lang="ru-RU" b="1" dirty="0"/>
              <a:t> мальчикам</a:t>
            </a:r>
          </a:p>
        </p:txBody>
      </p:sp>
    </p:spTree>
    <p:extLst>
      <p:ext uri="{BB962C8B-B14F-4D97-AF65-F5344CB8AC3E}">
        <p14:creationId xmlns:p14="http://schemas.microsoft.com/office/powerpoint/2010/main" val="355460987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Основа нового мальчишеского кодекса</a:t>
            </a:r>
            <a:r>
              <a:rPr lang="ru-RU" dirty="0"/>
              <a:t> - </a:t>
            </a:r>
            <a:r>
              <a:rPr lang="ru-RU" b="1" dirty="0"/>
              <a:t>  сила привязанности.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/>
              <a:t> 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b="1" i="1" dirty="0"/>
              <a:t>Используя силу привязанности, мы можем помочь мальчикам стать самими собой, идти во взрослую жизнь своим путем - вырасти сильными настоящими мужчинами. </a:t>
            </a:r>
            <a:endParaRPr lang="ru-RU" dirty="0"/>
          </a:p>
          <a:p>
            <a:r>
              <a:rPr lang="ru-RU" b="1" dirty="0"/>
              <a:t> </a:t>
            </a:r>
            <a:endParaRPr lang="ru-RU" dirty="0"/>
          </a:p>
          <a:p>
            <a:r>
              <a:rPr lang="ru-RU" b="1" i="1" dirty="0"/>
              <a:t>Правда </a:t>
            </a:r>
            <a:r>
              <a:rPr lang="ru-RU" i="1" dirty="0"/>
              <a:t>в том, что </a:t>
            </a:r>
            <a:r>
              <a:rPr lang="ru-RU" b="1" i="1" dirty="0"/>
              <a:t>мальчики  действительно </a:t>
            </a:r>
            <a:r>
              <a:rPr lang="ru-RU" i="1" dirty="0"/>
              <a:t>испытывают глубокую</a:t>
            </a:r>
            <a:r>
              <a:rPr lang="ru-RU" b="1" i="1" dirty="0"/>
              <a:t> </a:t>
            </a:r>
            <a:r>
              <a:rPr lang="ru-RU" i="1" dirty="0"/>
              <a:t>подсознательную </a:t>
            </a:r>
            <a:r>
              <a:rPr lang="ru-RU" b="1" i="1" dirty="0"/>
              <a:t>жажду привязанности</a:t>
            </a:r>
            <a:r>
              <a:rPr lang="ru-RU" i="1" dirty="0"/>
              <a:t> - скрытую тоску по отношениям, поэтому они стремятся к близости с родителями, учителями, наставниками, друзьями и семьей, хотят быть "</a:t>
            </a:r>
            <a:r>
              <a:rPr lang="ru-RU" i="1" u="sng" dirty="0"/>
              <a:t>привязанными"</a:t>
            </a:r>
            <a:r>
              <a:rPr lang="ru-RU" i="1" dirty="0"/>
              <a:t> к  ним .</a:t>
            </a:r>
            <a:endParaRPr lang="ru-RU" dirty="0"/>
          </a:p>
          <a:p>
            <a:r>
              <a:rPr lang="ru-RU" b="1" dirty="0"/>
              <a:t> 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448868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sz="3600" i="1" dirty="0"/>
              <a:t>Причины </a:t>
            </a:r>
            <a:r>
              <a:rPr lang="ru-RU" sz="3600" b="1" i="1" dirty="0"/>
              <a:t>кризиса сознания</a:t>
            </a:r>
            <a:r>
              <a:rPr lang="ru-RU" sz="3600" i="1" dirty="0"/>
              <a:t>, который переживают сегодняшние мальчики 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268760"/>
            <a:ext cx="8712968" cy="6336704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ru-RU" sz="5000" i="1" dirty="0" smtClean="0"/>
              <a:t> </a:t>
            </a:r>
            <a:r>
              <a:rPr lang="ru-RU" sz="5000" b="1" dirty="0"/>
              <a:t>1</a:t>
            </a:r>
            <a:r>
              <a:rPr lang="ru-RU" sz="5000" dirty="0"/>
              <a:t> </a:t>
            </a:r>
            <a:r>
              <a:rPr lang="ru-RU" sz="5000" b="1" u="sng" dirty="0"/>
              <a:t>- травма сепарации</a:t>
            </a:r>
            <a:r>
              <a:rPr lang="ru-RU" sz="5000" b="1" dirty="0"/>
              <a:t> - отделение  -преждевременное отделение  -мальчика от матери. Эту травму мальчик переживает дважды: </a:t>
            </a:r>
            <a:r>
              <a:rPr lang="ru-RU" sz="5000" b="1" dirty="0" smtClean="0"/>
              <a:t> </a:t>
            </a:r>
            <a:r>
              <a:rPr lang="ru-RU" sz="5000" b="1" u="sng" dirty="0" smtClean="0"/>
              <a:t>сначала </a:t>
            </a:r>
            <a:r>
              <a:rPr lang="ru-RU" sz="5000" b="1" u="sng" dirty="0"/>
              <a:t>в младенчестве</a:t>
            </a:r>
            <a:r>
              <a:rPr lang="ru-RU" sz="5000" b="1" dirty="0"/>
              <a:t>, а затем еще раз в </a:t>
            </a:r>
            <a:r>
              <a:rPr lang="ru-RU" sz="5000" b="1" u="sng" dirty="0"/>
              <a:t>подростковом возрасте</a:t>
            </a:r>
            <a:r>
              <a:rPr lang="ru-RU" sz="5000" b="1" dirty="0"/>
              <a:t>. </a:t>
            </a:r>
          </a:p>
          <a:p>
            <a:pPr marL="0" indent="0">
              <a:buNone/>
            </a:pPr>
            <a:r>
              <a:rPr lang="ru-RU" sz="5000" b="1" dirty="0"/>
              <a:t>2  причина - так называемый "</a:t>
            </a:r>
            <a:r>
              <a:rPr lang="ru-RU" sz="5000" b="1" u="sng" dirty="0"/>
              <a:t>Мальчишеский кодекс"</a:t>
            </a:r>
            <a:r>
              <a:rPr lang="ru-RU" sz="5000" b="1" dirty="0"/>
              <a:t> - </a:t>
            </a:r>
            <a:r>
              <a:rPr lang="ru-RU" sz="5000" b="1" dirty="0" smtClean="0"/>
              <a:t> свод </a:t>
            </a:r>
            <a:r>
              <a:rPr lang="ru-RU" sz="5000" b="1" dirty="0"/>
              <a:t>негласных правил поведения и ожиданий общества, которые основываются на устаревших и совершенно бесполезных гендерных стереотипах. </a:t>
            </a:r>
          </a:p>
          <a:p>
            <a:r>
              <a:rPr lang="ru-RU" sz="5000" b="1" dirty="0"/>
              <a:t>Кодекс заставляет их стыдиться самих себя .</a:t>
            </a:r>
          </a:p>
          <a:p>
            <a:r>
              <a:rPr lang="ru-RU" sz="5000" b="1" dirty="0"/>
              <a:t>Стыд преследует мальчиков на протяжении всей их жизни, подрывая их веру в себя</a:t>
            </a:r>
          </a:p>
          <a:p>
            <a:r>
              <a:rPr lang="ru-RU" sz="5000" b="1" dirty="0"/>
              <a:t>Те чувства, которые мальчики подавляют, бывают настолько тревожащими, что выливаются серьезные поведенческие отклонения. Мальчики нуждаются в позволении выражать свои чувства и в большей заботе,  - нежели они получают сейчас. </a:t>
            </a:r>
          </a:p>
          <a:p>
            <a:r>
              <a:rPr lang="ru-RU" sz="5000" b="1" dirty="0"/>
              <a:t>Им необходимы матери, от которых их отрывают слишком рано.</a:t>
            </a:r>
          </a:p>
          <a:p>
            <a:r>
              <a:rPr lang="ru-RU" sz="5000" b="1" dirty="0"/>
              <a:t> Им нужны отцы, эмоционально вовлеченные в их жизнь. </a:t>
            </a:r>
          </a:p>
          <a:p>
            <a:r>
              <a:rPr lang="ru-RU" sz="5000" b="1" dirty="0"/>
              <a:t>Именно сила  привязанности должна стать основой нового мальчишеского кодекса. </a:t>
            </a:r>
          </a:p>
          <a:p>
            <a:r>
              <a:rPr lang="ru-RU" sz="5000" b="1" dirty="0"/>
              <a:t>Наша любовь - та сила, которая поможет мальчикам противостоять "кодексу". Это та сила, из которой рождается подлинная мужественность.</a:t>
            </a:r>
          </a:p>
          <a:p>
            <a:endParaRPr lang="ru-RU" sz="5000" b="1" dirty="0"/>
          </a:p>
        </p:txBody>
      </p:sp>
    </p:spTree>
    <p:extLst>
      <p:ext uri="{BB962C8B-B14F-4D97-AF65-F5344CB8AC3E}">
        <p14:creationId xmlns:p14="http://schemas.microsoft.com/office/powerpoint/2010/main" val="180136687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53199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dirty="0"/>
              <a:t>Первая стадия взросления мальчиков 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b="1" dirty="0"/>
              <a:t>С РОЖДЕНИЯ ДО ШЕСТИ: НЕЖНЫЕ ГОДЫ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ru-RU" b="1" dirty="0">
                <a:latin typeface="+mj-lt"/>
                <a:ea typeface="Calibri"/>
                <a:cs typeface="Times New Roman"/>
              </a:rPr>
              <a:t>Н</a:t>
            </a:r>
            <a:r>
              <a:rPr lang="ru-RU" b="1" dirty="0" smtClean="0">
                <a:latin typeface="+mj-lt"/>
                <a:ea typeface="Calibri"/>
                <a:cs typeface="Times New Roman"/>
              </a:rPr>
              <a:t>еобходимо </a:t>
            </a:r>
            <a:r>
              <a:rPr lang="ru-RU" b="1" dirty="0">
                <a:latin typeface="+mj-lt"/>
                <a:ea typeface="Calibri"/>
                <a:cs typeface="Times New Roman"/>
              </a:rPr>
              <a:t>много внимания и нежности, чтобы они научились любить. </a:t>
            </a:r>
            <a:endParaRPr lang="ru-RU" b="1" dirty="0" smtClean="0">
              <a:latin typeface="+mj-lt"/>
              <a:ea typeface="Calibri"/>
              <a:cs typeface="Times New Roman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ru-RU" b="1" dirty="0" smtClean="0">
                <a:latin typeface="+mj-lt"/>
                <a:ea typeface="Calibri"/>
                <a:cs typeface="Times New Roman"/>
              </a:rPr>
              <a:t>Беседуя </a:t>
            </a:r>
            <a:r>
              <a:rPr lang="ru-RU" b="1" dirty="0">
                <a:latin typeface="+mj-lt"/>
                <a:ea typeface="Calibri"/>
                <a:cs typeface="Times New Roman"/>
              </a:rPr>
              <a:t>с ними, обучая, мы помогаем им войти в этот мир. </a:t>
            </a:r>
            <a:endParaRPr lang="ru-RU" b="1" dirty="0" smtClean="0">
              <a:latin typeface="+mj-lt"/>
              <a:ea typeface="Calibri"/>
              <a:cs typeface="Times New Roman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ru-RU" b="1" dirty="0" smtClean="0">
                <a:latin typeface="+mj-lt"/>
                <a:ea typeface="Calibri"/>
                <a:cs typeface="Times New Roman"/>
              </a:rPr>
              <a:t>Как </a:t>
            </a:r>
            <a:r>
              <a:rPr lang="ru-RU" b="1" dirty="0">
                <a:latin typeface="+mj-lt"/>
                <a:ea typeface="Calibri"/>
                <a:cs typeface="Times New Roman"/>
              </a:rPr>
              <a:t>правило, лучше всех с этой ролью справляется мать, хотя и отец может принимать участие в процессе.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dirty="0">
                <a:latin typeface="+mj-lt"/>
                <a:ea typeface="Calibri"/>
                <a:cs typeface="Times New Roman"/>
              </a:rPr>
              <a:t> </a:t>
            </a:r>
          </a:p>
          <a:p>
            <a:endParaRPr lang="ru-RU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196020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1"/>
            <a:ext cx="8712968" cy="125817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sz="3100" b="1" dirty="0"/>
              <a:t>Для  воспитания  мальчиков этого возраста  важно знать их особенности, любить и </a:t>
            </a:r>
            <a:r>
              <a:rPr lang="ru-RU" sz="3100" b="1" dirty="0" smtClean="0"/>
              <a:t>помогать</a:t>
            </a:r>
            <a:r>
              <a:rPr lang="ru-RU" sz="3100" dirty="0"/>
              <a:t>.</a:t>
            </a:r>
            <a:br>
              <a:rPr lang="ru-RU" sz="3100" dirty="0"/>
            </a:br>
            <a:endParaRPr lang="ru-RU" sz="31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340768"/>
            <a:ext cx="8784976" cy="528332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Наталья\Desktop\9.02.16. семинар гендер №4\фото мальчиков\фото мальчиков  1\4bb39f17e0ec7a00abc5ec5b34358b9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020" y="4091760"/>
            <a:ext cx="3588060" cy="25323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5" name="Picture 3" descr="C:\Users\Наталья\Desktop\9.02.16. семинар гендер №4\фото мальчиков\фото мальчиков  1\deti_nojabrjata_osobennosti_uhoda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46812"/>
            <a:ext cx="3750974" cy="24990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 descr="C:\Users\Наталья\Desktop\9.02.16. семинар гендер №4\фото мальчиков\фото мальчики 2\7-14 лет\padre e figlio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58" y="4120321"/>
            <a:ext cx="3750973" cy="2503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6" name="Picture 2" descr="C:\Users\Наталья\Desktop\фоны\ДЕТИ ФОНЫ\1315737456_patronazh-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88335"/>
            <a:ext cx="3624064" cy="24160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722145197"/>
      </p:ext>
    </p:extLst>
  </p:cSld>
  <p:clrMapOvr>
    <a:masterClrMapping/>
  </p:clrMapOvr>
</p:sld>
</file>

<file path=ppt/theme/theme1.xml><?xml version="1.0" encoding="utf-8"?>
<a:theme xmlns:a="http://schemas.openxmlformats.org/drawingml/2006/main" name="132">
  <a:themeElements>
    <a:clrScheme name="Другая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132</Template>
  <TotalTime>685</TotalTime>
  <Words>2677</Words>
  <Application>Microsoft Office PowerPoint</Application>
  <PresentationFormat>Экран (4:3)</PresentationFormat>
  <Paragraphs>467</Paragraphs>
  <Slides>73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73</vt:i4>
      </vt:variant>
    </vt:vector>
  </HeadingPairs>
  <TitlesOfParts>
    <vt:vector size="74" baseType="lpstr">
      <vt:lpstr>132</vt:lpstr>
      <vt:lpstr>Департамент образования мэрии г. Ярославля Городской центр развития образования Начальная школа-детский сад №115  Стажировочная площадка </vt:lpstr>
      <vt:lpstr>ТРИ СТАДИИ РАЗВИТИЯ МАЛЬЧИКОВ  </vt:lpstr>
      <vt:lpstr>Первая стадия - с рождения до шести лет </vt:lpstr>
      <vt:lpstr>Вторая стадия - с шести до четырнадцати лет </vt:lpstr>
      <vt:lpstr>Третья стадия -от четырнадцати лет до совершеннолетия</vt:lpstr>
      <vt:lpstr> Подростки  с лидерами достойными подражания   </vt:lpstr>
      <vt:lpstr>  Проблемы — особенно связанные с поведением </vt:lpstr>
      <vt:lpstr>Первая стадия взросления мальчиков  С РОЖДЕНИЯ ДО ШЕСТИ: НЕЖНЫЕ ГОДЫ</vt:lpstr>
      <vt:lpstr> Для  воспитания  мальчиков этого возраста  важно знать их особенности, любить и помогать. </vt:lpstr>
      <vt:lpstr>Какова же природа  мальчиков?  </vt:lpstr>
      <vt:lpstr>Как взрослые относятся к мальчикам?</vt:lpstr>
      <vt:lpstr>  Мать должна  выражать восторг, видя, как ее ребенок растет развивается и  гордится его достижениями  </vt:lpstr>
      <vt:lpstr> Разлуку с матерью  мальчики воспринимают острее  </vt:lpstr>
      <vt:lpstr>Мать принимает  заботу и помощь от своего маленького рыцаря</vt:lpstr>
      <vt:lpstr>Присутствие рядом двух любящих родителей развивают : </vt:lpstr>
      <vt:lpstr>Первые эмоции : </vt:lpstr>
      <vt:lpstr>Навыки первичного общения </vt:lpstr>
      <vt:lpstr>Тяга к познанию и взаимодействию с окружающими</vt:lpstr>
      <vt:lpstr>Чтобы в будущем мальчик стал хорошим отцом, следует с раннего детства учить его выражать свои чувства и эмоции, проявлять чуткость и внимание к окружающим, заботиться о близких. </vt:lpstr>
      <vt:lpstr>     </vt:lpstr>
      <vt:lpstr>Вторая стадия - с  ШЕСТИ лет  ДО ЧЕТЫРНАДЦАТИ</vt:lpstr>
      <vt:lpstr>Папа  с сыном </vt:lpstr>
      <vt:lpstr>                           Иногда отец чересчур строг или предъявляет к сыну повышенные требования, и тот начинает его бояться  </vt:lpstr>
      <vt:lpstr>                              Мы можем сделать так, чтобы наши мальчики были не такими, а для этого просто нужно чаще обнимать их — и в пять, и в десять, и в пятнадцать лет  и далее. </vt:lpstr>
      <vt:lpstr>Три совета, как воспитывать мальчиков  и  общение с ними </vt:lpstr>
      <vt:lpstr>Надо  Помнить! </vt:lpstr>
      <vt:lpstr>Мальчикам необходимо </vt:lpstr>
      <vt:lpstr> Третья стадия от четырнадцати лет и старше- стадия отрочества.  </vt:lpstr>
      <vt:lpstr>Презентация PowerPoint</vt:lpstr>
      <vt:lpstr>КАК ПОСТУПАЛИ ДРЕВНИЕ</vt:lpstr>
      <vt:lpstr> В СОВРЕМЕННОМ МИРЕ   </vt:lpstr>
      <vt:lpstr>Презентация PowerPoint</vt:lpstr>
      <vt:lpstr>Основные постулаты: </vt:lpstr>
      <vt:lpstr> Обычный подросток — абсолютный прагматик, а значит, он не видит смысла в разговорах.  </vt:lpstr>
      <vt:lpstr>Советы, как воспитывать и общаться  с загадочными подростками: </vt:lpstr>
      <vt:lpstr>ТЕСТОСТЕРОН – это  гормон роста, который  влияет на настроение и энергетику. </vt:lpstr>
      <vt:lpstr>МАЛЬЧИКАМ НЕОБХОДИМ ПОРЯДОК</vt:lpstr>
      <vt:lpstr>Презентация PowerPoint</vt:lpstr>
      <vt:lpstr>ПОСКОЛЬКУ МАЛЬЧИКИ ЧАСТО:  </vt:lpstr>
      <vt:lpstr>ПОСКОЛЬКУ МАЛЬЧИКИ ЧАСТО:  </vt:lpstr>
      <vt:lpstr>Настоящие мальчики- кто они ?  </vt:lpstr>
      <vt:lpstr>Двойной стандарт  - противоречие </vt:lpstr>
      <vt:lpstr>Мальчишеский кодекс "Все в порядке" </vt:lpstr>
      <vt:lpstr>Презентация PowerPoint</vt:lpstr>
      <vt:lpstr>Мальчишеский кодекс</vt:lpstr>
      <vt:lpstr>  Способы понимать истинные чувства и переживания мальчиков   </vt:lpstr>
      <vt:lpstr>Первый шаг: распознавать первые знаки маскировки чувств.</vt:lpstr>
      <vt:lpstr>Второй шаг - научиться говорить с мальчиками. </vt:lpstr>
      <vt:lpstr>Третий шаг - научиться принимать индивидуальные эмоциональные ритмы</vt:lpstr>
      <vt:lpstr>Презентация PowerPoint</vt:lpstr>
      <vt:lpstr> Четвертый шаг - сближением через действие.   </vt:lpstr>
      <vt:lpstr>Дополнительные меры  к сближению в школе </vt:lpstr>
      <vt:lpstr>Презентация PowerPoint</vt:lpstr>
      <vt:lpstr>Причины изменений:</vt:lpstr>
      <vt:lpstr>Первая причина. использование стыда  для "закалки"</vt:lpstr>
      <vt:lpstr>Вторая причина -  сепарация </vt:lpstr>
      <vt:lpstr>Острое Противоречие </vt:lpstr>
      <vt:lpstr>Результат слияния противоречий </vt:lpstr>
      <vt:lpstr>   Как только мы воссоединимся с мальчиком, мы установим сильную связь со всеми мужчинами в нашей жизни - нашими братьями, отцами, мужьями, сыновьями, а это поможет мальчикам снова обнаружить свои глубочайшие чувства, свою подлинную сущность. </vt:lpstr>
      <vt:lpstr>«Мальчишеский кодекс» велит: </vt:lpstr>
      <vt:lpstr>Презентация PowerPoint</vt:lpstr>
      <vt:lpstr>Трагедия заключается в том, что маска прирастает к лицу, оставляя мальчиков эмоционально опустошенными и уязвимыми перед неудачами в школе, депрессией, наркотиками, насилием и даже суицидом. </vt:lpstr>
      <vt:lpstr> «звездные» ученики   </vt:lpstr>
      <vt:lpstr> Гендерный разрыв   - причины </vt:lpstr>
      <vt:lpstr>4.Правила  «Мальчишеского кодекса» </vt:lpstr>
      <vt:lpstr>1 правило    «Крепкий орешек» </vt:lpstr>
      <vt:lpstr>2 правило "Покажи им!"   </vt:lpstr>
      <vt:lpstr>3 правило "Большая шишка"  </vt:lpstr>
      <vt:lpstr>4 правило  «Не будь девчонкой!» </vt:lpstr>
      <vt:lpstr>Чтобы стать гендерно-компетентным обществом: </vt:lpstr>
      <vt:lpstr>Основа нового мальчишеского кодекса -   сила привязанности.  </vt:lpstr>
      <vt:lpstr>Причины кризиса сознания, который переживают сегодняшние мальчики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курсов</dc:title>
  <dc:creator>Наталья</dc:creator>
  <cp:lastModifiedBy>Иван</cp:lastModifiedBy>
  <cp:revision>134</cp:revision>
  <dcterms:created xsi:type="dcterms:W3CDTF">2016-02-08T06:42:51Z</dcterms:created>
  <dcterms:modified xsi:type="dcterms:W3CDTF">2017-02-01T10:26:09Z</dcterms:modified>
</cp:coreProperties>
</file>