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  <p:sldMasterId id="2147483768" r:id="rId3"/>
  </p:sldMasterIdLst>
  <p:sldIdLst>
    <p:sldId id="296" r:id="rId4"/>
    <p:sldId id="257" r:id="rId5"/>
    <p:sldId id="297" r:id="rId6"/>
    <p:sldId id="283" r:id="rId7"/>
    <p:sldId id="264" r:id="rId8"/>
    <p:sldId id="260" r:id="rId9"/>
    <p:sldId id="261" r:id="rId10"/>
    <p:sldId id="262" r:id="rId11"/>
    <p:sldId id="270" r:id="rId12"/>
    <p:sldId id="309" r:id="rId13"/>
    <p:sldId id="293" r:id="rId14"/>
    <p:sldId id="290" r:id="rId15"/>
    <p:sldId id="267" r:id="rId16"/>
    <p:sldId id="268" r:id="rId17"/>
    <p:sldId id="274" r:id="rId18"/>
    <p:sldId id="307" r:id="rId19"/>
    <p:sldId id="333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266" r:id="rId33"/>
    <p:sldId id="300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9" autoAdjust="0"/>
    <p:restoredTop sz="94660"/>
  </p:normalViewPr>
  <p:slideViewPr>
    <p:cSldViewPr>
      <p:cViewPr>
        <p:scale>
          <a:sx n="62" d="100"/>
          <a:sy n="62" d="100"/>
        </p:scale>
        <p:origin x="-2982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74705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3067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94264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0761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90173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00451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60504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6514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72703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944736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4129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76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54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364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29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98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7586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9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68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531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107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2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8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1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9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556793"/>
            <a:ext cx="8496944" cy="4896396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Построение </a:t>
            </a:r>
          </a:p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проблемного </a:t>
            </a:r>
          </a:p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диалога</a:t>
            </a:r>
            <a:endParaRPr lang="ru-RU" sz="5200" b="1" dirty="0" smtClean="0">
              <a:solidFill>
                <a:srgbClr val="C000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26.01.2017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0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12592"/>
              </p:ext>
            </p:extLst>
          </p:nvPr>
        </p:nvGraphicFramePr>
        <p:xfrm>
          <a:off x="251520" y="188640"/>
          <a:ext cx="79375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9" name="CorelDRAW" r:id="rId3" imgW="792480" imgH="1438656" progId="CorelDraw.Graphic.12">
                  <p:embed/>
                </p:oleObj>
              </mc:Choice>
              <mc:Fallback>
                <p:oleObj name="CorelDRAW" r:id="rId3" imgW="792480" imgH="1438656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88640"/>
                        <a:ext cx="793750" cy="143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7"/>
          <p:cNvSpPr txBox="1">
            <a:spLocks noChangeArrowheads="1"/>
          </p:cNvSpPr>
          <p:nvPr/>
        </p:nvSpPr>
        <p:spPr bwMode="auto">
          <a:xfrm>
            <a:off x="1115616" y="394071"/>
            <a:ext cx="7351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Начальная школа - детский сад №115</a:t>
            </a:r>
          </a:p>
        </p:txBody>
      </p:sp>
    </p:spTree>
    <p:extLst>
      <p:ext uri="{BB962C8B-B14F-4D97-AF65-F5344CB8AC3E}">
        <p14:creationId xmlns:p14="http://schemas.microsoft.com/office/powerpoint/2010/main" val="389002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i="1" cap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ru-RU" sz="36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иалогические </a:t>
            </a:r>
            <a:r>
              <a:rPr lang="ru-RU" sz="3600" b="1" i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методы:</a:t>
            </a:r>
            <a:r>
              <a:rPr lang="ru-RU" sz="36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u="sng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u="sng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 подводящий диалоги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96944" cy="43073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200" b="1" dirty="0" smtClean="0"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dirty="0">
                <a:latin typeface="Arial" pitchFamily="34" charset="0"/>
                <a:ea typeface="Times New Roman"/>
                <a:cs typeface="Arial" pitchFamily="34" charset="0"/>
              </a:rPr>
              <a:t>диалог </a:t>
            </a:r>
            <a:endParaRPr lang="ru-RU" sz="32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26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269875">
              <a:spcAft>
                <a:spcPts val="0"/>
              </a:spcAft>
            </a:pPr>
            <a:r>
              <a:rPr lang="ru-RU" sz="2600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>
                <a:latin typeface="Arial" pitchFamily="34" charset="0"/>
                <a:ea typeface="Times New Roman"/>
                <a:cs typeface="Arial" pitchFamily="34" charset="0"/>
              </a:rPr>
              <a:t>побуждает ребёнка к рассуждениям, размышлениям, побуждающий диалог, в котором педагог задаёт такие вопросы (побуждающие), которые ставят воспитанника в ситуацию необходимости думать. Отвечая на такие вопросы, воспитанник рассуждает (размышляет) и сам выходит на результат.</a:t>
            </a:r>
          </a:p>
          <a:p>
            <a:pPr marL="273050" indent="269875">
              <a:spcAft>
                <a:spcPts val="0"/>
              </a:spcAft>
            </a:pPr>
            <a:endParaRPr lang="ru-RU" sz="26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269875">
              <a:spcAft>
                <a:spcPts val="0"/>
              </a:spcAft>
            </a:pPr>
            <a:r>
              <a:rPr lang="ru-RU" sz="2600" b="1" dirty="0">
                <a:latin typeface="Arial" pitchFamily="34" charset="0"/>
                <a:ea typeface="Times New Roman"/>
                <a:cs typeface="Arial" pitchFamily="34" charset="0"/>
              </a:rPr>
              <a:t>развивает речь и творческие способности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044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Сравнительная </a:t>
            </a:r>
            <a:r>
              <a:rPr lang="ru-RU" sz="32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характеристика </a:t>
            </a: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диалогов</a:t>
            </a:r>
            <a:endParaRPr lang="ru-RU" sz="3200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852439"/>
              </p:ext>
            </p:extLst>
          </p:nvPr>
        </p:nvGraphicFramePr>
        <p:xfrm>
          <a:off x="251520" y="1268760"/>
          <a:ext cx="8424936" cy="523557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66949"/>
                <a:gridCol w="3422513"/>
                <a:gridCol w="4035474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3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Побуждающий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3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Подводящий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72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itchFamily="34" charset="0"/>
                          <a:cs typeface="Arial" pitchFamily="34" charset="0"/>
                        </a:rPr>
                        <a:t>Струк­тура</a:t>
                      </a:r>
                      <a:endParaRPr lang="ru-RU" sz="1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отдельные вопросы и побудительные предложения, подталкивающие мысль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система посильных ребенку вопросов и заданий, подводящих к открытию мысли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17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Arial" pitchFamily="34" charset="0"/>
                          <a:cs typeface="Arial" pitchFamily="34" charset="0"/>
                        </a:rPr>
                        <a:t>Приз­наки</a:t>
                      </a:r>
                      <a:endParaRPr lang="ru-RU" sz="18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20002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мысль  ребенка делает скачок к неизвестному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3830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переживание  ребенком  чувства риска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954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возможны неожиданные ответы  ребенка 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954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прекращается  диалог с появлением нужной мысли</a:t>
                      </a:r>
                      <a:endParaRPr lang="ru-RU" sz="1800" b="1" u="none" strike="noStrike" spc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пошаговое, жесткое </a:t>
                      </a:r>
                      <a:r>
                        <a:rPr lang="ru-RU" sz="18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ведение мысли ребенка </a:t>
                      </a:r>
                      <a:endParaRPr lang="ru-RU" sz="1800" b="1" u="none" strike="noStrike" spc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 от открытия в конце диалога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почти не возможны неожиданные ответы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может быть прекращён  диалог  он  идет до послед­него вопроса на обобщение</a:t>
                      </a:r>
                      <a:endParaRPr lang="ru-RU" sz="1800" b="1" u="none" strike="noStrike" spc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44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развитие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творческих </a:t>
                      </a: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способностей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развитие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логического </a:t>
                      </a: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мышления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66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96944" cy="1872208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Творчество – это деятельность, </a:t>
            </a:r>
            <a:r>
              <a:rPr lang="ru-RU" sz="32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езультатом которой является создание новых материальных и духовных ценностей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4800" y="2708920"/>
            <a:ext cx="868680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Виды творчества: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Техническое 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 создание новых механизмов;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Художественное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создание новых произведений искусства;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Научное 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 открытие новых знаний.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38669"/>
              </p:ext>
            </p:extLst>
          </p:nvPr>
        </p:nvGraphicFramePr>
        <p:xfrm>
          <a:off x="179512" y="1052736"/>
          <a:ext cx="8496944" cy="54726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24135"/>
                <a:gridCol w="3960440"/>
                <a:gridCol w="3312369"/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Противоречия 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Между 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двумя  или более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фактами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05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Между житейским представлением и научным фактом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3061">
                <a:tc>
                  <a:txBody>
                    <a:bodyPr/>
                    <a:lstStyle/>
                    <a:p>
                      <a:pPr marL="6985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Между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необходимостью и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невозможностью выполнить задание.</a:t>
                      </a:r>
                      <a:endParaRPr lang="ru-RU" sz="105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marL="13970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предыдущие).       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68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24936" cy="432048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к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гипотезам диалог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для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ОНЗ</a:t>
            </a:r>
            <a:endParaRPr lang="ru-RU" sz="28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31639"/>
              </p:ext>
            </p:extLst>
          </p:nvPr>
        </p:nvGraphicFramePr>
        <p:xfrm>
          <a:off x="-3" y="548680"/>
          <a:ext cx="9144002" cy="631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2342"/>
                <a:gridCol w="2619723"/>
                <a:gridCol w="2593988"/>
                <a:gridCol w="2567949"/>
              </a:tblGrid>
              <a:tr h="100127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«сужающаяся»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Начинается 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шаг        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ВЫДВИЖЕНИЕ ГИПОТЕЗЫ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т.е. высказать догадку, предположение - истинное или ошибочное.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                      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sng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 ГИПОТЕЗЫ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Смысл проверки состоит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обосновании принятия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или</a:t>
                      </a:r>
                      <a:r>
                        <a:rPr lang="ru-RU" sz="10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отвержения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гипотезы,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порождении довода за или против</a:t>
                      </a: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в приведении аргумента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решающую гипотезу (это </a:t>
                      </a: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так, потому что)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контраргумента </a:t>
                      </a:r>
                      <a:endParaRPr lang="ru-RU" sz="1000" b="1" u="non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ошибочную гипотезу (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это не так, потому что)</a:t>
                      </a:r>
                      <a:endParaRPr lang="ru-RU" sz="1000" b="1" u="non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</a:t>
                      </a:r>
                      <a:r>
                        <a:rPr lang="en-US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npo</a:t>
                      </a:r>
                      <a:r>
                        <a:rPr lang="ru-RU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верке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гипотез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в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простых случаях , когда проверка гипотезы  может быть проведена в  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устно</a:t>
                      </a:r>
                      <a:r>
                        <a:rPr lang="ru-RU" sz="1000" b="1" u="sng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Побуждение к </a:t>
                      </a:r>
                      <a:r>
                        <a:rPr lang="en-US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npo</a:t>
                      </a:r>
                      <a:r>
                        <a:rPr lang="ru-RU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верке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гипотез ,в сложных случаях  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где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 гипотезы требует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практической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работы в обоснование принятия  или отвержения гипотезы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00340">
                <a:tc>
                  <a:txBody>
                    <a:bodyPr/>
                    <a:lstStyle/>
                    <a:p>
                      <a:pPr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Общее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побуждение-призыв к мыслительной работе.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побуждение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выдвижению любых гипотез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есть гипотезы?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т.е. к  своим вариантам , идеям, мыслям, догадкам  и предложениям) 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Кто думает иначе?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Какие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ещё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есть предложения? идеи?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ты имеешь ввиду? Попробуй выразить свою мысль иначе?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 детьми  выдвигается ошибочное мнение - гипотезу или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молчание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r>
                        <a:rPr lang="ru-RU" sz="1000" b="1" u="sng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диалог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побуждает к аргументации, Идет  установление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истины. К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решающей гипотезе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Ребята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согласны с этой гипотезой? Почему?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эту мысль проверить?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ошибочной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«Так… кто ещё так думает?»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(сначала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проверяется   ошибочная гипотеза или все сразу)                                                                                                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доводов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нет - молчание 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диалог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стимулирует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r>
                        <a:rPr lang="ru-RU" sz="10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выработке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конкретного плана действий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 нам можно проверить эту      гипотезу? 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нужно сделать?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Итак..?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предложений нет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3658">
                <a:tc>
                  <a:txBody>
                    <a:bodyPr/>
                    <a:lstStyle/>
                    <a:p>
                      <a:pPr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 Продолжается подсказкой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намёком: сами! может быть действием! Дополнительной информацией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вводиться подсказка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намек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 решающую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гипотезу т.е.  на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правильный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вводится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подсказка наталкивающая на довод за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против гипотезы.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аргументу/контраргументу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2) подсказка  намекает  на  план   проверки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сказать точнее?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Вспомните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…?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93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3) Сообщение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Иногда  сообщение нужной мысли-гипотезы,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заканчивает педагог.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3) Сообщение  решающей гипотезы.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помогла подсказка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педагог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сам предлагает  правильный вариант - гипотезу.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Сообщение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аргумента/контраргумента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нет правильных предложений, то педагог сам сообщает аргумент или контраргумент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Сообщение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плана проверки.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Иногда если молчание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действий в готовом виде предлагает сам педагог.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2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99753"/>
            <a:ext cx="8496944" cy="145703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диалог </a:t>
            </a:r>
            <a:r>
              <a:rPr lang="ru-RU" sz="24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представляет собой систему (логическую цепочку) посильных  ребёнку вопросов и заданий, которые </a:t>
            </a:r>
            <a:r>
              <a:rPr lang="ru-RU" sz="24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пошагово </a:t>
            </a:r>
            <a:r>
              <a:rPr lang="ru-RU" sz="24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приводят всех  обучающихся к формулированию ОНЗ</a:t>
            </a:r>
            <a:r>
              <a:rPr lang="ru-RU" sz="24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cap="none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65765" y="1642194"/>
            <a:ext cx="8438683" cy="502716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 -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Цель: сформировать понятие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Вопрос               ответ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результат - понятие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Line 12"/>
          <p:cNvSpPr>
            <a:spLocks noChangeShapeType="1"/>
          </p:cNvSpPr>
          <p:nvPr/>
        </p:nvSpPr>
        <p:spPr bwMode="auto">
          <a:xfrm>
            <a:off x="1961403" y="366077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5" name="Line 13"/>
          <p:cNvSpPr>
            <a:spLocks noChangeShapeType="1"/>
          </p:cNvSpPr>
          <p:nvPr/>
        </p:nvSpPr>
        <p:spPr bwMode="auto">
          <a:xfrm>
            <a:off x="1961402" y="494116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6" name="Line 14"/>
          <p:cNvSpPr>
            <a:spLocks noChangeShapeType="1"/>
          </p:cNvSpPr>
          <p:nvPr/>
        </p:nvSpPr>
        <p:spPr bwMode="auto">
          <a:xfrm>
            <a:off x="2028490" y="619499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4500563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9" name="Line 19"/>
          <p:cNvSpPr>
            <a:spLocks noChangeShapeType="1"/>
          </p:cNvSpPr>
          <p:nvPr/>
        </p:nvSpPr>
        <p:spPr bwMode="auto">
          <a:xfrm flipH="1">
            <a:off x="1259632" y="2564904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0" name="Line 20"/>
          <p:cNvSpPr>
            <a:spLocks noChangeShapeType="1"/>
          </p:cNvSpPr>
          <p:nvPr/>
        </p:nvSpPr>
        <p:spPr bwMode="auto">
          <a:xfrm>
            <a:off x="1961403" y="2413001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1" name="Line 21"/>
          <p:cNvSpPr>
            <a:spLocks noChangeShapeType="1"/>
          </p:cNvSpPr>
          <p:nvPr/>
        </p:nvSpPr>
        <p:spPr bwMode="auto">
          <a:xfrm>
            <a:off x="4067175" y="36449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3" name="Line 23"/>
          <p:cNvSpPr>
            <a:spLocks noChangeShapeType="1"/>
          </p:cNvSpPr>
          <p:nvPr/>
        </p:nvSpPr>
        <p:spPr bwMode="auto">
          <a:xfrm>
            <a:off x="4124865" y="6186656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1269157" y="3846513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>
            <a:off x="1259632" y="5085184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2088232"/>
          </a:xfrm>
        </p:spPr>
        <p:txBody>
          <a:bodyPr>
            <a:noAutofit/>
          </a:bodyPr>
          <a:lstStyle/>
          <a:p>
            <a:pPr marL="0" indent="0" algn="ctr"/>
            <a:r>
              <a:rPr lang="ru-RU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Существуют </a:t>
            </a:r>
            <a:r>
              <a:rPr lang="ru-RU" b="1" u="sng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методы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постановки и </a:t>
            </a:r>
            <a:r>
              <a:rPr lang="ru-RU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решения Проблемной Ситуации: </a:t>
            </a:r>
            <a:br>
              <a:rPr lang="ru-RU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 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 проблемной ситуации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</a:t>
            </a:r>
            <a:r>
              <a:rPr lang="ru-RU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теме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</a:t>
            </a:r>
            <a:r>
              <a:rPr lang="ru-RU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780928"/>
            <a:ext cx="8424936" cy="354900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Их </a:t>
            </a:r>
            <a:r>
              <a:rPr lang="ru-RU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сходство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заключается в том, что все названные методы обеспечивают мотивацию к изучению нового  материала.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Различие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методов - в характере учебной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деятельности дошкольников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а следовательно, 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развивающем эффекте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АЛГОРИТМ ПОСТРОЕНИЯ</a:t>
            </a:r>
          </a:p>
          <a:p>
            <a:pPr algn="ctr"/>
            <a:endParaRPr lang="ru-RU" sz="4800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 ТЕХНОЛОГИИ ОНЗ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13845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6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539380"/>
              </p:ext>
            </p:extLst>
          </p:nvPr>
        </p:nvGraphicFramePr>
        <p:xfrm>
          <a:off x="251520" y="332656"/>
          <a:ext cx="8610600" cy="6026305"/>
        </p:xfrm>
        <a:graphic>
          <a:graphicData uri="http://schemas.openxmlformats.org/drawingml/2006/table">
            <a:tbl>
              <a:tblPr/>
              <a:tblGrid>
                <a:gridCol w="3898900"/>
                <a:gridCol w="4711700"/>
              </a:tblGrid>
              <a:tr h="5762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1. Введение в ситуацию</a:t>
                      </a:r>
                    </a:p>
                  </a:txBody>
                  <a:tcPr marL="90000" marR="90000" marT="46798" marB="46798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45029">
                <a:tc>
                  <a:txBody>
                    <a:bodyPr/>
                    <a:lstStyle/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Arial" charset="0"/>
                        </a:rPr>
                        <a:t>Цель:</a:t>
                      </a:r>
                    </a:p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1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Arial" charset="0"/>
                        </a:rPr>
                        <a:t>создание интересной мотивации к деятельности (постановка детской цели)</a:t>
                      </a:r>
                    </a:p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1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1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cs typeface="Arial" charset="0"/>
                        </a:rPr>
                        <a:t>Требования: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интересная и увлекательная ситуация, включающая детей в игровую деятельность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обращение к личному жизненному опыту детей ,который подходит  по содержанию к детской цели всего занятия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создание условий для возникновения у воспитанников внутренней потребности включения (хочу-могу-надо) в деятельность. (ребёнок должен захотеть принять участие в игровой ситуации, в этой игре у ребёнка не должно возникать затруднения)</a:t>
                      </a:r>
                    </a:p>
                  </a:txBody>
                  <a:tcPr marT="45719" marB="45719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717032"/>
            <a:ext cx="1439863" cy="12684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82230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6632"/>
            <a:ext cx="8229600" cy="5472608"/>
          </a:xfrm>
          <a:noFill/>
          <a:ln w="19050">
            <a:noFill/>
          </a:ln>
        </p:spPr>
        <p:txBody>
          <a:bodyPr>
            <a:normAutofit fontScale="5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6700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Приёмы </a:t>
            </a:r>
          </a:p>
          <a:p>
            <a:pPr marL="0" lvl="2">
              <a:buFont typeface="Wingdings" pitchFamily="2" charset="2"/>
              <a:buChar char="Ø"/>
            </a:pPr>
            <a:r>
              <a:rPr lang="ru-RU" sz="3800" b="1" dirty="0">
                <a:solidFill>
                  <a:srgbClr val="7030A0"/>
                </a:solidFill>
              </a:rPr>
              <a:t>Создание условия для  потребности мотивации у ребенка   </a:t>
            </a:r>
          </a:p>
          <a:p>
            <a:pPr marL="0" lvl="2" indent="0" algn="ctr">
              <a:buNone/>
            </a:pPr>
            <a:r>
              <a:rPr lang="ru-RU" sz="5100" b="1" dirty="0">
                <a:solidFill>
                  <a:srgbClr val="0000FF"/>
                </a:solidFill>
              </a:rPr>
              <a:t>(надо – хочу - могу).</a:t>
            </a:r>
          </a:p>
          <a:p>
            <a:pPr marL="0" lvl="2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Создание атмосферы доверия (расположение детей, зрительный </a:t>
            </a:r>
          </a:p>
          <a:p>
            <a:pPr marL="0" lvl="2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 контакт, «якорение» и т.д.).</a:t>
            </a:r>
          </a:p>
          <a:p>
            <a:pPr marL="0" lvl="2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Организация подводящего или побуждающего диалога </a:t>
            </a:r>
          </a:p>
          <a:p>
            <a:pPr marL="0" lvl="2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(грамотно, логично).</a:t>
            </a:r>
          </a:p>
          <a:p>
            <a:pPr marL="0" lvl="2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Мастерство педагога в том, что у ребёнка складывается </a:t>
            </a:r>
          </a:p>
          <a:p>
            <a:pPr marL="0" lvl="2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 ощущение, что он  сам принял решение включиться в </a:t>
            </a:r>
            <a:r>
              <a:rPr lang="ru-RU" sz="3800" b="1" dirty="0">
                <a:solidFill>
                  <a:srgbClr val="7030A0"/>
                </a:solidFill>
              </a:rPr>
              <a:t> </a:t>
            </a:r>
            <a:endParaRPr lang="ru-RU" sz="3800" b="1" dirty="0" smtClean="0">
              <a:solidFill>
                <a:srgbClr val="7030A0"/>
              </a:solidFill>
            </a:endParaRPr>
          </a:p>
          <a:p>
            <a:pPr marL="0" lvl="2" indent="0">
              <a:buNone/>
            </a:pPr>
            <a:r>
              <a:rPr lang="ru-RU" sz="3800" b="1" dirty="0" smtClean="0">
                <a:solidFill>
                  <a:srgbClr val="7030A0"/>
                </a:solidFill>
              </a:rPr>
              <a:t>     деятельность.</a:t>
            </a:r>
          </a:p>
          <a:p>
            <a:pPr marL="0" lvl="0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Голосом, взглядом, позой педагог даёт понять, что он верит в </a:t>
            </a:r>
          </a:p>
          <a:p>
            <a:pPr marL="0" lvl="0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  них.</a:t>
            </a:r>
          </a:p>
          <a:p>
            <a:pPr marL="0" lvl="2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Создание проблемной ситуации, побуждающей детей к </a:t>
            </a:r>
          </a:p>
          <a:p>
            <a:pPr marL="0" lvl="2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 мотивации.</a:t>
            </a:r>
          </a:p>
          <a:p>
            <a:pPr marL="0">
              <a:buFont typeface="Wingdings" pitchFamily="2" charset="2"/>
              <a:buChar char="Ø"/>
            </a:pPr>
            <a:r>
              <a:rPr lang="ru-RU" sz="3800" b="1" dirty="0" smtClean="0">
                <a:solidFill>
                  <a:srgbClr val="7030A0"/>
                </a:solidFill>
              </a:rPr>
              <a:t>ВАЖНО, чтобы  взятая «сюжетная»  линия не была забыта, </a:t>
            </a:r>
          </a:p>
          <a:p>
            <a:pPr marL="0" indent="0">
              <a:buNone/>
            </a:pPr>
            <a:r>
              <a:rPr lang="ru-RU" sz="3800" b="1" dirty="0">
                <a:solidFill>
                  <a:srgbClr val="7030A0"/>
                </a:solidFill>
              </a:rPr>
              <a:t> </a:t>
            </a:r>
            <a:r>
              <a:rPr lang="ru-RU" sz="3800" b="1" dirty="0" smtClean="0">
                <a:solidFill>
                  <a:srgbClr val="7030A0"/>
                </a:solidFill>
              </a:rPr>
              <a:t>    «брошена» по ходу занятия.</a:t>
            </a:r>
          </a:p>
          <a:p>
            <a:pPr>
              <a:lnSpc>
                <a:spcPct val="80000"/>
              </a:lnSpc>
            </a:pPr>
            <a:endParaRPr lang="ru-RU" sz="3800" b="1" dirty="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 rot="10800000" flipV="1">
            <a:off x="179512" y="5572275"/>
            <a:ext cx="8712968" cy="58477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ru-RU" sz="3200" b="1" dirty="0">
                <a:solidFill>
                  <a:srgbClr val="C00000"/>
                </a:solidFill>
              </a:rPr>
              <a:t>Маркеры ТДМ: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0000FF"/>
                </a:solidFill>
              </a:rPr>
              <a:t>«НАДО?», «ХОТИТЕ ?», «СМОЖЕТЕ?»</a:t>
            </a:r>
          </a:p>
        </p:txBody>
      </p:sp>
    </p:spTree>
    <p:extLst>
      <p:ext uri="{BB962C8B-B14F-4D97-AF65-F5344CB8AC3E}">
        <p14:creationId xmlns:p14="http://schemas.microsoft.com/office/powerpoint/2010/main" val="1335358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Autofit/>
          </a:bodyPr>
          <a:lstStyle/>
          <a:p>
            <a:pPr algn="ctr"/>
            <a:r>
              <a:rPr lang="ru-RU" sz="36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Рефлексивная самоорганизация</a:t>
            </a:r>
            <a:endParaRPr lang="ru-RU" sz="36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79494" y="1285670"/>
            <a:ext cx="8444981" cy="4608512"/>
            <a:chOff x="107504" y="1196752"/>
            <a:chExt cx="8712968" cy="475252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7504" y="1196752"/>
              <a:ext cx="8712968" cy="4752528"/>
            </a:xfrm>
            <a:prstGeom prst="rect">
              <a:avLst/>
            </a:prstGeom>
            <a:solidFill>
              <a:srgbClr val="00B050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899592" y="1340768"/>
              <a:ext cx="6984776" cy="4350857"/>
            </a:xfrm>
            <a:prstGeom prst="rightArrow">
              <a:avLst>
                <a:gd name="adj1" fmla="val 50000"/>
                <a:gd name="adj2" fmla="val 62463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251520" y="2616096"/>
              <a:ext cx="2664296" cy="18002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333399"/>
                  </a:solidFill>
                  <a:latin typeface="Arial" pitchFamily="34" charset="0"/>
                  <a:cs typeface="Arial" pitchFamily="34" charset="0"/>
                </a:rPr>
                <a:t>Затруднение</a:t>
              </a:r>
              <a:endParaRPr lang="ru-RU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131840" y="2616096"/>
              <a:ext cx="2664296" cy="18002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rgbClr val="333399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2400" b="1" dirty="0" smtClean="0">
                  <a:solidFill>
                    <a:srgbClr val="333399"/>
                  </a:solidFill>
                  <a:latin typeface="Arial" pitchFamily="34" charset="0"/>
                  <a:cs typeface="Arial" pitchFamily="34" charset="0"/>
                </a:rPr>
                <a:t>ыявление и устранение причины затруднения</a:t>
              </a:r>
              <a:endParaRPr lang="ru-RU" sz="24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6021136" y="2616096"/>
              <a:ext cx="2664296" cy="18002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333399"/>
                  </a:solidFill>
                  <a:latin typeface="Arial" pitchFamily="34" charset="0"/>
                  <a:cs typeface="Arial" pitchFamily="34" charset="0"/>
                </a:rPr>
                <a:t>Новые знания</a:t>
              </a:r>
              <a:endParaRPr lang="ru-RU" sz="24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5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11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907582"/>
              </p:ext>
            </p:extLst>
          </p:nvPr>
        </p:nvGraphicFramePr>
        <p:xfrm>
          <a:off x="144576" y="404664"/>
          <a:ext cx="8891919" cy="5406396"/>
        </p:xfrm>
        <a:graphic>
          <a:graphicData uri="http://schemas.openxmlformats.org/drawingml/2006/table">
            <a:tbl>
              <a:tblPr/>
              <a:tblGrid>
                <a:gridCol w="3466094"/>
                <a:gridCol w="5425825"/>
              </a:tblGrid>
              <a:tr h="4760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2. Актуализация знаний и умений</a:t>
                      </a:r>
                    </a:p>
                  </a:txBody>
                  <a:tcPr marL="90000" marR="90000" marT="46796" marB="46796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5124">
                <a:tc>
                  <a:txBody>
                    <a:bodyPr/>
                    <a:lstStyle/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Цель:</a:t>
                      </a:r>
                    </a:p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     </a:t>
                      </a:r>
                      <a:r>
                        <a:rPr kumimoji="1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выделение важных знаний и умений  у детей, необходимых для открытия нового знания, т.е. важных для настоящего момента</a:t>
                      </a:r>
                    </a:p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778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Требования: </a:t>
                      </a:r>
                    </a:p>
                    <a:p>
                      <a:pPr marL="544512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актуализация изученных способов действий и знаний, достаточных для построения нового знания</a:t>
                      </a:r>
                    </a:p>
                    <a:p>
                      <a:pPr marL="544512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kumimoji="1" lang="ru-RU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544512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1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тренировка соответствующих мыслительных операций 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9821" y="4221088"/>
            <a:ext cx="1851025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43120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57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202695"/>
              </p:ext>
            </p:extLst>
          </p:nvPr>
        </p:nvGraphicFramePr>
        <p:xfrm>
          <a:off x="107504" y="78088"/>
          <a:ext cx="8928992" cy="6576886"/>
        </p:xfrm>
        <a:graphic>
          <a:graphicData uri="http://schemas.openxmlformats.org/drawingml/2006/table">
            <a:tbl>
              <a:tblPr/>
              <a:tblGrid>
                <a:gridCol w="3713029"/>
                <a:gridCol w="5215963"/>
              </a:tblGrid>
              <a:tr h="69860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3.  Затруднение в ситуации </a:t>
                      </a:r>
                    </a:p>
                  </a:txBody>
                  <a:tcPr marL="90000" marR="90000" marT="46806" marB="46806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782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анализа детьми возникшей ситуации, подведение их к выявлению места и причины затруднения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1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моделирование  проблемной ситуации затруднения в индивидуальной деятельности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создание  ситуации для пробного действия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фиксация затруднения в речи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выявление и фиксирование в речи причины и места  затруднения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49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26" y="4077072"/>
            <a:ext cx="2667000" cy="2001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88733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28600"/>
            <a:ext cx="8784976" cy="6629400"/>
          </a:xfrm>
          <a:noFill/>
          <a:ln w="19050">
            <a:noFill/>
          </a:ln>
        </p:spPr>
        <p:txBody>
          <a:bodyPr>
            <a:normAutofit fontScale="62500" lnSpcReduction="20000"/>
          </a:bodyPr>
          <a:lstStyle/>
          <a:p>
            <a:pPr algn="ctr" eaLnBrk="1" hangingPunct="1">
              <a:buFontTx/>
              <a:buNone/>
            </a:pPr>
            <a:r>
              <a:rPr lang="ru-RU" sz="5100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Приёмы</a:t>
            </a:r>
          </a:p>
          <a:p>
            <a:pPr algn="ctr" eaLnBrk="1" hangingPunct="1">
              <a:buFontTx/>
              <a:buNone/>
            </a:pPr>
            <a:endParaRPr lang="ru-RU" dirty="0" smtClean="0">
              <a:solidFill>
                <a:srgbClr val="0000FF"/>
              </a:solidFill>
            </a:endParaRPr>
          </a:p>
          <a:p>
            <a:pPr lvl="0"/>
            <a:r>
              <a:rPr lang="ru-RU" sz="3800" b="1" dirty="0" smtClean="0">
                <a:solidFill>
                  <a:srgbClr val="7030A0"/>
                </a:solidFill>
              </a:rPr>
              <a:t>Подводящий диалог с целью  фиксации затруднения.</a:t>
            </a:r>
          </a:p>
          <a:p>
            <a:pPr lvl="0"/>
            <a:r>
              <a:rPr lang="ru-RU" sz="3600" b="1" dirty="0" smtClean="0">
                <a:solidFill>
                  <a:srgbClr val="7030A0"/>
                </a:solidFill>
              </a:rPr>
              <a:t>В рамках сюжета моделируется ситуация, в которой дети сталкиваются с затруднением.</a:t>
            </a:r>
          </a:p>
          <a:p>
            <a:pPr lvl="0"/>
            <a:r>
              <a:rPr lang="ru-RU" sz="3600" b="1" dirty="0" smtClean="0">
                <a:solidFill>
                  <a:srgbClr val="7030A0"/>
                </a:solidFill>
              </a:rPr>
              <a:t>Затруднение в форме пробного действия должно быть личностно значимым для каждого (в индивидуальной деятельности).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Держать паузу (или дистанцию) для самостоятельного выявления и фиксации в речи причины и места  затруднения </a:t>
            </a:r>
          </a:p>
          <a:p>
            <a:pPr algn="ctr">
              <a:buNone/>
              <a:defRPr/>
            </a:pPr>
            <a:r>
              <a:rPr lang="ru-RU" sz="5100" b="1" dirty="0" smtClean="0">
                <a:solidFill>
                  <a:srgbClr val="C00000"/>
                </a:solidFill>
              </a:rPr>
              <a:t>Маркеры ТДМ:</a:t>
            </a:r>
            <a:r>
              <a:rPr lang="ru-RU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</a:rPr>
              <a:t>«СМОГЛИ?», </a:t>
            </a:r>
          </a:p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</a:rPr>
              <a:t>«ПОЧЕМУ НЕ СМОГЛИ?»,</a:t>
            </a:r>
          </a:p>
          <a:p>
            <a:pPr>
              <a:defRPr/>
            </a:pPr>
            <a:r>
              <a:rPr lang="ru-RU" b="1" dirty="0" smtClean="0">
                <a:solidFill>
                  <a:srgbClr val="0000FF"/>
                </a:solidFill>
              </a:rPr>
              <a:t>« У ВАС ЗАТРУДНЕНИЕ?»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«ЗАТРУДНЕНИЯ БОЯТЬСЯ НЕ НАДО…»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«ЗНАЧИТ,  ЧТО  НАМ (в младшем возрасте) </a:t>
            </a:r>
          </a:p>
          <a:p>
            <a:pPr>
              <a:buFont typeface="Arial" pitchFamily="34" charset="0"/>
              <a:buNone/>
            </a:pPr>
            <a:r>
              <a:rPr lang="ru-RU" b="1" dirty="0" smtClean="0">
                <a:solidFill>
                  <a:srgbClr val="0000FF"/>
                </a:solidFill>
              </a:rPr>
              <a:t>                                    ВАМ  (в старшем возрасте) НАДО УЗНАТЬ»</a:t>
            </a:r>
            <a:endParaRPr lang="ru-RU" sz="4600" b="1" dirty="0" smtClean="0">
              <a:solidFill>
                <a:srgbClr val="0000FF"/>
              </a:solidFill>
            </a:endParaRPr>
          </a:p>
          <a:p>
            <a:r>
              <a:rPr lang="ru-RU" b="1" dirty="0">
                <a:solidFill>
                  <a:srgbClr val="0000FF"/>
                </a:solidFill>
              </a:rPr>
              <a:t>«ЧТО НУЖНО СДЕЛАТЬ, ЕСЛИ ЧЕГО-ТО НЕ ЗНАЕШЬ, НО ОЧЕНЬ ХОЧЕШЬ УЗНАТЬ?»</a:t>
            </a:r>
          </a:p>
          <a:p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862742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30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73548"/>
              </p:ext>
            </p:extLst>
          </p:nvPr>
        </p:nvGraphicFramePr>
        <p:xfrm>
          <a:off x="179388" y="115888"/>
          <a:ext cx="8785225" cy="6631584"/>
        </p:xfrm>
        <a:graphic>
          <a:graphicData uri="http://schemas.openxmlformats.org/drawingml/2006/table">
            <a:tbl>
              <a:tblPr/>
              <a:tblGrid>
                <a:gridCol w="4011612"/>
                <a:gridCol w="477361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4. Открытие нового знания</a:t>
                      </a:r>
                    </a:p>
                  </a:txBody>
                  <a:tcPr marL="90000" marR="90000" marT="46806" marB="46806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21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первичного опыта успешного преодоления трудностей через выявление и устранение их причин</a:t>
                      </a:r>
                      <a:r>
                        <a:rPr lang="ru-RU" sz="24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(организация подводящего или побуждающего диалога  с детьми, направленного на открытие нового знания)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4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1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Требования:</a:t>
                      </a:r>
                      <a:endParaRPr lang="ru-RU" sz="24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выбора способа преодоления затруднения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выдвижения и обоснования своего предполагаемого выхода из затруднения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проговаривая его в слух, т.е.  важно зафиксировать «новое знание» в речи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ситуации успеха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582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0" y="44624"/>
            <a:ext cx="9144000" cy="6813376"/>
          </a:xfrm>
          <a:noFill/>
          <a:ln w="19050">
            <a:noFill/>
          </a:ln>
        </p:spPr>
        <p:txBody>
          <a:bodyPr>
            <a:normAutofit fontScale="625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5800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Приёмы 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Расширить представлений у детей об источниках получения информации (сам, спрошу у кого-то, книга, познавательные фильмы, Интернет…)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Подводящий или побуждающий диалог  с целью открытия нового знания.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Четко, логично и грамотно выстраивать подводящий диалог. 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Создание ситуации, в которой ребенок сам открывает новое.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Помощь детям в умении формулировать вопросы. 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Предоставление  детям возможности говорить, что они думают. Все предложенные варианты ответов детей оценивать разумно.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Отсутствие  </a:t>
            </a:r>
            <a:r>
              <a:rPr lang="ru-RU" sz="2900" b="1" dirty="0" err="1" smtClean="0">
                <a:solidFill>
                  <a:srgbClr val="7030A0"/>
                </a:solidFill>
              </a:rPr>
              <a:t>гиперопеки</a:t>
            </a:r>
            <a:r>
              <a:rPr lang="ru-RU" sz="2900" b="1" dirty="0" smtClean="0">
                <a:solidFill>
                  <a:srgbClr val="7030A0"/>
                </a:solidFill>
              </a:rPr>
              <a:t> детей, воспитатель должен «взять себя в руки» на время занятия, не  торопиться.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Создание ситуации причастности каждого ребенка к полученному результату, ситуацию успеха ( эмоциональное активное участие детей в дидактических и ролевых играх).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Должна быть четкая фиксация нового понятия или алгоритма, глядя в глаза ( в руках у детей в это время ничего не должно быть!).</a:t>
            </a:r>
          </a:p>
          <a:p>
            <a:pPr>
              <a:lnSpc>
                <a:spcPct val="90000"/>
              </a:lnSpc>
            </a:pPr>
            <a:r>
              <a:rPr lang="ru-RU" sz="2900" b="1" dirty="0" smtClean="0">
                <a:solidFill>
                  <a:srgbClr val="7030A0"/>
                </a:solidFill>
              </a:rPr>
              <a:t>Педагог акцентирует знаками, схемами, символами, картинками, игрушками новое знание.</a:t>
            </a:r>
          </a:p>
          <a:p>
            <a:pPr>
              <a:buNone/>
              <a:defRPr/>
            </a:pPr>
            <a:r>
              <a:rPr lang="ru-RU" sz="5100" b="1" dirty="0" smtClean="0">
                <a:solidFill>
                  <a:srgbClr val="C00000"/>
                </a:solidFill>
                <a:cs typeface="Arial" charset="0"/>
              </a:rPr>
              <a:t> Маркеры :</a:t>
            </a:r>
            <a:r>
              <a:rPr lang="ru-RU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</a:t>
            </a:r>
          </a:p>
          <a:p>
            <a:pPr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«ЧТО НУЖНО СДЕЛАТЬ, ЕСЛИ ЧЕГО-ТО НЕ ЗНАЕШЬ, НО ОЧЕНЬ ХОЧЕШЬ УЗНАТЬ?»</a:t>
            </a:r>
          </a:p>
          <a:p>
            <a:pPr>
              <a:buNone/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Способы преодоления затруднения:</a:t>
            </a:r>
          </a:p>
          <a:p>
            <a:pPr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«ПРИДУМАЮ САМ», </a:t>
            </a:r>
          </a:p>
          <a:p>
            <a:pPr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«СПРОШУ У ТОГО, КТО ЗНАЕТ» (младший  возраст)</a:t>
            </a:r>
          </a:p>
          <a:p>
            <a:pPr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«ПРИДУМАЮ САМ, А ПОТОМ ПРОВЕРЮ СЕБЯ ПО ОБРАЗЦУ» (старший возраст)</a:t>
            </a:r>
          </a:p>
          <a:p>
            <a:pPr>
              <a:defRPr/>
            </a:pPr>
            <a:r>
              <a:rPr lang="ru-RU" sz="2900" b="1" dirty="0" smtClean="0">
                <a:solidFill>
                  <a:srgbClr val="0000FF"/>
                </a:solidFill>
              </a:rPr>
              <a:t>«Я ПРАВИЛЬНО ВАС ПОНЯЛА, ВЫ ХОТИТЕ СПРОСИТЬ, узнать… « и дать правильную </a:t>
            </a:r>
            <a:r>
              <a:rPr lang="ru-RU" sz="2300" b="1" dirty="0" smtClean="0">
                <a:solidFill>
                  <a:srgbClr val="0000FF"/>
                </a:solidFill>
              </a:rPr>
              <a:t>формулировку вопроса</a:t>
            </a:r>
          </a:p>
          <a:p>
            <a:pPr>
              <a:buNone/>
              <a:defRPr/>
            </a:pPr>
            <a:r>
              <a:rPr lang="ru-RU" sz="2300" b="1" dirty="0" smtClean="0">
                <a:solidFill>
                  <a:srgbClr val="0000FF"/>
                </a:solidFill>
              </a:rPr>
              <a:t>ВЫВОД - фиксация нового понятия или способа действия.</a:t>
            </a:r>
          </a:p>
          <a:p>
            <a:pPr lvl="0">
              <a:buNone/>
            </a:pPr>
            <a:endParaRPr lang="ru-RU" sz="1800" b="1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73620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5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928675"/>
              </p:ext>
            </p:extLst>
          </p:nvPr>
        </p:nvGraphicFramePr>
        <p:xfrm>
          <a:off x="107504" y="228600"/>
          <a:ext cx="8928992" cy="6463936"/>
        </p:xfrm>
        <a:graphic>
          <a:graphicData uri="http://schemas.openxmlformats.org/drawingml/2006/table">
            <a:tbl>
              <a:tblPr/>
              <a:tblGrid>
                <a:gridCol w="3600993"/>
                <a:gridCol w="5327999"/>
              </a:tblGrid>
              <a:tr h="979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5. Включение нового знания в систему знаний и умений ребёнка  и повторение</a:t>
                      </a:r>
                    </a:p>
                  </a:txBody>
                  <a:tcPr marL="90006" marR="90006" marT="46804" marB="46804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3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умения детей самостоятельно применять  усвоенные знания и способы действия для решения новых задач (проблем)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(закрепление нового знания в играх и упражнениях)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6" marR="91446" marT="45724" marB="45724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ситуаций для  выполнения самостоятельного задания на новое знание или новый способ действия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соответствие используемых игр и упражнений, в которых тренируется  новое знание, придерживаясь   общей сюжетной линии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учёт индивидуальных особенностей каждого ребёнка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соблюдение принципа мини-макса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ситуации успеха для каждого воспитанника, мотивирующая его к включению в дальнейшее освоение новых знаний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самопроверки  или взаимопроверки</a:t>
                      </a:r>
                      <a:endParaRPr lang="ru-RU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0175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248400"/>
          </a:xfrm>
          <a:noFill/>
          <a:ln w="19050">
            <a:noFill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Приёмы </a:t>
            </a:r>
          </a:p>
          <a:p>
            <a:pPr eaLnBrk="1" hangingPunct="1">
              <a:spcBef>
                <a:spcPct val="0"/>
              </a:spcBef>
            </a:pPr>
            <a:endParaRPr kumimoji="1" lang="ru-RU" sz="2000" dirty="0" smtClean="0">
              <a:cs typeface="Times New Roman" pitchFamily="18" charset="0"/>
            </a:endParaRP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Выполнение задания на новый способ действия с проговариванием вслух алгоритма, свойства.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Выполнение задания в группах или парах.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Самостоятельная проверка по эталону, образцу.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Взаимопроверка в паре.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Взаимопомощь друзьям.  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Соблюдение принципа </a:t>
            </a:r>
            <a:r>
              <a:rPr lang="ru-RU" sz="2800" b="1" dirty="0" err="1" smtClean="0">
                <a:solidFill>
                  <a:srgbClr val="7030A0"/>
                </a:solidFill>
              </a:rPr>
              <a:t>мини-макса</a:t>
            </a:r>
            <a:r>
              <a:rPr lang="ru-RU" sz="2800" b="1" dirty="0" smtClean="0">
                <a:solidFill>
                  <a:srgbClr val="7030A0"/>
                </a:solidFill>
              </a:rPr>
              <a:t>. 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</a:rPr>
              <a:t>В подготовительной группах возможна работа в учебной тетради.</a:t>
            </a:r>
          </a:p>
          <a:p>
            <a:pPr eaLnBrk="1" hangingPunct="1"/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287119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6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230853"/>
              </p:ext>
            </p:extLst>
          </p:nvPr>
        </p:nvGraphicFramePr>
        <p:xfrm>
          <a:off x="179388" y="115888"/>
          <a:ext cx="8812212" cy="5444816"/>
        </p:xfrm>
        <a:graphic>
          <a:graphicData uri="http://schemas.openxmlformats.org/drawingml/2006/table">
            <a:tbl>
              <a:tblPr/>
              <a:tblGrid>
                <a:gridCol w="3528516"/>
                <a:gridCol w="5283696"/>
              </a:tblGrid>
              <a:tr h="598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j-lt"/>
                          <a:ea typeface="Times New Roman"/>
                          <a:cs typeface="+mj-cs"/>
                        </a:rPr>
                        <a:t>6. Осмысление (итог), рефлексия</a:t>
                      </a:r>
                    </a:p>
                  </a:txBody>
                  <a:tcPr marL="90000" marR="90000" marT="46805" marB="46805" anchor="ctr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формирование первичного опыта детей по фиксации достижения цели и выявления условий, которые позволили её достичь (самооценка собственной деятельности)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1800" b="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анализа детской цели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фиксирование детьми достижения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«детской цели»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определение условий, которые позволили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добиться этой цели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фиксация нового знания или способа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действий в речи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определение выполнения взрослой цели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планирование дальнейших действий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создание ситуации успеха в совместной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деятельности, удовлетворения от хорошо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   сделанного дела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08" name="Rectangle 27"/>
          <p:cNvSpPr>
            <a:spLocks noChangeArrowheads="1"/>
          </p:cNvSpPr>
          <p:nvPr/>
        </p:nvSpPr>
        <p:spPr bwMode="auto">
          <a:xfrm>
            <a:off x="204664" y="5877272"/>
            <a:ext cx="8839200" cy="58477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ru-RU" sz="3200" b="1" dirty="0">
                <a:solidFill>
                  <a:srgbClr val="C00000"/>
                </a:solidFill>
              </a:rPr>
              <a:t>Маркеры ТДМ: </a:t>
            </a:r>
            <a:r>
              <a:rPr lang="ru-RU" sz="2400" b="1" dirty="0">
                <a:solidFill>
                  <a:srgbClr val="0000FF"/>
                </a:solidFill>
              </a:rPr>
              <a:t>сведение «детской» и «взрослой» целей.</a:t>
            </a:r>
          </a:p>
        </p:txBody>
      </p:sp>
    </p:spTree>
    <p:extLst>
      <p:ext uri="{BB962C8B-B14F-4D97-AF65-F5344CB8AC3E}">
        <p14:creationId xmlns:p14="http://schemas.microsoft.com/office/powerpoint/2010/main" val="1664824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229600" cy="5973763"/>
          </a:xfrm>
          <a:noFill/>
          <a:ln w="19050">
            <a:noFill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Приёмы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b="1" dirty="0" smtClean="0">
              <a:solidFill>
                <a:srgbClr val="C00000"/>
              </a:solidFill>
              <a:latin typeface="+mj-lt"/>
              <a:ea typeface="Times New Roman"/>
              <a:cs typeface="+mj-cs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9912" y="-387424"/>
            <a:ext cx="8712968" cy="775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</a:rPr>
              <a:t>Расположение детей в пространстве аналогичное первому этапу («якорение»).вернуть детей из сюжета в реальность.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Проговаривание воспитателем (в младшей и средней группе) или самими детьми (в старшей подготовительной группе) условий, которые позволили добиться этой цели.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Вопросы. Составление вопросов так, чтобы </a:t>
            </a:r>
            <a:r>
              <a:rPr lang="ru-RU" sz="2000" b="1" dirty="0" err="1" smtClean="0">
                <a:solidFill>
                  <a:srgbClr val="7030A0"/>
                </a:solidFill>
              </a:rPr>
              <a:t>рефлексировать</a:t>
            </a:r>
            <a:r>
              <a:rPr lang="ru-RU" sz="2000" b="1" dirty="0" smtClean="0">
                <a:solidFill>
                  <a:srgbClr val="7030A0"/>
                </a:solidFill>
              </a:rPr>
              <a:t> выполнение «детской» и «взрослой» цели занятия.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Опорные знаки, картинки, символы, «узелки на память», помогут детям вспомнить всё, что было в ходе занятия.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 Рассказ, письмо, сообщение. Логичнее новые знания сообщать тому, кто не был свидетелем происходящих событий.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«Точка» в занятии должна быть достаточно эмоциональной и позитивной.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7030A0"/>
                </a:solidFill>
              </a:rPr>
              <a:t>Подтвердить успешность детей в выполнении заданий. Например, “Как Вы меня порадовали” и т.д. “Молодцы” (мальчиков), “Умницы” (девочек), </a:t>
            </a:r>
          </a:p>
          <a:p>
            <a:pPr>
              <a:buFont typeface="Arial" pitchFamily="34" charset="0"/>
              <a:buChar char="•"/>
            </a:pPr>
            <a:endParaRPr lang="ru-RU" altLang="ja-JP" sz="2000" b="1" dirty="0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64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600"/>
            <a:ext cx="9144000" cy="6629400"/>
          </a:xfrm>
          <a:noFill/>
          <a:ln w="19050">
            <a:noFill/>
          </a:ln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ru-RU" altLang="ja-JP" sz="1400" u="sng" dirty="0" smtClean="0">
              <a:solidFill>
                <a:srgbClr val="0000FF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ja-JP" sz="3500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  <a:t>Вопросы на этапе «Осмысление (итог)»</a:t>
            </a:r>
            <a:br>
              <a:rPr lang="ru-RU" altLang="ja-JP" sz="3500" b="1" dirty="0" smtClean="0">
                <a:solidFill>
                  <a:srgbClr val="C00000"/>
                </a:solidFill>
                <a:latin typeface="+mj-lt"/>
                <a:ea typeface="Times New Roman"/>
                <a:cs typeface="+mj-cs"/>
              </a:rPr>
            </a:br>
            <a:endParaRPr lang="ru-RU" altLang="ja-JP" sz="3500" b="1" dirty="0" smtClean="0">
              <a:solidFill>
                <a:srgbClr val="C00000"/>
              </a:solidFill>
              <a:latin typeface="+mj-lt"/>
              <a:ea typeface="Times New Roman"/>
              <a:cs typeface="+mj-cs"/>
            </a:endParaRPr>
          </a:p>
          <a:p>
            <a:pPr marL="996950" eaLnBrk="1" hangingPunct="1">
              <a:lnSpc>
                <a:spcPct val="80000"/>
              </a:lnSpc>
              <a:buFontTx/>
              <a:buNone/>
            </a:pPr>
            <a:r>
              <a:rPr lang="ru-RU" altLang="ja-JP" sz="2600" b="1" u="sng" dirty="0" smtClean="0">
                <a:solidFill>
                  <a:srgbClr val="C00000"/>
                </a:solidFill>
              </a:rPr>
              <a:t>Общие вопросы:</a:t>
            </a:r>
            <a:endParaRPr lang="ru-RU" altLang="ja-JP" sz="2600" b="1" dirty="0" smtClean="0">
              <a:solidFill>
                <a:srgbClr val="C00000"/>
              </a:solidFill>
            </a:endParaRP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Где вы были?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Кому помогли?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Как помогли?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Что нового узнали?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Почему мы смогли это сделать?.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Как вам это удалось?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Что вы делали, чтобы достичь цели?...</a:t>
            </a:r>
          </a:p>
          <a:p>
            <a:pPr marL="996950" eaLnBrk="1" hangingPunct="1">
              <a:lnSpc>
                <a:spcPct val="80000"/>
              </a:lnSpc>
            </a:pPr>
            <a:endParaRPr lang="ru-RU" altLang="ja-JP" sz="2600" b="1" u="sng" dirty="0" smtClean="0"/>
          </a:p>
          <a:p>
            <a:pPr marL="996950" eaLnBrk="1" hangingPunct="1">
              <a:lnSpc>
                <a:spcPct val="80000"/>
              </a:lnSpc>
              <a:buFontTx/>
              <a:buNone/>
            </a:pPr>
            <a:r>
              <a:rPr lang="ru-RU" altLang="ja-JP" sz="2600" b="1" u="sng" dirty="0" smtClean="0">
                <a:solidFill>
                  <a:srgbClr val="C00000"/>
                </a:solidFill>
              </a:rPr>
              <a:t>Вопросы рефлексивно </a:t>
            </a:r>
            <a:r>
              <a:rPr lang="ru-RU" altLang="ja-JP" sz="2600" b="1" u="sng" dirty="0" smtClean="0">
                <a:solidFill>
                  <a:srgbClr val="0000FF"/>
                </a:solidFill>
              </a:rPr>
              <a:t>-</a:t>
            </a:r>
            <a:r>
              <a:rPr lang="ru-RU" altLang="ja-JP" sz="2600" b="1" u="sng" dirty="0" smtClean="0">
                <a:solidFill>
                  <a:srgbClr val="FF0000"/>
                </a:solidFill>
              </a:rPr>
              <a:t> </a:t>
            </a:r>
            <a:r>
              <a:rPr lang="ru-RU" altLang="ja-JP" sz="2600" b="1" u="sng" dirty="0" smtClean="0">
                <a:solidFill>
                  <a:srgbClr val="008000"/>
                </a:solidFill>
              </a:rPr>
              <a:t>оценочного </a:t>
            </a:r>
            <a:r>
              <a:rPr lang="ru-RU" altLang="ja-JP" sz="2600" b="1" u="sng" dirty="0" smtClean="0">
                <a:solidFill>
                  <a:srgbClr val="C00000"/>
                </a:solidFill>
              </a:rPr>
              <a:t>характера</a:t>
            </a:r>
            <a:r>
              <a:rPr lang="ru-RU" altLang="ja-JP" sz="2600" b="1" dirty="0" smtClean="0">
                <a:solidFill>
                  <a:srgbClr val="C00000"/>
                </a:solidFill>
              </a:rPr>
              <a:t>: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Что было самым интересным? </a:t>
            </a:r>
            <a:r>
              <a:rPr lang="ru-RU" altLang="ja-JP" sz="2600" b="1" dirty="0" smtClean="0">
                <a:solidFill>
                  <a:srgbClr val="008000"/>
                </a:solidFill>
              </a:rPr>
              <a:t>Почему?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Со всеми заданиями справились?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008000"/>
                </a:solidFill>
              </a:rPr>
              <a:t>Как вы думаете</a:t>
            </a:r>
            <a:r>
              <a:rPr lang="ru-RU" altLang="ja-JP" sz="2600" b="1" dirty="0" smtClean="0"/>
              <a:t> </a:t>
            </a:r>
            <a:r>
              <a:rPr lang="ru-RU" altLang="ja-JP" sz="2600" b="1" dirty="0" smtClean="0">
                <a:solidFill>
                  <a:srgbClr val="008000"/>
                </a:solidFill>
              </a:rPr>
              <a:t>почему?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Было что-то трудное? </a:t>
            </a:r>
            <a:r>
              <a:rPr lang="ru-RU" altLang="ja-JP" sz="2600" b="1" dirty="0" smtClean="0">
                <a:solidFill>
                  <a:srgbClr val="008000"/>
                </a:solidFill>
              </a:rPr>
              <a:t>Почему?</a:t>
            </a:r>
          </a:p>
          <a:p>
            <a:pPr marL="996950" eaLnBrk="1" hangingPunct="1">
              <a:lnSpc>
                <a:spcPct val="80000"/>
              </a:lnSpc>
            </a:pPr>
            <a:endParaRPr lang="ru-RU" altLang="ja-JP" sz="2600" b="1" u="sng" dirty="0" smtClean="0">
              <a:solidFill>
                <a:srgbClr val="008000"/>
              </a:solidFill>
            </a:endParaRPr>
          </a:p>
          <a:p>
            <a:pPr marL="628650" indent="0" eaLnBrk="1" hangingPunct="1">
              <a:lnSpc>
                <a:spcPct val="80000"/>
              </a:lnSpc>
              <a:buFontTx/>
              <a:buNone/>
            </a:pPr>
            <a:r>
              <a:rPr lang="ru-RU" altLang="ja-JP" sz="2600" b="1" u="sng" dirty="0" smtClean="0">
                <a:solidFill>
                  <a:srgbClr val="C00000"/>
                </a:solidFill>
              </a:rPr>
              <a:t>Вопросы, акцентирующие практическую значимость знаний и умений:</a:t>
            </a:r>
            <a:endParaRPr lang="ru-RU" altLang="ja-JP" sz="2600" b="1" dirty="0" smtClean="0">
              <a:solidFill>
                <a:srgbClr val="C00000"/>
              </a:solidFill>
            </a:endParaRPr>
          </a:p>
          <a:p>
            <a:pPr marL="996950" eaLnBrk="1" hangingPunct="1">
              <a:lnSpc>
                <a:spcPct val="80000"/>
              </a:lnSpc>
            </a:pPr>
            <a:endParaRPr lang="ru-RU" altLang="ja-JP" sz="2600" b="1" dirty="0" smtClean="0"/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Какие новые знания помогли вам это сделать?</a:t>
            </a:r>
          </a:p>
          <a:p>
            <a:pPr marL="996950" eaLnBrk="1" hangingPunct="1">
              <a:lnSpc>
                <a:spcPct val="80000"/>
              </a:lnSpc>
            </a:pPr>
            <a:r>
              <a:rPr lang="ru-RU" altLang="ja-JP" sz="2600" b="1" dirty="0" smtClean="0">
                <a:solidFill>
                  <a:srgbClr val="7030A0"/>
                </a:solidFill>
              </a:rPr>
              <a:t>Где это нам пригодится?</a:t>
            </a:r>
          </a:p>
          <a:p>
            <a:pPr marL="996950">
              <a:lnSpc>
                <a:spcPct val="80000"/>
              </a:lnSpc>
            </a:pPr>
            <a:r>
              <a:rPr lang="ru-RU" sz="2600" b="1" dirty="0" smtClean="0">
                <a:solidFill>
                  <a:srgbClr val="7030A0"/>
                </a:solidFill>
              </a:rPr>
              <a:t>Смогли помочь, потому что научились… узнали </a:t>
            </a:r>
            <a:endParaRPr lang="ru-RU" altLang="ja-JP" sz="2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2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60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60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60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60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60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608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608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608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4608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80920" cy="6048672"/>
          </a:xfrm>
        </p:spPr>
        <p:txBody>
          <a:bodyPr>
            <a:noAutofit/>
          </a:bodyPr>
          <a:lstStyle/>
          <a:p>
            <a:pPr marL="0" indent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В </a:t>
            </a:r>
            <a:r>
              <a:rPr lang="ru-RU" sz="2800" b="1" dirty="0">
                <a:latin typeface="Arial" pitchFamily="34" charset="0"/>
                <a:ea typeface="Calibri"/>
                <a:cs typeface="Arial" pitchFamily="34" charset="0"/>
              </a:rPr>
              <a:t>основу технологии деятельностного 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метода Л.Г</a:t>
            </a:r>
            <a:r>
              <a:rPr lang="ru-RU" sz="2800" b="1" dirty="0">
                <a:latin typeface="Arial" pitchFamily="34" charset="0"/>
                <a:ea typeface="Calibri"/>
                <a:cs typeface="Arial" pitchFamily="34" charset="0"/>
              </a:rPr>
              <a:t>. Петерсон (для дошкольного уровня - технологии «Ситуация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») был </a:t>
            </a:r>
            <a:r>
              <a:rPr lang="ru-RU" sz="2800" b="1" dirty="0">
                <a:latin typeface="Arial" pitchFamily="34" charset="0"/>
                <a:ea typeface="Calibri"/>
                <a:cs typeface="Arial" pitchFamily="34" charset="0"/>
              </a:rPr>
              <a:t>положен описанный в общей теории деятельности -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метод рефлексивной самоорганизации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2800" b="1" dirty="0">
                <a:latin typeface="Arial" pitchFamily="34" charset="0"/>
                <a:ea typeface="Calibri"/>
                <a:cs typeface="Arial" pitchFamily="34" charset="0"/>
              </a:rPr>
              <a:t>позволяющий 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поэтапно и последовательно в </a:t>
            </a:r>
            <a:r>
              <a:rPr lang="ru-RU" sz="2800" b="1" dirty="0">
                <a:latin typeface="Arial" pitchFamily="34" charset="0"/>
                <a:ea typeface="Calibri"/>
                <a:cs typeface="Arial" pitchFamily="34" charset="0"/>
              </a:rPr>
              <a:t>системе непрерывного образования формировать у детей </a:t>
            </a:r>
            <a:r>
              <a:rPr lang="ru-RU" sz="2800" b="1" dirty="0" smtClean="0">
                <a:latin typeface="Arial" pitchFamily="34" charset="0"/>
                <a:ea typeface="Calibri"/>
                <a:cs typeface="Arial" pitchFamily="34" charset="0"/>
              </a:rPr>
              <a:t>механизмы: </a:t>
            </a:r>
            <a:r>
              <a:rPr lang="ru-RU" sz="2800" b="1" dirty="0" err="1" smtClean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самоизменения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, саморазвития 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самовоспитания.</a:t>
            </a:r>
            <a:endParaRPr lang="ru-RU" sz="2800" dirty="0">
              <a:solidFill>
                <a:srgbClr val="C000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3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835696" y="1417638"/>
            <a:ext cx="6851104" cy="1579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Наталья\Desktop\фоны\мудрость\u17782_2049_26e70e0d02ac4d5972a1473f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Наталья\Desktop\фоны\мудрость\u17782_2049_26e70e0d02ac4d5972a1473f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" y="-99392"/>
            <a:ext cx="92964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3568" y="661338"/>
            <a:ext cx="8017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5400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571"/>
            <a:ext cx="7467600" cy="593117"/>
          </a:xfrm>
        </p:spPr>
        <p:txBody>
          <a:bodyPr>
            <a:noAutofit/>
          </a:bodyPr>
          <a:lstStyle/>
          <a:p>
            <a:pPr algn="ctr"/>
            <a:r>
              <a:rPr lang="ru-RU" sz="3200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цели ОС </a:t>
            </a:r>
            <a:r>
              <a:rPr lang="ru-RU" sz="3200" b="1" u="sng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ОНЗ</a:t>
            </a:r>
            <a:endParaRPr lang="ru-RU" sz="28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568952" cy="6048672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представления…</a:t>
            </a:r>
          </a:p>
          <a:p>
            <a:pPr lvl="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умения…</a:t>
            </a:r>
          </a:p>
          <a:p>
            <a:pPr lvl="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понятия или системы понятий…</a:t>
            </a:r>
          </a:p>
          <a:p>
            <a:pPr lvl="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Вычленение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причинно-следственных связей</a:t>
            </a:r>
          </a:p>
          <a:p>
            <a:pPr lvl="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Формулирование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правил, алгоритмов, …</a:t>
            </a:r>
          </a:p>
          <a:p>
            <a:pPr lvl="0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особенностей …</a:t>
            </a:r>
          </a:p>
          <a:p>
            <a:pPr marL="0" indent="0">
              <a:buNone/>
            </a:pPr>
            <a:r>
              <a:rPr lang="ru-RU" sz="1400" b="1" u="sng" dirty="0" smtClean="0">
                <a:latin typeface="Arial" pitchFamily="34" charset="0"/>
                <a:cs typeface="Arial" pitchFamily="34" charset="0"/>
              </a:rPr>
              <a:t>Задачи: </a:t>
            </a:r>
          </a:p>
          <a:p>
            <a:r>
              <a:rPr lang="ru-RU" sz="1400" b="1" u="sng" dirty="0" smtClean="0">
                <a:latin typeface="Arial" pitchFamily="34" charset="0"/>
                <a:cs typeface="Arial" pitchFamily="34" charset="0"/>
              </a:rPr>
              <a:t>Образовательные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познакомить ….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закрепить, повторить представление, знания, умения, понятие, взаимосвязь,  …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расширить …</a:t>
            </a:r>
          </a:p>
          <a:p>
            <a:pPr lvl="0"/>
            <a:r>
              <a:rPr lang="ru-RU" sz="1400" b="1" u="sng" dirty="0">
                <a:latin typeface="Arial" pitchFamily="34" charset="0"/>
                <a:cs typeface="Arial" pitchFamily="34" charset="0"/>
              </a:rPr>
              <a:t>Развивающие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развивать представление, умения, понятие, 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способствовать развитию качеств личности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создать условия для развития предпосылок УУД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содействовать развитию мыслительных операций</a:t>
            </a:r>
          </a:p>
          <a:p>
            <a:pPr lvl="0"/>
            <a:r>
              <a:rPr lang="ru-RU" sz="1400" b="1" u="sng" dirty="0">
                <a:latin typeface="Arial" pitchFamily="34" charset="0"/>
                <a:cs typeface="Arial" pitchFamily="34" charset="0"/>
              </a:rPr>
              <a:t>Воспитательные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содействовать развитию  сопереживания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создать условия для развития бережного отношение к природе  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содействовать развитию чувства прекрасного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создать условий для формирования чувства гордости   …</a:t>
            </a:r>
          </a:p>
          <a:p>
            <a:pPr lvl="1"/>
            <a:r>
              <a:rPr lang="ru-RU" sz="1400" b="1" dirty="0">
                <a:latin typeface="Arial" pitchFamily="34" charset="0"/>
                <a:cs typeface="Arial" pitchFamily="34" charset="0"/>
              </a:rPr>
              <a:t>обеспечить поддержку в развитии собственного «Я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».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Метод: Побуждающий от проблемы ДИАЛОГ.      </a:t>
            </a:r>
            <a: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Этапы творческой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деятельности</a:t>
            </a:r>
            <a:endParaRPr lang="ru-RU" sz="28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44047"/>
              </p:ext>
            </p:extLst>
          </p:nvPr>
        </p:nvGraphicFramePr>
        <p:xfrm>
          <a:off x="179512" y="1268760"/>
          <a:ext cx="8517803" cy="499904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2924"/>
                <a:gridCol w="3690328"/>
                <a:gridCol w="3134551"/>
              </a:tblGrid>
              <a:tr h="864096">
                <a:tc>
                  <a:txBody>
                    <a:bodyPr/>
                    <a:lstStyle/>
                    <a:p>
                      <a:pPr marL="101600" algn="ctr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Проблемная ситуация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 П.С.— противоречие между: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двумя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фактами;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 новым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фактом и старой теорией;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 необходимостью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невозможностью.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ts val="127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Признак - эмоциональ­ная реакция: удивление или затруднение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этапа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66398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Постановка проблемы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пробное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затруднение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-определение места и причины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(3 этап ОНЗ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5890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возникновение проблемной ситуации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осознание противоречия 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-формулирование проблемы 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  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фиксация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места 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причины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Проблема -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определили  место 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выявили  причину затруднения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зафиксировали  в речи затруднение</a:t>
                      </a:r>
                    </a:p>
                    <a:p>
                      <a:pPr indent="-850900"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40376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Поиск решения проблемы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ОНЗ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– построение </a:t>
                      </a:r>
                      <a:r>
                        <a:rPr lang="ru-RU" sz="14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проекта,плана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Выражение решения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Реализация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 </a:t>
                      </a:r>
                    </a:p>
                    <a:p>
                      <a:pPr marL="10160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(4 этап ОНЗ)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Выдвижение  гипотез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endParaRPr lang="ru-RU" sz="1400" b="1" u="none" strike="noStrike" spc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Проверка гипотез </a:t>
                      </a:r>
                      <a:r>
                        <a:rPr lang="ru-RU" sz="14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предложенных вариантов предположений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предложений, )</a:t>
                      </a: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выражение нового знания в речи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выбор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способа преодоления  затруднения или создание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проекта.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публичное выполнение нового знания </a:t>
                      </a:r>
                      <a:endParaRPr lang="ru-RU" sz="1400" b="1" u="none" strike="noStrike" spc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Решение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понимание 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НОВОГО ЗНАНИЯ или СПОСОБА ДЕЙСТВИЯ в речи, знаково, схемами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символами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картинками.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Продукт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схема, план, маршрут, правило и т.д.</a:t>
                      </a:r>
                    </a:p>
                    <a:p>
                      <a:pPr marL="88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Реализация -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 задания на новое знание или способ действия.  </a:t>
                      </a:r>
                    </a:p>
                    <a:p>
                      <a:pPr marL="88900" indent="0"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93066"/>
              </p:ext>
            </p:extLst>
          </p:nvPr>
        </p:nvGraphicFramePr>
        <p:xfrm>
          <a:off x="179512" y="1052736"/>
          <a:ext cx="8496944" cy="54726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24135"/>
                <a:gridCol w="3960440"/>
                <a:gridCol w="3312369"/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Противоречия 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Между 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двумя  или более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фактами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05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Между житейским представлением и научным фактом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3061">
                <a:tc>
                  <a:txBody>
                    <a:bodyPr/>
                    <a:lstStyle/>
                    <a:p>
                      <a:pPr marL="6985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Между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необходимостью и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невозможностью выполнить задание.</a:t>
                      </a:r>
                      <a:endParaRPr lang="ru-RU" sz="105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marL="13970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68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9313"/>
              </p:ext>
            </p:extLst>
          </p:nvPr>
        </p:nvGraphicFramePr>
        <p:xfrm>
          <a:off x="179512" y="1052736"/>
          <a:ext cx="8424936" cy="541871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587836"/>
                <a:gridCol w="3837100"/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3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предыдущие).         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68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Принятие  педагогом   реплик обучающихся  при побуждающем диалоге</a:t>
            </a:r>
            <a:r>
              <a:rPr lang="ru-RU" sz="32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280920" cy="20882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Подтверждение (так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Подтверждение + побуждение (так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кто думает иначе?)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Положительное оценивание (молодец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!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16632"/>
            <a:ext cx="8568952" cy="16561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       </a:t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</a:t>
            </a: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от проблемной ситуации диалог </a:t>
            </a:r>
            <a:r>
              <a:rPr lang="ru-RU" sz="28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обеспечивает подлинно </a:t>
            </a:r>
            <a:r>
              <a:rPr lang="ru-RU" sz="2800" b="1" i="1" u="sng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творческую </a:t>
            </a:r>
            <a:r>
              <a:rPr lang="ru-RU" sz="2800" b="1" i="1" u="sng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sz="28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развивает их речь и творческие </a:t>
            </a:r>
            <a:r>
              <a:rPr lang="ru-RU" sz="28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способности</a:t>
            </a:r>
            <a:endParaRPr lang="ru-RU" sz="2800" b="1" cap="none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79512" y="1772816"/>
            <a:ext cx="8424936" cy="453650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 диалог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результат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753108" y="248934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1717389" y="378936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1717389" y="515719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736603" y="3789362"/>
            <a:ext cx="1295400" cy="863600"/>
            <a:chOff x="4536281" y="2133600"/>
            <a:chExt cx="1295400" cy="863600"/>
          </a:xfrm>
        </p:grpSpPr>
        <p:sp>
          <p:nvSpPr>
            <p:cNvPr id="22535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6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7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2544" name="Line 17"/>
          <p:cNvSpPr>
            <a:spLocks noChangeShapeType="1"/>
          </p:cNvSpPr>
          <p:nvPr/>
        </p:nvSpPr>
        <p:spPr bwMode="auto">
          <a:xfrm flipH="1">
            <a:off x="1126629" y="3121966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5214631" y="6068958"/>
            <a:ext cx="8173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736603" y="2497581"/>
            <a:ext cx="1295400" cy="863600"/>
            <a:chOff x="4536281" y="2133600"/>
            <a:chExt cx="1295400" cy="863600"/>
          </a:xfrm>
        </p:grpSpPr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Line 17"/>
          <p:cNvSpPr>
            <a:spLocks noChangeShapeType="1"/>
          </p:cNvSpPr>
          <p:nvPr/>
        </p:nvSpPr>
        <p:spPr bwMode="auto">
          <a:xfrm flipH="1">
            <a:off x="1163215" y="4509120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736603" y="5112271"/>
            <a:ext cx="1295400" cy="863600"/>
            <a:chOff x="4536281" y="2133600"/>
            <a:chExt cx="1295400" cy="863600"/>
          </a:xfrm>
        </p:grpSpPr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69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Метод: Побуждающий от проблемы ДИАЛОГ.      </a:t>
            </a:r>
            <a: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Этапы творческой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деятельности</a:t>
            </a:r>
            <a:endParaRPr lang="ru-RU" sz="28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44047"/>
              </p:ext>
            </p:extLst>
          </p:nvPr>
        </p:nvGraphicFramePr>
        <p:xfrm>
          <a:off x="179512" y="1268760"/>
          <a:ext cx="8517803" cy="499904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2924"/>
                <a:gridCol w="3690328"/>
                <a:gridCol w="3134551"/>
              </a:tblGrid>
              <a:tr h="864096">
                <a:tc>
                  <a:txBody>
                    <a:bodyPr/>
                    <a:lstStyle/>
                    <a:p>
                      <a:pPr marL="101600" algn="ctr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Проблемная ситуация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 П.С.— противоречие между: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двумя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фактами;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 новым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фактом и старой теорией;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 необходимостью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невозможностью.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ts val="127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Признак - эмоциональ­ная реакция: удивление или затруднение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786"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этапа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66398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Постановка проблемы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пробное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затруднение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-определение места и причины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(3 этап ОНЗ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5890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возникновение проблемной ситуации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осознание противоречия 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-формулирование проблемы 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  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фиксация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места 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причины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Проблема -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определили  место 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выявили  причину затруднения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зафиксировали  в речи затруднение</a:t>
                      </a:r>
                    </a:p>
                    <a:p>
                      <a:pPr indent="-850900"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40376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Поиск решения проблемы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ОНЗ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– построение </a:t>
                      </a:r>
                      <a:r>
                        <a:rPr lang="ru-RU" sz="14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проекта,плана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Выражение решения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Реализация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 </a:t>
                      </a:r>
                    </a:p>
                    <a:p>
                      <a:pPr marL="10160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(4 этап ОНЗ)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Выдвижение  гипотез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endParaRPr lang="ru-RU" sz="1400" b="1" u="none" strike="noStrike" spc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Проверка гипотез </a:t>
                      </a:r>
                      <a:r>
                        <a:rPr lang="ru-RU" sz="14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предложенных вариантов предположений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предложений, )</a:t>
                      </a: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выражение нового знания в речи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выбор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способа преодоления  затруднения или создание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проекта.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публичное выполнение нового знания </a:t>
                      </a:r>
                      <a:endParaRPr lang="ru-RU" sz="1400" b="1" u="none" strike="noStrike" spc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Решение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понимание 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НОВОГО ЗНАНИЯ или СПОСОБА ДЕЙСТВИЯ в речи, знаково, схемами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символами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картинками.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Продукт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схема, план, маршрут, правило и т.д.</a:t>
                      </a:r>
                    </a:p>
                    <a:p>
                      <a:pPr marL="88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Реализация -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 задания на новое знание или способ действия.  </a:t>
                      </a:r>
                    </a:p>
                    <a:p>
                      <a:pPr marL="88900" indent="0"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93066"/>
              </p:ext>
            </p:extLst>
          </p:nvPr>
        </p:nvGraphicFramePr>
        <p:xfrm>
          <a:off x="179512" y="1052736"/>
          <a:ext cx="8496944" cy="54726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24135"/>
                <a:gridCol w="3960440"/>
                <a:gridCol w="3312369"/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Противоречия 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Между 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двумя  или более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фактами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05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Между житейским представлением и научным фактом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3061">
                <a:tc>
                  <a:txBody>
                    <a:bodyPr/>
                    <a:lstStyle/>
                    <a:p>
                      <a:pPr marL="6985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Между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необходимостью и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невозможностью выполнить задание.</a:t>
                      </a:r>
                      <a:endParaRPr lang="ru-RU" sz="105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marL="13970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68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9313"/>
              </p:ext>
            </p:extLst>
          </p:nvPr>
        </p:nvGraphicFramePr>
        <p:xfrm>
          <a:off x="179512" y="1052736"/>
          <a:ext cx="8424936" cy="541871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587836"/>
                <a:gridCol w="3837100"/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3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1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предыдущие).         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68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6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568952" cy="144016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cap="none" dirty="0" smtClean="0">
                <a:solidFill>
                  <a:srgbClr val="CC0000"/>
                </a:solidFill>
                <a:effectLst/>
                <a:latin typeface="Arial" pitchFamily="34" charset="0"/>
                <a:cs typeface="Arial" pitchFamily="34" charset="0"/>
              </a:rPr>
              <a:t>Затруднение будет для ребенка личностно-значимым только при наличии «детской» цели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772816"/>
            <a:ext cx="8064896" cy="3816424"/>
          </a:xfrm>
          <a:solidFill>
            <a:srgbClr val="E5D58A"/>
          </a:solidFill>
          <a:ln w="19050">
            <a:solidFill>
              <a:srgbClr val="FF505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обеспечивающей удовлетворение ключевых потребностей ребенка являющейся обязательным условием «вхождения» ребенка в деятельность.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Столкнувшись на этом пути с затруднением, ребенок чувствует личную потребность узнать, а значит, появляется учебная задача, соотносимая с так  называемой «взрослой» целью.  </a:t>
            </a:r>
          </a:p>
        </p:txBody>
      </p:sp>
    </p:spTree>
    <p:extLst>
      <p:ext uri="{BB962C8B-B14F-4D97-AF65-F5344CB8AC3E}">
        <p14:creationId xmlns:p14="http://schemas.microsoft.com/office/powerpoint/2010/main" val="123404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Принятие  педагогом   реплик обучающихся  при побуждающем диалоге</a:t>
            </a:r>
            <a:r>
              <a:rPr lang="ru-RU" sz="32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280920" cy="20882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Подтверждение (так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Подтверждение + побуждение (так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кто думает иначе?)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Положительное оценивание (молодец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!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16632"/>
            <a:ext cx="8568952" cy="16561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       </a:t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</a:t>
            </a: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от проблемной ситуации диалог </a:t>
            </a:r>
            <a:r>
              <a:rPr lang="ru-RU" sz="28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обеспечивает подлинно </a:t>
            </a:r>
            <a:r>
              <a:rPr lang="ru-RU" sz="2800" b="1" i="1" u="sng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творческую </a:t>
            </a:r>
            <a:r>
              <a:rPr lang="ru-RU" sz="2800" b="1" i="1" u="sng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sz="28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cap="non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развивает их речь и творческие </a:t>
            </a:r>
            <a:r>
              <a:rPr lang="ru-RU" sz="2800" b="1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способности</a:t>
            </a:r>
            <a:endParaRPr lang="ru-RU" sz="2800" b="1" cap="none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79512" y="1772816"/>
            <a:ext cx="8424936" cy="453650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 диалог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Вопрос            размышление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результат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753108" y="248934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1717389" y="378936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1717389" y="515719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736603" y="3789362"/>
            <a:ext cx="1295400" cy="863600"/>
            <a:chOff x="4536281" y="2133600"/>
            <a:chExt cx="1295400" cy="863600"/>
          </a:xfrm>
        </p:grpSpPr>
        <p:sp>
          <p:nvSpPr>
            <p:cNvPr id="22535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6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7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2544" name="Line 17"/>
          <p:cNvSpPr>
            <a:spLocks noChangeShapeType="1"/>
          </p:cNvSpPr>
          <p:nvPr/>
        </p:nvSpPr>
        <p:spPr bwMode="auto">
          <a:xfrm flipH="1">
            <a:off x="1126629" y="3121966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5214631" y="6068958"/>
            <a:ext cx="8173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736603" y="2497581"/>
            <a:ext cx="1295400" cy="863600"/>
            <a:chOff x="4536281" y="2133600"/>
            <a:chExt cx="1295400" cy="863600"/>
          </a:xfrm>
        </p:grpSpPr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Line 17"/>
          <p:cNvSpPr>
            <a:spLocks noChangeShapeType="1"/>
          </p:cNvSpPr>
          <p:nvPr/>
        </p:nvSpPr>
        <p:spPr bwMode="auto">
          <a:xfrm flipH="1">
            <a:off x="1163215" y="4509120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736603" y="5112271"/>
            <a:ext cx="1295400" cy="863600"/>
            <a:chOff x="4536281" y="2133600"/>
            <a:chExt cx="1295400" cy="863600"/>
          </a:xfrm>
        </p:grpSpPr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69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24936" cy="648072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cap="none" dirty="0" smtClean="0">
                <a:solidFill>
                  <a:srgbClr val="CD0316"/>
                </a:solidFill>
                <a:effectLst/>
                <a:latin typeface="Arial" pitchFamily="34" charset="0"/>
                <a:cs typeface="Arial" pitchFamily="34" charset="0"/>
              </a:rPr>
              <a:t>Миссия дошкольного образования </a:t>
            </a:r>
            <a:endParaRPr lang="ru-RU" sz="3600" cap="none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352928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«Становление и развитие </a:t>
            </a:r>
            <a:r>
              <a:rPr lang="ru-RU" altLang="ru-RU" sz="28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личности</a:t>
            </a:r>
            <a:r>
              <a:rPr lang="ru-RU" alt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 её индивидуальности, уникальности, неповторимости</a:t>
            </a:r>
            <a:r>
              <a:rPr lang="ru-RU" altLang="ru-RU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парадигмы знаний, умений и навыков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парадигме развития личности воспитанника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основными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целями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образовательного процесса являются:</a:t>
            </a:r>
          </a:p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знания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понимаемая и воспроизводимая научная информация;</a:t>
            </a:r>
          </a:p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умения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применяемые на практике знания;</a:t>
            </a:r>
          </a:p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навыки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автоматизированные действия.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398768" cy="1035496"/>
          </a:xfrm>
        </p:spPr>
        <p:txBody>
          <a:bodyPr>
            <a:noAutofit/>
          </a:bodyPr>
          <a:lstStyle/>
          <a:p>
            <a:pPr algn="ctr"/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Цели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и этапы учебного процесса и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методика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их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организации</a:t>
            </a:r>
            <a:endParaRPr lang="ru-RU" sz="28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69203"/>
              </p:ext>
            </p:extLst>
          </p:nvPr>
        </p:nvGraphicFramePr>
        <p:xfrm>
          <a:off x="179512" y="1196752"/>
          <a:ext cx="8496944" cy="518457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46438"/>
                <a:gridCol w="2540285"/>
                <a:gridCol w="2038766"/>
                <a:gridCol w="2871455"/>
              </a:tblGrid>
              <a:tr h="432048"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Цели </a:t>
                      </a:r>
                      <a:endParaRPr lang="ru-RU" sz="2000" b="1" i="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317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Этапы урока и занятия</a:t>
                      </a:r>
                      <a:endParaRPr lang="ru-RU" sz="2000" b="1" i="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Методика организации </a:t>
                      </a:r>
                      <a:endParaRPr lang="ru-RU" sz="2000" b="1" i="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Проблемная  ситуация 3,4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Введение материала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Воспроизведение (проговаривание)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пробное действие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3.затруднение (определение места и причины)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4.ОНЗ – (построение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проекта,  реализация проекта)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Методы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Задания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93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Формирование 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этапах 1,2,5,6.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Умения 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Задачи и упражнения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Задания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Навыки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Многократное повторение действия </a:t>
                      </a:r>
                      <a:endParaRPr lang="ru-RU" sz="200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Задания </a:t>
                      </a:r>
                      <a:endParaRPr lang="ru-RU" sz="2000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6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352928" cy="6048672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ru-RU" sz="3600" b="1" dirty="0">
                <a:latin typeface="Arial" pitchFamily="34" charset="0"/>
                <a:ea typeface="Times New Roman"/>
                <a:cs typeface="Arial" pitchFamily="34" charset="0"/>
              </a:rPr>
              <a:t>Т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радиционный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урок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или занятия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это педагогический 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монолог:  </a:t>
            </a:r>
          </a:p>
          <a:p>
            <a:pPr indent="0" algn="ctr">
              <a:spcAft>
                <a:spcPts val="0"/>
              </a:spcAft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Я 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говорю - ты молчишь. </a:t>
            </a:r>
            <a:endParaRPr lang="ru-RU" sz="3600" b="1" i="1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indent="0" algn="ctr">
              <a:spcAft>
                <a:spcPts val="0"/>
              </a:spcAft>
              <a:buNone/>
            </a:pPr>
            <a:endParaRPr lang="ru-RU" sz="3600" b="1" i="1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Пришел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, услышал, заучил </a:t>
            </a:r>
            <a:r>
              <a:rPr lang="ru-RU" sz="3600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- традиционный метод </a:t>
            </a: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обучения. Его </a:t>
            </a:r>
            <a:r>
              <a:rPr lang="ru-RU" sz="3600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Девиз</a:t>
            </a: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: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«Знания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» - Силой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»</a:t>
            </a:r>
            <a:endParaRPr lang="ru-RU" sz="3600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/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9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280920" cy="3024336"/>
          </a:xfrm>
        </p:spPr>
        <p:txBody>
          <a:bodyPr>
            <a:noAutofit/>
          </a:bodyPr>
          <a:lstStyle/>
          <a:p>
            <a:pPr marL="0" indent="457200" algn="ctr">
              <a:spcAft>
                <a:spcPts val="0"/>
              </a:spcAft>
            </a:pPr>
            <a:r>
              <a:rPr lang="ru-RU" sz="3200" b="1" i="1" dirty="0" smtClean="0">
                <a:latin typeface="Arial" pitchFamily="34" charset="0"/>
                <a:ea typeface="Times New Roman"/>
                <a:cs typeface="Arial" pitchFamily="34" charset="0"/>
              </a:rPr>
              <a:t>«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Ничему 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нельзя научить - можно только 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научиться»</a:t>
            </a:r>
          </a:p>
          <a:p>
            <a:pPr marL="0" indent="457200" algn="ctr">
              <a:spcAft>
                <a:spcPts val="0"/>
              </a:spcAft>
            </a:pPr>
            <a:endParaRPr lang="ru-RU" sz="32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457200" algn="ctr">
              <a:spcAft>
                <a:spcPts val="0"/>
              </a:spcAft>
            </a:pP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«Нельзя 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не 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понимать то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, до чего ты додумался </a:t>
            </a:r>
            <a:r>
              <a:rPr lang="ru-RU" sz="3200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сам»</a:t>
            </a:r>
            <a:endParaRPr lang="ru-RU" sz="32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04664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Мысли великих</a:t>
            </a:r>
            <a:endParaRPr lang="ru-RU" sz="4000" b="1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i="1" cap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ru-RU" sz="36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иалогические </a:t>
            </a:r>
            <a:r>
              <a:rPr lang="ru-RU" sz="3600" b="1" i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методы:</a:t>
            </a:r>
            <a:r>
              <a:rPr lang="ru-RU" sz="36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u="sng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u="sng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 подводящий диалоги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96944" cy="430730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200" b="1" dirty="0">
                <a:latin typeface="Arial" pitchFamily="34" charset="0"/>
                <a:ea typeface="Times New Roman"/>
                <a:cs typeface="Arial" pitchFamily="34" charset="0"/>
              </a:rPr>
              <a:t>Подводящий диалог </a:t>
            </a:r>
            <a:endParaRPr lang="ru-RU" sz="32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32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Подводящий </a:t>
            </a:r>
            <a:r>
              <a:rPr lang="ru-RU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представляет собой  метод, при котором педагог пошагово  системой посильных ребёнку вопросов и заданий  приводит к ОНЗ </a:t>
            </a:r>
          </a:p>
          <a:p>
            <a:pPr marL="0" indent="0"/>
            <a:r>
              <a:rPr lang="ru-RU" b="1" i="1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Подводящий </a:t>
            </a:r>
            <a:r>
              <a:rPr lang="ru-RU" b="1" i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развивает речь обучающихся и </a:t>
            </a:r>
            <a:r>
              <a:rPr lang="ru-RU" b="1" u="sng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логическое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мышление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0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1031</TotalTime>
  <Words>4156</Words>
  <Application>Microsoft Office PowerPoint</Application>
  <PresentationFormat>Экран (4:3)</PresentationFormat>
  <Paragraphs>696</Paragraphs>
  <Slides>41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Тема1</vt:lpstr>
      <vt:lpstr>6_Тема Office</vt:lpstr>
      <vt:lpstr>5_Тема Office</vt:lpstr>
      <vt:lpstr>CorelDRAW</vt:lpstr>
      <vt:lpstr>Презентация PowerPoint</vt:lpstr>
      <vt:lpstr>Рефлексивная самоорганизация</vt:lpstr>
      <vt:lpstr>Презентация PowerPoint</vt:lpstr>
      <vt:lpstr>Затруднение будет для ребенка личностно-значимым только при наличии «детской» цели</vt:lpstr>
      <vt:lpstr>Миссия дошкольного образования </vt:lpstr>
      <vt:lpstr>           Цели и этапы учебного процесса и  методика их организации</vt:lpstr>
      <vt:lpstr>Презентация PowerPoint</vt:lpstr>
      <vt:lpstr>Презентация PowerPoint</vt:lpstr>
      <vt:lpstr>Диалогические методы:  побуждающий и подводящий диалоги</vt:lpstr>
      <vt:lpstr>Диалогические методы:  побуждающий и подводящий диалоги</vt:lpstr>
      <vt:lpstr>Сравнительная характеристика диалогов</vt:lpstr>
      <vt:lpstr>Творчество – это деятельность, результатом которой является создание новых материальных и духовных ценностей</vt:lpstr>
      <vt:lpstr>        </vt:lpstr>
      <vt:lpstr>Побуждающий к гипотезам диалог для ОНЗ</vt:lpstr>
      <vt:lpstr>Подводящий диалог представляет собой систему (логическую цепочку) посильных  ребёнку вопросов и заданий, которые пошагово приводят всех  обучающихся к формулированию ОНЗ.</vt:lpstr>
      <vt:lpstr>Существуют основные методы постановки и решения Проблемной Ситуации:  побуждающий от проблемной ситуации диалог и подводящий к теме диалог.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цели ОС ОНЗ</vt:lpstr>
      <vt:lpstr>Метод: Побуждающий от проблемы ДИАЛОГ.       Этапы творческой деятельности</vt:lpstr>
      <vt:lpstr>        </vt:lpstr>
      <vt:lpstr>        </vt:lpstr>
      <vt:lpstr>Принятие  педагогом   реплик обучающихся  при побуждающем диалоге:</vt:lpstr>
      <vt:lpstr>            Побуждающий от проблемной ситуации диалог обеспечивает подлинно творческую деятельность, развивает их речь и творческие способности</vt:lpstr>
      <vt:lpstr>Метод: Побуждающий от проблемы ДИАЛОГ.       Этапы творческой деятельности</vt:lpstr>
      <vt:lpstr>        </vt:lpstr>
      <vt:lpstr>        </vt:lpstr>
      <vt:lpstr>Принятие  педагогом   реплик обучающихся  при побуждающем диалоге:</vt:lpstr>
      <vt:lpstr>            Побуждающий от проблемной ситуации диалог обеспечивает подлинно творческую деятельность, развивает их речь и творческие способности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Иван</cp:lastModifiedBy>
  <cp:revision>118</cp:revision>
  <dcterms:created xsi:type="dcterms:W3CDTF">2015-01-26T14:54:12Z</dcterms:created>
  <dcterms:modified xsi:type="dcterms:W3CDTF">2017-02-01T10:26:29Z</dcterms:modified>
</cp:coreProperties>
</file>