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306" r:id="rId5"/>
    <p:sldId id="303" r:id="rId6"/>
    <p:sldId id="318" r:id="rId7"/>
    <p:sldId id="262" r:id="rId8"/>
    <p:sldId id="305" r:id="rId9"/>
    <p:sldId id="265" r:id="rId10"/>
    <p:sldId id="322" r:id="rId11"/>
    <p:sldId id="267" r:id="rId12"/>
    <p:sldId id="268" r:id="rId13"/>
    <p:sldId id="324" r:id="rId14"/>
    <p:sldId id="271" r:id="rId15"/>
    <p:sldId id="272" r:id="rId16"/>
    <p:sldId id="273" r:id="rId17"/>
    <p:sldId id="276" r:id="rId18"/>
    <p:sldId id="277" r:id="rId19"/>
    <p:sldId id="278" r:id="rId20"/>
    <p:sldId id="279" r:id="rId21"/>
    <p:sldId id="274" r:id="rId22"/>
    <p:sldId id="325" r:id="rId23"/>
    <p:sldId id="264" r:id="rId24"/>
    <p:sldId id="280" r:id="rId25"/>
    <p:sldId id="281" r:id="rId26"/>
    <p:sldId id="330" r:id="rId27"/>
    <p:sldId id="284" r:id="rId28"/>
    <p:sldId id="285" r:id="rId29"/>
    <p:sldId id="287" r:id="rId30"/>
    <p:sldId id="283" r:id="rId31"/>
    <p:sldId id="288" r:id="rId32"/>
    <p:sldId id="289" r:id="rId33"/>
    <p:sldId id="290" r:id="rId34"/>
    <p:sldId id="294" r:id="rId35"/>
    <p:sldId id="295" r:id="rId36"/>
    <p:sldId id="296" r:id="rId37"/>
    <p:sldId id="297" r:id="rId38"/>
    <p:sldId id="335" r:id="rId39"/>
    <p:sldId id="298" r:id="rId40"/>
    <p:sldId id="299" r:id="rId41"/>
    <p:sldId id="300" r:id="rId42"/>
    <p:sldId id="301" r:id="rId43"/>
    <p:sldId id="302" r:id="rId44"/>
    <p:sldId id="292" r:id="rId45"/>
    <p:sldId id="293" r:id="rId46"/>
    <p:sldId id="317" r:id="rId47"/>
    <p:sldId id="337" r:id="rId48"/>
    <p:sldId id="338" r:id="rId49"/>
    <p:sldId id="339" r:id="rId50"/>
    <p:sldId id="311" r:id="rId51"/>
    <p:sldId id="312" r:id="rId52"/>
    <p:sldId id="313" r:id="rId53"/>
    <p:sldId id="341" r:id="rId54"/>
    <p:sldId id="321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EA59B7D-05BC-4A48-A2A4-3FC93960FE23}">
          <p14:sldIdLst>
            <p14:sldId id="256"/>
            <p14:sldId id="257"/>
            <p14:sldId id="258"/>
            <p14:sldId id="306"/>
            <p14:sldId id="303"/>
            <p14:sldId id="318"/>
            <p14:sldId id="262"/>
            <p14:sldId id="305"/>
            <p14:sldId id="265"/>
            <p14:sldId id="322"/>
            <p14:sldId id="267"/>
            <p14:sldId id="268"/>
            <p14:sldId id="324"/>
            <p14:sldId id="271"/>
            <p14:sldId id="272"/>
            <p14:sldId id="273"/>
            <p14:sldId id="276"/>
            <p14:sldId id="277"/>
            <p14:sldId id="278"/>
            <p14:sldId id="279"/>
            <p14:sldId id="274"/>
            <p14:sldId id="325"/>
            <p14:sldId id="264"/>
            <p14:sldId id="280"/>
            <p14:sldId id="281"/>
            <p14:sldId id="330"/>
            <p14:sldId id="284"/>
            <p14:sldId id="285"/>
            <p14:sldId id="287"/>
            <p14:sldId id="283"/>
            <p14:sldId id="288"/>
            <p14:sldId id="289"/>
            <p14:sldId id="290"/>
            <p14:sldId id="294"/>
            <p14:sldId id="295"/>
            <p14:sldId id="296"/>
            <p14:sldId id="297"/>
            <p14:sldId id="335"/>
            <p14:sldId id="298"/>
            <p14:sldId id="299"/>
            <p14:sldId id="300"/>
            <p14:sldId id="301"/>
            <p14:sldId id="302"/>
            <p14:sldId id="292"/>
            <p14:sldId id="293"/>
            <p14:sldId id="317"/>
            <p14:sldId id="337"/>
            <p14:sldId id="338"/>
            <p14:sldId id="339"/>
            <p14:sldId id="311"/>
            <p14:sldId id="312"/>
            <p14:sldId id="313"/>
            <p14:sldId id="341"/>
            <p14:sldId id="32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0" autoAdjust="0"/>
    <p:restoredTop sz="94660"/>
  </p:normalViewPr>
  <p:slideViewPr>
    <p:cSldViewPr>
      <p:cViewPr>
        <p:scale>
          <a:sx n="54" d="100"/>
          <a:sy n="54" d="100"/>
        </p:scale>
        <p:origin x="-3180" y="-12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672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856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799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253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64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9624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525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25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82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886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107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074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245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71600"/>
          </a:xfrm>
        </p:spPr>
        <p:txBody>
          <a:bodyPr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sz="2000" b="1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340769"/>
            <a:ext cx="8229600" cy="3816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7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 понимать и воспитывать девочек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04665"/>
            <a:ext cx="842392" cy="132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749" b="13426"/>
          <a:stretch>
            <a:fillRect/>
          </a:stretch>
        </p:blipFill>
        <p:spPr bwMode="auto">
          <a:xfrm>
            <a:off x="395536" y="404664"/>
            <a:ext cx="129614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5517232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Начальная школа-детский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сад№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115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г. Ярославль</a:t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24 ноября 2016год</a:t>
            </a:r>
            <a:endParaRPr lang="ru-RU" sz="2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8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352928" cy="1152128"/>
          </a:xfrm>
        </p:spPr>
        <p:txBody>
          <a:bodyPr>
            <a:noAutofit/>
          </a:bodyPr>
          <a:lstStyle/>
          <a:p>
            <a:pPr marL="361950" indent="-361950" algn="l">
              <a:lnSpc>
                <a:spcPct val="115000"/>
              </a:lnSpc>
              <a:spcAft>
                <a:spcPts val="0"/>
              </a:spcAft>
            </a:pPr>
            <a:r>
              <a:rPr lang="ru-RU" sz="2000" b="1" spc="-1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4. СТАДИЯ </a:t>
            </a:r>
            <a:r>
              <a:rPr lang="ru-RU" sz="2000" spc="-1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000" b="1" i="1" spc="-1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ДЕСЯТЬ</a:t>
            </a:r>
            <a:r>
              <a:rPr lang="ru-RU" sz="2000" spc="-1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ru-RU" sz="2000" b="1" i="1" spc="-1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ЧЕТЫРНАДЦАТЬ</a:t>
            </a:r>
            <a:r>
              <a:rPr lang="ru-RU" sz="2000" spc="-1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ЛЕТ</a:t>
            </a:r>
            <a:r>
              <a:rPr lang="ru-RU" sz="2000" spc="-100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) - </a:t>
            </a:r>
            <a:r>
              <a:rPr lang="ru-RU" sz="2000" b="1" spc="-1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ПОГРУЖЕНИЕ </a:t>
            </a:r>
            <a:r>
              <a:rPr lang="ru-RU" sz="2000" b="1" spc="-1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СЕБЯ</a:t>
            </a:r>
            <a:r>
              <a:rPr lang="ru-RU" sz="2000" spc="-100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-ЧТО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Я ЗА ЧЕЛОВЕК НА САМОМ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ДЕЛЕ?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-ЧТО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ДЕЛАЕТ МЕНЯ СЧАСТЛИВОЙ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2000" b="1" dirty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6150" name="Picture 6" descr="C:\Users\Наталья\Desktop\фоны\ДЕТИ\3X_70213_33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19574"/>
            <a:ext cx="3056299" cy="4340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5" descr="C:\Users\Наталья\Desktop\фоны\ДЕТИ\8734382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2" y="2833921"/>
            <a:ext cx="4824536" cy="32403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40270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440160"/>
          </a:xfrm>
        </p:spPr>
        <p:txBody>
          <a:bodyPr>
            <a:noAutofit/>
          </a:bodyPr>
          <a:lstStyle/>
          <a:p>
            <a:pPr algn="l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5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. СТАДИЯ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ЧЕТЫРНАДЦАТЬ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ВОСЕМНАДЦАТЬ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ЛЕТ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) -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ПЕРЕХОД К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ВЗРОСЛОЙ ЖИЗНИ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   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- МОГУ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ЛИ Я НЕСТИ ОТВЕТСТВЕННОСТЬ ЗА СВОЮ СОБСТВЕННУЮ ЖИЗНЬ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2000" b="1" dirty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6" name="Picture 2" descr="C:\Users\Наталья\Desktop\фото девочки\1227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130" y="1695451"/>
            <a:ext cx="4968552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Наталья\Desktop\фоны\ДЕТИ\winwalls.ru-2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27784"/>
            <a:ext cx="4464496" cy="35283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2884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 проходят стадии развития?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b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369258"/>
            <a:ext cx="8136904" cy="5012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7393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1297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Девочки взрослеют иначе и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быстрее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628800"/>
            <a:ext cx="4464496" cy="3366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2" descr="C:\Users\Наталья\Desktop\фоны\фото симпатия\image (1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708920"/>
            <a:ext cx="3672408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9535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Чему учат стадии развития девочку?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быть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уверенной в своей безопасности, </a:t>
            </a:r>
            <a:endParaRPr lang="ru-RU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интересоваться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окружающим миром, </a:t>
            </a:r>
            <a:endParaRPr lang="ru-RU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уметь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общаться с окружающими, </a:t>
            </a:r>
            <a:endParaRPr lang="ru-RU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ощущать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свою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индивидуальность</a:t>
            </a:r>
          </a:p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нести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ответственность за свою жизнь.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эти стадии проходит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девочка, но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 для нее – главный тренер, опекун и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союзник и вы должны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знать, что делать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200" b="1" dirty="0">
              <a:latin typeface="Arial" pitchFamily="34" charset="0"/>
              <a:cs typeface="Arial" pitchFamily="34" charset="0"/>
            </a:endParaRPr>
          </a:p>
          <a:p>
            <a:pPr marL="1885950" indent="354013">
              <a:lnSpc>
                <a:spcPct val="120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Создавать защиту</a:t>
            </a:r>
          </a:p>
          <a:p>
            <a:pPr marL="1885950" indent="354013">
              <a:lnSpc>
                <a:spcPct val="120000"/>
              </a:lnSpc>
            </a:pPr>
            <a:r>
              <a:rPr lang="ru-RU" sz="22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Устранять стресс</a:t>
            </a:r>
            <a:endParaRPr lang="ru-RU" sz="2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079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80120"/>
          </a:xfrm>
        </p:spPr>
        <p:txBody>
          <a:bodyPr>
            <a:noAutofit/>
          </a:bodyPr>
          <a:lstStyle/>
          <a:p>
            <a:pPr marL="361950" indent="-361950" algn="l"/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СТАДИЯ -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РОЖДЕНИЯ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ДВУХ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ЛЕТ)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БЕЗОПАСНОСТЬ.</a:t>
            </a:r>
            <a:b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НЕ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УГРОЖАЕТ ЛИ МНЕ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ОПАСНОСТЬ?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ЛЮБЯТ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 МЕНЯ?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589240"/>
            <a:ext cx="8229600" cy="79208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Последовательности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совместного внимания»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главное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– это забота о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ребенке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60848"/>
            <a:ext cx="4578085" cy="3433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40768"/>
            <a:ext cx="45720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165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 стади</a:t>
            </a:r>
            <a:r>
              <a:rPr lang="ru-RU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1-6 месяцев 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сон и привыкает  жить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этом 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мире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совместное внимание </a:t>
            </a:r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6-12 месяцев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развиваются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именно те участки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мозга,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которые </a:t>
            </a:r>
            <a:r>
              <a:rPr lang="ru-RU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отвечают за общение и социальные навыки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784"/>
            <a:ext cx="3868688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2914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4561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Социальные навыки 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712368"/>
            <a:ext cx="8208912" cy="4029000"/>
          </a:xfrm>
        </p:spPr>
        <p:txBody>
          <a:bodyPr>
            <a:normAutofit fontScale="4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3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 </a:t>
            </a:r>
            <a:r>
              <a:rPr lang="ru-RU" sz="7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мозг         </a:t>
            </a: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                              </a:t>
            </a:r>
            <a:r>
              <a:rPr lang="ru-RU" sz="7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диск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важные </a:t>
            </a:r>
            <a:r>
              <a:rPr lang="ru-RU" sz="6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для дальнейшей жизни навыков:</a:t>
            </a:r>
            <a:r>
              <a:rPr lang="ru-RU" sz="60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6000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892175" indent="182563" algn="just">
              <a:lnSpc>
                <a:spcPct val="115000"/>
              </a:lnSpc>
              <a:spcAft>
                <a:spcPts val="0"/>
              </a:spcAft>
            </a:pPr>
            <a:r>
              <a:rPr lang="ru-RU" sz="6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сочувствие</a:t>
            </a:r>
            <a:r>
              <a:rPr lang="ru-RU" sz="6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endParaRPr lang="ru-RU" sz="60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892175" indent="182563" algn="just">
              <a:lnSpc>
                <a:spcPct val="115000"/>
              </a:lnSpc>
              <a:spcAft>
                <a:spcPts val="0"/>
              </a:spcAft>
            </a:pPr>
            <a:r>
              <a:rPr lang="ru-RU" sz="6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общительность,</a:t>
            </a:r>
            <a:endParaRPr lang="ru-RU" sz="60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892175" indent="182563" algn="just">
              <a:lnSpc>
                <a:spcPct val="115000"/>
              </a:lnSpc>
              <a:spcAft>
                <a:spcPts val="0"/>
              </a:spcAft>
            </a:pPr>
            <a:r>
              <a:rPr lang="ru-RU" sz="6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умение поставить себя на место </a:t>
            </a:r>
            <a:r>
              <a:rPr lang="ru-RU" sz="6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других,</a:t>
            </a:r>
            <a:endParaRPr lang="ru-RU" sz="60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892175" indent="182563" algn="just">
              <a:lnSpc>
                <a:spcPct val="115000"/>
              </a:lnSpc>
              <a:spcAft>
                <a:spcPts val="0"/>
              </a:spcAft>
            </a:pPr>
            <a:r>
              <a:rPr lang="ru-RU" sz="6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найти свое место в </a:t>
            </a:r>
            <a:r>
              <a:rPr lang="ru-RU" sz="6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группе.</a:t>
            </a: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6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1. Умение </a:t>
            </a:r>
            <a:r>
              <a:rPr lang="ru-RU" sz="6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сосредотачиваться и концентрировать внимание</a:t>
            </a:r>
            <a:r>
              <a:rPr lang="ru-RU" sz="6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60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6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2. Умение успокаиваться</a:t>
            </a:r>
            <a:r>
              <a:rPr lang="ru-RU" sz="6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51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5" r="8286"/>
          <a:stretch/>
        </p:blipFill>
        <p:spPr bwMode="auto">
          <a:xfrm>
            <a:off x="1304925" y="1006585"/>
            <a:ext cx="1866900" cy="1705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4" r="8807"/>
          <a:stretch/>
        </p:blipFill>
        <p:spPr bwMode="auto">
          <a:xfrm>
            <a:off x="6228184" y="1042342"/>
            <a:ext cx="1754907" cy="1692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19872" y="1596216"/>
            <a:ext cx="2589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программы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167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Дар спокойствия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308016"/>
            <a:ext cx="8208912" cy="4818147"/>
          </a:xfrm>
        </p:spPr>
        <p:txBody>
          <a:bodyPr>
            <a:normAutofit fontScale="92500" lnSpcReduction="20000"/>
          </a:bodyPr>
          <a:lstStyle/>
          <a:p>
            <a:pPr marR="381000" algn="just">
              <a:lnSpc>
                <a:spcPct val="115000"/>
              </a:lnSpc>
              <a:spcAft>
                <a:spcPts val="0"/>
              </a:spcAft>
            </a:pPr>
            <a:endParaRPr lang="ru-RU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 marL="0" marR="38100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  </a:t>
            </a:r>
            <a:r>
              <a:rPr lang="ru-RU" sz="30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Спокойствие</a:t>
            </a:r>
          </a:p>
          <a:p>
            <a:pPr marL="0" marR="38100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это навык,</a:t>
            </a:r>
          </a:p>
          <a:p>
            <a:pPr marL="0" marR="381000" indent="0" algn="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которому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обучаются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 </a:t>
            </a:r>
            <a:endParaRPr lang="ru-RU" sz="2800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marR="38100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800" b="1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marR="38100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800" b="1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marR="38100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Признаки внешнего спокойствия: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1349375" marR="381000" indent="-274638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глубокое и размеренное дыхание, 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1349375" marR="381000" indent="-274638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слегка опущенные плечи, 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1349375" marR="381000" indent="-274638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расслабленные мышцы. 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E:\фото 24\спокойств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24744"/>
            <a:ext cx="3960440" cy="2754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499528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О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щущение гармонии </a:t>
            </a:r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с миром 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4853136"/>
          </a:xfrm>
        </p:spPr>
        <p:txBody>
          <a:bodyPr>
            <a:no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 урок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Тебя любят, ты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моя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драгоценность, 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здесь и для тебя,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все с тобой в порядке!»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sz="26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 урок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6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Никто мне не поможет,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так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что плакать бесполезно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»</a:t>
            </a:r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400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2400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«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наученная 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беспомощность»)</a:t>
            </a:r>
            <a:endParaRPr lang="ru-RU" sz="2400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29632"/>
            <a:ext cx="3339891" cy="1891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73298"/>
            <a:ext cx="3336046" cy="2199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77003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6330" y="-3340"/>
            <a:ext cx="8229600" cy="1168564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C00000"/>
                </a:solidFill>
                <a:latin typeface="Arial"/>
                <a:ea typeface="Times New Roman"/>
              </a:rPr>
              <a:t>мальчи­ки и девочки — это одно и </a:t>
            </a:r>
            <a:r>
              <a:rPr lang="ru-RU" sz="3200" dirty="0" smtClean="0">
                <a:solidFill>
                  <a:srgbClr val="C00000"/>
                </a:solidFill>
                <a:latin typeface="Arial"/>
                <a:ea typeface="Times New Roman"/>
              </a:rPr>
              <a:t>то же?</a:t>
            </a:r>
            <a:endParaRPr lang="ru-RU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C:\Users\Наталья\Desktop\Фото\фото  от васи\1-6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4614" y="3834439"/>
            <a:ext cx="3545378" cy="25644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239" y="909133"/>
            <a:ext cx="2354791" cy="2925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76549"/>
            <a:ext cx="2314617" cy="2857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 descr="C:\Users\Наталья\Desktop\Фото\8-115\1-69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48" y="3886990"/>
            <a:ext cx="3416065" cy="2472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Прямоугольник 2"/>
          <p:cNvSpPr/>
          <p:nvPr/>
        </p:nvSpPr>
        <p:spPr>
          <a:xfrm>
            <a:off x="5988240" y="965169"/>
            <a:ext cx="27686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latin typeface="Arial"/>
                <a:ea typeface="Times New Roman"/>
              </a:rPr>
              <a:t>, 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140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576064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4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научить ребенка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радоваться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08912" cy="4785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дети не должны быть тихими и спокойными все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время</a:t>
            </a:r>
          </a:p>
          <a:p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учится </a:t>
            </a: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испытывать весь спектр </a:t>
            </a:r>
            <a:r>
              <a:rPr lang="ru-RU" sz="28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эмоций, </a:t>
            </a:r>
            <a:r>
              <a:rPr lang="ru-RU" sz="28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получать настоящее удовольствие от жизни</a:t>
            </a:r>
            <a:endParaRPr lang="ru-RU" sz="28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-игры, развлечения, обнимания</a:t>
            </a:r>
          </a:p>
          <a:p>
            <a:pPr marL="0" indent="0">
              <a:buNone/>
            </a:pP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танцы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 ней на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руках,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 веселая музыка  - пример</a:t>
            </a: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положительного отношения </a:t>
            </a:r>
            <a:endParaRPr lang="ru-RU" sz="2000" b="1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 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жизни</a:t>
            </a:r>
            <a:endParaRPr lang="ru-RU" sz="2000" b="1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-Роль папы?</a:t>
            </a:r>
            <a:endParaRPr lang="ru-RU" sz="20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17032"/>
            <a:ext cx="3888432" cy="2588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85267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Гормоны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любви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«пролактин»</a:t>
            </a:r>
            <a:r>
              <a:rPr lang="ru-RU" sz="2800" b="1" dirty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 гормон роста, развития анаболических процессов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«окситоцин»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 гормон любви</a:t>
            </a:r>
            <a:r>
              <a:rPr lang="ru-RU" sz="28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r>
              <a:rPr lang="ru-RU" sz="28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который делает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нас довольными жизнью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100% эмоций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-30% положительных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-15% отрицательных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-55% нейтральных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60894"/>
            <a:ext cx="3667725" cy="3379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8469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08012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учим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быть женщиной, которая сумеет любить сама и будет любима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E:\24.11.15\фото 24\Krasivyie-foto-detey-s-roditelyami-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85" y="476672"/>
            <a:ext cx="2857500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870389"/>
            <a:ext cx="3174131" cy="2452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980728"/>
            <a:ext cx="2400871" cy="3492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74967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1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Как играть 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40059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Играя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 ребенком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вы закладываете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основу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его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воспитания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/>
                <a:cs typeface="Arial" pitchFamily="34" charset="0"/>
              </a:rPr>
              <a:t>игра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развивает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мозг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ребенка,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-раскрывает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его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потенциал,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-служит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толчком к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развитию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творческих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способностей.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58" y="4115580"/>
            <a:ext cx="3644757" cy="2274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169" y="1320191"/>
            <a:ext cx="3982439" cy="2795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548799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Девочка, с которой в детстве часто играли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,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вырастет скучной или стеснительной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женщиной,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научится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находить решения в трудных ситуациях,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сумеет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ладить с другими людьми,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уверенна 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себе,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привито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желание исследовать что‑то новое,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изгоняет стресс,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укрепляет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иммунную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систему,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активные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игры укрепляют здоровье и приучают ребенка к физическим упражнениям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184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Модели семей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Наталья\Desktop\фоны\ДЕТИ ФОНЫ\1315737456_patronazh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07376"/>
            <a:ext cx="4697362" cy="3133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284984"/>
            <a:ext cx="4175788" cy="3019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29530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64096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Как заниматься образованием девочек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чаще их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слушайте,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оздавайте 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речевые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ситуации,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делайте то, что заставляет детей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прислушаться, улыбнуться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или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засмеяться,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просто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наслаждайтесь, 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получать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удовольствие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от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жизни вместе с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ней.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жизни ребенка ни 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одна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секунда не проходит зря. </a:t>
            </a: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Они 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постоянно учатся, </a:t>
            </a:r>
            <a:endParaRPr lang="ru-RU" sz="2400" b="1" i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 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мы – их учителя</a:t>
            </a:r>
            <a:r>
              <a:rPr lang="ru-RU" sz="2400" b="1" i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400" b="1" i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924944"/>
            <a:ext cx="3468216" cy="3468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547205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4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евочка понимает, что мир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– это хорошее место и что родителям можно доверять.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первые шесть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месяцев маленьким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девочкам  нужна наша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помощь.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Во вторые шесть месяцев закладываются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основы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социальных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навыков.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Детям  нужно подавать пример радостного отношения к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жизни.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Дети не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подстраиваются 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под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ваш ритм жизни,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это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вы подстраиваетесь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под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их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ритм.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2"/>
            <a:ext cx="4175785" cy="2880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2520396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9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575" y="404664"/>
            <a:ext cx="8352928" cy="100811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СТАДИЯ -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ОТ ДВУХ ДО ПЯТИ ЛЕТ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-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ИССЛЕДОВАНИЕ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МИРА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ИНТЕРЕСЕН ЛИ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МИР?  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ПРИЯТНО ЛИ В НЕМ ЖИТЬ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239" y="4869160"/>
            <a:ext cx="8229600" cy="1473027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Исследование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окружающего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мира -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это самая важная стадия в ее развитии.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Все дальнейшее развитие будет основано на том, что она усвоит </a:t>
            </a:r>
            <a:r>
              <a:rPr lang="ru-RU" sz="2400" b="1" i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возрасте от двух до пяти лет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99380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6" descr="E:\фото 24\исслед мир (6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672408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351057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Обучение </a:t>
            </a:r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с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удовольствием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вое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отношение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 миру дети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формируют под влиянием окружающих их взрослых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sz="2800" b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sz="2800" b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endParaRPr lang="ru-RU" sz="2800" b="1" dirty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их прирожденному любопытству добавляется наш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энтузиазм.</a:t>
            </a:r>
            <a:endParaRPr lang="ru-RU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7230"/>
            <a:ext cx="3456384" cy="2440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 descr="C:\Users\Наталья\Desktop\фото девочки\17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708920"/>
            <a:ext cx="3562423" cy="2338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4769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008112"/>
          </a:xfrm>
        </p:spPr>
        <p:txBody>
          <a:bodyPr>
            <a:noAutofit/>
          </a:bodyPr>
          <a:lstStyle/>
          <a:p>
            <a:r>
              <a:rPr lang="ru-RU" sz="3600" b="1" spc="-1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Девочек нужно любить – это аксиома. </a:t>
            </a:r>
            <a:r>
              <a:rPr lang="ru-RU" sz="3600" b="1" spc="-15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spc="-15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sz="3600" b="1" spc="-15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Наталья\Desktop\фоны\ДЕТИ ФОНЫ\1308993900_bankoboev.ru_rebenok_i_mam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4307202" cy="2818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C:\Users\Наталья\Desktop\фото девочки\FAMILY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454117"/>
            <a:ext cx="4296522" cy="276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98701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b="1" dirty="0" smtClean="0"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b="1" dirty="0" smtClean="0"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Условие </a:t>
            </a:r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для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исследования -безопасность</a:t>
            </a:r>
            <a:r>
              <a:rPr lang="ru-RU" dirty="0"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dirty="0">
                <a:latin typeface="Arial" pitchFamily="34" charset="0"/>
                <a:ea typeface="Calibri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97152"/>
            <a:ext cx="8229600" cy="132901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дети которые доверяют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своим родителям и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знают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 что они их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любят,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становятся самыми смелыми и рискованными исследователями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687956"/>
            <a:ext cx="3854492" cy="2834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00"/>
          <a:stretch/>
        </p:blipFill>
        <p:spPr bwMode="auto">
          <a:xfrm>
            <a:off x="4788024" y="1645274"/>
            <a:ext cx="3744416" cy="2834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389599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496944" cy="64807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/>
            </a:r>
            <a:b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2-5 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лет. Обучение художественным навыкам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8600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коллекция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таких «образовательных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материалов: карандаши, мелки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краски, старые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открытки и бумажные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каталоги, цветная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бумага и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клей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2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22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2200" b="1" dirty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22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22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22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</a:pPr>
            <a:endParaRPr lang="ru-RU" sz="2200" b="1" dirty="0" smtClean="0"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учебные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пособия для девочек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–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это самые простые и дешевые. </a:t>
            </a:r>
            <a:endParaRPr lang="ru-RU" sz="20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7410" name="Picture 2" descr="E:\фото 24\творчеств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31" y="2996951"/>
            <a:ext cx="3816424" cy="2352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96952"/>
            <a:ext cx="3744416" cy="2352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074377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«Чем 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больше игрушек и материалов, </a:t>
            </a:r>
            <a:endParaRPr lang="ru-RU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тем 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меньше удовольствия от игры: </a:t>
            </a:r>
            <a:endParaRPr lang="ru-RU" b="1" i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ребенок </a:t>
            </a:r>
            <a:r>
              <a:rPr lang="ru-RU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просто не может сделать </a:t>
            </a:r>
            <a:r>
              <a:rPr lang="ru-RU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выбор»</a:t>
            </a:r>
            <a:endParaRPr lang="ru-RU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Физиолог Ким </a:t>
            </a:r>
            <a:r>
              <a:rPr lang="ru-RU" sz="2800" b="1" dirty="0" err="1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Пейн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 algn="r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автор книги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«Простое воспитание»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189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76672"/>
            <a:ext cx="8208912" cy="590465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девочках </a:t>
            </a:r>
            <a:r>
              <a:rPr lang="ru-RU" sz="24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трех‑четырех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лет заложена потребность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играть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подчиняться запретам,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свободно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проявлять свои творческие способности и фантазировать.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 algn="ctr">
              <a:buNone/>
            </a:pPr>
            <a:endParaRPr lang="ru-RU" sz="2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Роль взрослых?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оощряйте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самостоятельную игру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детей, 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з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найте чувство меры,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раздвигать горизонты игры,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учите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не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бояться,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придумывайте вместе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свои решения возникающих проблем. 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936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Выбор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игрушек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4824" y="980728"/>
            <a:ext cx="8229600" cy="5343563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грушки,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«поддерживающих гендерные стереотипы»,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мягкие  куклы,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конструкторы </a:t>
            </a:r>
            <a:r>
              <a:rPr lang="ru-RU" sz="2800" b="1" dirty="0" err="1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Lego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b="1" dirty="0" smtClean="0"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08" y="1786599"/>
            <a:ext cx="4221040" cy="31926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4762500" cy="2883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33016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99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6946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Самостоятельность девочек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296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помочь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своим девочкам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обрести уверенность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    себе начинается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 помощи взрослым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28" y="3283620"/>
            <a:ext cx="2857500" cy="199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E:\фото 24\помогает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8" y="1027436"/>
            <a:ext cx="3960440" cy="4180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1" name="Picture 5" descr="E:\фото 24\помогает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07885"/>
            <a:ext cx="2857500" cy="214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639820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08504" cy="1133731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Как </a:t>
            </a:r>
            <a:r>
              <a:rPr lang="ru-RU" sz="32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научить ребенка </a:t>
            </a:r>
            <a:r>
              <a:rPr lang="ru-RU" sz="32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выполнять просьбы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686800" cy="5184576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простые просьбы,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просим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поговорить 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нами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начистоту,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подумать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над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своим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поведением.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Цель – 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чтобы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дети научились 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сами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принимать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правильные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решения в трудных ситуациях, 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научились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контролировать 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свои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эмоции и свое поведение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2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94938"/>
            <a:ext cx="3769705" cy="2419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52736"/>
            <a:ext cx="3906044" cy="26958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085629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352928" cy="432048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36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Как научить ее правильному 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поведению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052736"/>
            <a:ext cx="8085584" cy="4968552"/>
          </a:xfrm>
        </p:spPr>
        <p:txBody>
          <a:bodyPr>
            <a:normAutofit fontScale="77500" lnSpcReduction="20000"/>
          </a:bodyPr>
          <a:lstStyle/>
          <a:p>
            <a:pPr marL="0" marR="381000" indent="0" algn="just">
              <a:lnSpc>
                <a:spcPct val="115000"/>
              </a:lnSpc>
              <a:spcAft>
                <a:spcPts val="0"/>
              </a:spcAft>
              <a:buNone/>
            </a:pPr>
            <a:endParaRPr lang="ru-RU" sz="28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marR="38100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Последовательность:</a:t>
            </a:r>
          </a:p>
          <a:p>
            <a:pPr marR="3810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сделайте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это за них;</a:t>
            </a:r>
            <a:endParaRPr lang="ru-RU" sz="28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R="3810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сделайте вместе с ними;</a:t>
            </a:r>
            <a:endParaRPr lang="ru-RU" sz="28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R="3810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посмотрите, как они это делают;</a:t>
            </a:r>
            <a:endParaRPr lang="ru-RU" sz="28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marR="3810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позвольте им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сделать</a:t>
            </a:r>
          </a:p>
          <a:p>
            <a:pPr marR="38100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это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самим.</a:t>
            </a:r>
          </a:p>
          <a:p>
            <a:pPr marR="3810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Научите использовать слова и  чётко сообщать о своих желаниях. </a:t>
            </a:r>
          </a:p>
          <a:p>
            <a:pPr marR="3810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Обучать правильному </a:t>
            </a:r>
          </a:p>
          <a:p>
            <a:pPr marL="0" marR="38100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 поведению, сохраняя </a:t>
            </a:r>
          </a:p>
          <a:p>
            <a:pPr marL="0" marR="38100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спокойствие и поощряя их</a:t>
            </a:r>
            <a:r>
              <a:rPr lang="ru-RU" sz="3300" b="1" dirty="0" smtClean="0">
                <a:solidFill>
                  <a:srgbClr val="002060"/>
                </a:solidFill>
                <a:latin typeface="Arial" pitchFamily="34" charset="0"/>
                <a:ea typeface="Calibri"/>
                <a:cs typeface="Arial" pitchFamily="34" charset="0"/>
              </a:rPr>
              <a:t>.</a:t>
            </a:r>
          </a:p>
        </p:txBody>
      </p:sp>
      <p:pic>
        <p:nvPicPr>
          <p:cNvPr id="25602" name="Picture 2" descr="C:\Users\Светлана\Documents\ПЛОЩАДКИ  2015-16\курсы город\24.11.15 СА\Девочки\idry_dete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428" y="1329970"/>
            <a:ext cx="2710116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49080"/>
            <a:ext cx="3458504" cy="2297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51521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Правильное воспитание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81964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Цель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воспитания - чтобы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 ваше отсутствие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девочки смогли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опереться на свои внутренние силы и принять верное решение. </a:t>
            </a:r>
            <a:endParaRPr lang="ru-RU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8" name="Picture 2" descr="C:\Users\Наталья\Desktop\фото девочки\104511_html_66038b9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134917"/>
            <a:ext cx="4108602" cy="3159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134918"/>
            <a:ext cx="3860014" cy="3159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49132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2-5 лет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372" y="1412776"/>
            <a:ext cx="8219256" cy="4968552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исследование окружающего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мира,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полезно играть в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саду и бывать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природе,</a:t>
            </a:r>
          </a:p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подбирать одежду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 чтобы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девочка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не боялась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испачкаться,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меть коллекцию «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образовательных материалов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»,</a:t>
            </a:r>
          </a:p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поощрять девочки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интерес в любой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области,</a:t>
            </a:r>
          </a:p>
          <a:p>
            <a:pPr>
              <a:lnSpc>
                <a:spcPct val="120000"/>
              </a:lnSpc>
            </a:pP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разумно и оптимально выбирать игрушки,</a:t>
            </a: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евочке нравится 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заботиться о ком‑то, а возможно, и не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очень</a:t>
            </a:r>
            <a:r>
              <a:rPr lang="ru-RU" sz="2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2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воспитать в ней характер и умение действовать </a:t>
            </a:r>
            <a:r>
              <a:rPr lang="ru-RU" sz="22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самостоятельно.</a:t>
            </a:r>
            <a:endParaRPr lang="ru-RU" sz="2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537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22" y="-1452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352928" cy="1224136"/>
          </a:xfrm>
        </p:spPr>
        <p:txBody>
          <a:bodyPr>
            <a:noAutofit/>
          </a:bodyPr>
          <a:lstStyle/>
          <a:p>
            <a:r>
              <a:rPr lang="ru-RU" sz="3600" b="1" spc="-1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Девочек нужно любить – это аксиома. </a:t>
            </a:r>
            <a:r>
              <a:rPr lang="ru-RU" sz="3600" b="1" spc="-15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600" b="1" spc="-15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spc="-15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Все </a:t>
            </a:r>
            <a:r>
              <a:rPr lang="ru-RU" sz="3600" b="1" spc="-15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девочки принцессы – это </a:t>
            </a:r>
            <a:r>
              <a:rPr lang="ru-RU" sz="3600" b="1" spc="-15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тезис.</a:t>
            </a:r>
            <a:endParaRPr lang="ru-RU" sz="3600" b="1" spc="-15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Наталья\Desktop\фоны\ДЕТИ ФОНЫ\520b0f61de4b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98354"/>
            <a:ext cx="3960440" cy="3810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3" descr="C:\Users\Наталья\Desktop\фоны\ДЕТИ\Anne_Guedes__4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846" y="1758293"/>
            <a:ext cx="4072982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502995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13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СТАДИЯ - 3 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(ПЯТЬ – ДЕСЯТЬ ЛЕТ)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ОБЩЕСТВЕННЫЕ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НАВЫКИ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МОГУ ЛИ Я ЛАДИТЬ С ДРУГИМИ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2000" b="1" dirty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040979"/>
          </a:xfrm>
        </p:spPr>
        <p:txBody>
          <a:bodyPr>
            <a:normAutofit fontScale="92500"/>
          </a:bodyPr>
          <a:lstStyle/>
          <a:p>
            <a:r>
              <a:rPr lang="ru-RU" sz="30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заводят </a:t>
            </a:r>
            <a:r>
              <a:rPr lang="ru-RU" sz="30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подруг и играют </a:t>
            </a:r>
            <a:r>
              <a:rPr lang="ru-RU" sz="3000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вместе -</a:t>
            </a:r>
            <a:r>
              <a:rPr lang="ru-RU" sz="3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самый эффективный из всех способов развития.</a:t>
            </a:r>
            <a:endParaRPr lang="ru-RU" sz="3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pic>
        <p:nvPicPr>
          <p:cNvPr id="15362" name="Picture 2" descr="C:\Users\Наталья\Desktop\фоны\ДЕТИ\gir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790" y="1268760"/>
            <a:ext cx="2731556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364" name="Picture 4" descr="C:\Users\Наталья\Desktop\фото девочки\3-6850_1_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999" r="32244"/>
          <a:stretch/>
        </p:blipFill>
        <p:spPr bwMode="auto">
          <a:xfrm>
            <a:off x="576313" y="1268760"/>
            <a:ext cx="3432980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84735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Как </a:t>
            </a:r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возникает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дружба</a:t>
            </a:r>
            <a:endParaRPr lang="ru-RU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641379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повышенный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интерес</a:t>
            </a: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 какому‑нибудь другому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ребенку,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удовольствием играют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вместе,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развито воображение,</a:t>
            </a:r>
          </a:p>
          <a:p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ф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антазирование, 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учатся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общаться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</a:t>
            </a:r>
          </a:p>
          <a:p>
            <a:pPr marL="0" indent="0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 другими    людьми,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выбирают,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 кем общаться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и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 кем поддерживать </a:t>
            </a:r>
            <a:endParaRPr lang="ru-RU" sz="2400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 близкие </a:t>
            </a:r>
            <a:r>
              <a:rPr lang="ru-RU" sz="24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отношения</a:t>
            </a:r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6389" name="Picture 5" descr="C:\Users\Наталья\Desktop\фото девочки\1ef841ed1f3deb9a49f3d62ee4ffe14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924944"/>
            <a:ext cx="3667125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97915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У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мения, </a:t>
            </a:r>
            <a:r>
              <a:rPr lang="ru-RU" sz="36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которые требуются для настоящей дружбы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:</a:t>
            </a:r>
            <a:endParaRPr lang="ru-RU" sz="36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Умение находить удовольствие в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общении. </a:t>
            </a: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Умение чем‑то жертвовать, идти на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компромисс.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поставить себя на место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подруги. 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сдерживать свое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раздражение.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Умение извиняться.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определять чувства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других. 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определять, когда можно доверять другим, а когда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нет.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2773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ВЫ - ролевая модель 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Умению ладить с людьми обычно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помогает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общение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>
              <a:lnSpc>
                <a:spcPct val="110000"/>
              </a:lnSpc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мение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уважать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других,</a:t>
            </a:r>
          </a:p>
          <a:p>
            <a:pPr>
              <a:lnSpc>
                <a:spcPct val="11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умению сочувствовать. </a:t>
            </a:r>
          </a:p>
          <a:p>
            <a:pPr marL="0" indent="0">
              <a:lnSpc>
                <a:spcPct val="110000"/>
              </a:lnSpc>
              <a:buNone/>
            </a:pP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 algn="ctr">
              <a:lnSpc>
                <a:spcPct val="110000"/>
              </a:lnSpc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Говорите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девочкам почаще, какие чувства вы испытываете, старайтесь понять их и узнать, какие чувства испытывают они, что им  нравится и не нравится, какие у них увлечения. </a:t>
            </a:r>
          </a:p>
        </p:txBody>
      </p:sp>
    </p:spTree>
    <p:extLst>
      <p:ext uri="{BB962C8B-B14F-4D97-AF65-F5344CB8AC3E}">
        <p14:creationId xmlns:p14="http://schemas.microsoft.com/office/powerpoint/2010/main" val="40044836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352928" cy="1008112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Инструменты </a:t>
            </a:r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общения с другими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людьми</a:t>
            </a:r>
            <a:endParaRPr lang="ru-RU" sz="4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3096344"/>
          </a:xfrm>
        </p:spPr>
        <p:txBody>
          <a:bodyPr>
            <a:normAutofit fontScale="92500" lnSpcReduction="20000"/>
          </a:bodyPr>
          <a:lstStyle/>
          <a:p>
            <a:pPr marL="0" lvl="0" indent="0" algn="just">
              <a:lnSpc>
                <a:spcPct val="115000"/>
              </a:lnSpc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Чувства и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эмоции</a:t>
            </a:r>
          </a:p>
          <a:p>
            <a:pPr lvl="0" algn="just">
              <a:lnSpc>
                <a:spcPct val="115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во-первых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, умение прислушиваться к своим чувствам, </a:t>
            </a:r>
            <a:endParaRPr lang="ru-RU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а во‑вторых, умение 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  прислушиваться 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к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чувствам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других.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C:\Users\Светлана\Documents\ПЛОЩАДКИ  2015-16\курсы город\24.11.15 СА\Девочки\ChildrenWhispering_KellyLegal_StockImage-1024x682.jp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21" y="2924944"/>
            <a:ext cx="3672408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240546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3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моции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259276"/>
            <a:ext cx="8147248" cy="4866888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страх</a:t>
            </a:r>
          </a:p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г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нев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печаль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радость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10" name="Picture 2" descr="C:\Users\Наталья\Desktop\фоны\ДЕТИ\agress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259" y="1492908"/>
            <a:ext cx="3300239" cy="2199002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7" descr="C:\Users\Наталья\Desktop\фото девочки\0_6a2e2_322c1623_XXXL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60" y="4132241"/>
            <a:ext cx="3052827" cy="2229284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95256"/>
            <a:ext cx="2233889" cy="2666269"/>
          </a:xfrm>
          <a:prstGeom prst="hexagon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8" name="Picture 10" descr="C:\Users\Наталья\Desktop\фото девочки\32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028" y="1259275"/>
            <a:ext cx="1992231" cy="2666269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756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169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Эмоция - страх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 мы испытываем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страх</a:t>
            </a:r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проявляем осторожность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9" name="Picture 3" descr="F:\ДЕВОЧКИ 24.11.15 2 вариант\24.11.15.СА\Девочки\девочка мимика - страх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0"/>
          <a:stretch/>
        </p:blipFill>
        <p:spPr bwMode="auto">
          <a:xfrm>
            <a:off x="4932040" y="2418832"/>
            <a:ext cx="3603354" cy="3997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9460" name="Picture 4" descr="F:\ДЕВОЧКИ 24.11.15 2 вариант\24.11.15.СА\Девочки\девочка мимика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18832"/>
            <a:ext cx="3443460" cy="3997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124856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Эмоция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гнев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испытываем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гнев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готовы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постоять за себя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5" descr="C:\Users\Наталья\Desktop\фоны\ДЕТИ\manage_difficult_child_behaviors_with_collaborative_problem_solv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4864"/>
            <a:ext cx="4687442" cy="3679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220142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Эмоция - печаль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печалимся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-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углубляемся в себя, и нам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хочется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побыть с тем, </a:t>
            </a:r>
            <a:endPara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кто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 поддержит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;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C:\Users\Наталья\Desktop\фоны\ДЕТИ\Jacqueline-Roberts-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48880"/>
            <a:ext cx="3384376" cy="367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14735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Эмоция - радость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когда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мы </a:t>
            </a:r>
            <a:r>
              <a:rPr lang="ru-RU" sz="2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радуемся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- мы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отдыхаем от проблем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</a:t>
            </a:r>
          </a:p>
          <a:p>
            <a:pPr marL="0" indent="0">
              <a:buNone/>
            </a:pP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наслаждаемся жизнью.</a:t>
            </a:r>
          </a:p>
        </p:txBody>
      </p:sp>
      <p:pic>
        <p:nvPicPr>
          <p:cNvPr id="5" name="Picture 6" descr="C:\Users\Наталья\Desktop\фоны\ДЕТИ ФОНЫ\1317938958_www.nevsepic.com.ua_kb-anderson-kim-0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89284"/>
            <a:ext cx="2808312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9784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46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8"/>
            <a:ext cx="8229600" cy="6241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 </a:t>
            </a:r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детство не похоже на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наше 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24.11.15\Девочки\01 младенец старое фото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712" y="1309994"/>
            <a:ext cx="2088232" cy="2416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E:\24.11.15\Девочки\02 младенец современное.jpg"/>
          <p:cNvPicPr>
            <a:picLocks noChangeAspect="1" noChangeArrowheads="1"/>
          </p:cNvPicPr>
          <p:nvPr/>
        </p:nvPicPr>
        <p:blipFill rotWithShape="1">
          <a:blip r:embed="rId4" cstate="print"/>
          <a:srcRect l="11389" r="17189"/>
          <a:stretch/>
        </p:blipFill>
        <p:spPr bwMode="auto">
          <a:xfrm>
            <a:off x="817712" y="4077072"/>
            <a:ext cx="2073970" cy="193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E:\24.11.15\Девочки\03 ребенок старое фот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387" y="1052736"/>
            <a:ext cx="2284755" cy="2673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E:\24.11.15\Девочки\04 ребенок современное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119656" y="-3995715"/>
            <a:ext cx="3683203" cy="2821473"/>
          </a:xfrm>
          <a:prstGeom prst="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33" y="3907234"/>
            <a:ext cx="2647907" cy="2517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4" descr="E:\24.11.15\Девочки\09 женщина старое фото.jpg"/>
          <p:cNvPicPr>
            <a:picLocks noChangeAspect="1" noChangeArrowheads="1"/>
          </p:cNvPicPr>
          <p:nvPr/>
        </p:nvPicPr>
        <p:blipFill rotWithShape="1">
          <a:blip r:embed="rId8" cstate="print"/>
          <a:srcRect r="8305"/>
          <a:stretch/>
        </p:blipFill>
        <p:spPr bwMode="auto">
          <a:xfrm>
            <a:off x="6300192" y="1236586"/>
            <a:ext cx="2088232" cy="2670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 descr="C:\Users\Наталья\Desktop\фоны\ДЕТИ\tais_logvinenko_zapasnoj_varian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35" y="4048279"/>
            <a:ext cx="2489346" cy="2284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39363"/>
            <a:ext cx="2016224" cy="25894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23849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76672"/>
            <a:ext cx="8330108" cy="2952329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Подруги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 друзья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очень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важны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для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девочек.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пяти до десяти лет 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девочки       активно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осваивают навыки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общения.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Основных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навыков всего </a:t>
            </a:r>
            <a:endParaRPr lang="ru-RU" sz="2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семь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20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дружелюбие</a:t>
            </a:r>
            <a:r>
              <a:rPr lang="ru-RU" sz="20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умение делиться тем, что имеешь, сочувствие, умение сдерживать себя, умение извиняться, умение понимать чувства других, умение определять, когда и кому можно доверять.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Помимо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всего прочего, девочка учится, подражая вам.</a:t>
            </a:r>
          </a:p>
          <a:p>
            <a:pPr>
              <a:lnSpc>
                <a:spcPct val="120000"/>
              </a:lnSpc>
            </a:pP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Четыре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основные эмоции (страх, гнев, печаль, радость) – это наши ориентиры в мире людей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770" y="620687"/>
            <a:ext cx="4272807" cy="2864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2897993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Какой багаж привычек и умений вы передадите девочкам</a:t>
            </a:r>
            <a:r>
              <a:rPr lang="ru-RU" sz="36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Умеете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 вы устанавливать прочные отношения с мужчинами, или мужчины – это для вас источник постоянных проблем?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Умеете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 вы заводить друзей?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Умеете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 вы отдыхать?</a:t>
            </a:r>
          </a:p>
          <a:p>
            <a:pPr>
              <a:lnSpc>
                <a:spcPct val="120000"/>
              </a:lnSpc>
            </a:pP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Умеете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 вы выполнять обещания?</a:t>
            </a:r>
          </a:p>
          <a:p>
            <a:pPr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Умеете ли вы держаться намеченной цели, даже если путь к ней долог и неприятен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0935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15000"/>
              </a:lnSpc>
            </a:pP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Как </a:t>
            </a:r>
            <a:r>
              <a:rPr lang="ru-RU" sz="4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усилить ролевую </a:t>
            </a:r>
            <a:r>
              <a:rPr lang="ru-RU" sz="4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модель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объяснять, что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вы делаете;  </a:t>
            </a:r>
            <a:endParaRPr lang="ru-RU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рассказывайте,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почему мы поступили так, а не 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иначе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;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р</a:t>
            </a:r>
            <a:r>
              <a:rPr lang="ru-RU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асскажите </a:t>
            </a:r>
            <a:r>
              <a:rPr lang="ru-RU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детям про свою систему ценностей. </a:t>
            </a:r>
            <a:endParaRPr lang="ru-RU" b="1" dirty="0">
              <a:solidFill>
                <a:srgbClr val="002060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2661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2088"/>
          </a:xfrm>
        </p:spPr>
        <p:txBody>
          <a:bodyPr>
            <a:normAutofit fontScale="90000"/>
          </a:bodyPr>
          <a:lstStyle/>
          <a:p>
            <a:pPr>
              <a:lnSpc>
                <a:spcPct val="115000"/>
              </a:lnSpc>
            </a:pPr>
            <a:r>
              <a:rPr lang="ru-RU" b="1" dirty="0">
                <a:solidFill>
                  <a:srgbClr val="C00000"/>
                </a:solidFill>
                <a:ea typeface="Times New Roman"/>
              </a:rPr>
              <a:t>Девочки неизбежно вырастают и уходят в большой мир</a:t>
            </a:r>
            <a:r>
              <a:rPr lang="ru-RU" dirty="0">
                <a:solidFill>
                  <a:srgbClr val="C00000"/>
                </a:solidFill>
              </a:rPr>
              <a:t/>
            </a:r>
            <a:br>
              <a:rPr lang="ru-RU" dirty="0">
                <a:solidFill>
                  <a:srgbClr val="C00000"/>
                </a:solidFill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Светлана\Documents\ПЛОЩАДКИ  2015-16\курсы город\24.11.15 СА\Девочки\fashion-designing1-500x383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0750" y="2039144"/>
            <a:ext cx="4762500" cy="3648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633710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949280"/>
            <a:ext cx="8229600" cy="78296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  <a:cs typeface="Times New Roman"/>
              </a:rPr>
            </a:br>
            <a:r>
              <a:rPr lang="ru-RU" sz="4900" b="1" i="1" dirty="0">
                <a:solidFill>
                  <a:srgbClr val="C00000"/>
                </a:solidFill>
                <a:ea typeface="Calibri"/>
                <a:cs typeface="Times New Roman"/>
              </a:rPr>
              <a:t/>
            </a:r>
            <a:br>
              <a:rPr lang="ru-RU" sz="4900" b="1" i="1" dirty="0">
                <a:solidFill>
                  <a:srgbClr val="C00000"/>
                </a:solidFill>
                <a:ea typeface="Calibri"/>
                <a:cs typeface="Times New Roman"/>
              </a:rPr>
            </a:br>
            <a:r>
              <a:rPr lang="ru-RU" sz="4900" i="1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4900" i="1" dirty="0">
                <a:ea typeface="Calibri"/>
                <a:cs typeface="Times New Roman"/>
              </a:rPr>
              <a:t/>
            </a:r>
            <a:br>
              <a:rPr lang="ru-RU" sz="4900" i="1" dirty="0">
                <a:ea typeface="Calibri"/>
                <a:cs typeface="Times New Roman"/>
              </a:rPr>
            </a:br>
            <a:endParaRPr lang="ru-RU" sz="4900" i="1" dirty="0"/>
          </a:p>
        </p:txBody>
      </p:sp>
      <p:pic>
        <p:nvPicPr>
          <p:cNvPr id="21506" name="Picture 2" descr="C:\Users\Светлана\Documents\ПЛОЩАДКИ  2015-16\курсы город\24.11.15 СА\фото 24 СА\заставк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869"/>
            <a:ext cx="9036496" cy="64464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3" name="TextBox 2"/>
          <p:cNvSpPr txBox="1"/>
          <p:nvPr/>
        </p:nvSpPr>
        <p:spPr>
          <a:xfrm>
            <a:off x="0" y="4941168"/>
            <a:ext cx="8460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/>
              <a:t>                 </a:t>
            </a:r>
            <a:r>
              <a:rPr lang="ru-RU" sz="4800" b="1" i="1" dirty="0" smtClean="0">
                <a:solidFill>
                  <a:srgbClr val="003300"/>
                </a:solidFill>
                <a:latin typeface="Franklin Gothic Medium Cond" pitchFamily="34" charset="0"/>
              </a:rPr>
              <a:t>Всё в ваших руках</a:t>
            </a:r>
            <a:endParaRPr lang="ru-RU" sz="4800" b="1" i="1" dirty="0">
              <a:solidFill>
                <a:srgbClr val="003300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9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Пять стадий развития </a:t>
            </a: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девочки</a:t>
            </a:r>
            <a:endParaRPr lang="ru-RU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845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1. СТАДИЯ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(ОТ </a:t>
            </a: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РОЖДЕНИЯ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ДВУХ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ЛЕТ) - </a:t>
            </a:r>
            <a:r>
              <a:rPr lang="ru-RU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БЕЗОПАСНОСТЬ</a:t>
            </a:r>
            <a:r>
              <a:rPr lang="ru-RU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1074738" indent="-182563"/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 УГРОЖАЕТ ЛИ МНЕ ОПАСНОСТЬ?</a:t>
            </a:r>
          </a:p>
          <a:p>
            <a:pPr marL="1074738" indent="-182563"/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ЛЮБЯТ ЛИ МЕНЯ? 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2. СТАДИЯ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(ОТ </a:t>
            </a: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ДВУХ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ДО </a:t>
            </a: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ПЯТИ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ЛЕТ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- </a:t>
            </a:r>
            <a:r>
              <a:rPr lang="ru-RU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ИССЛЕДОВАНИЕ МИРА.</a:t>
            </a:r>
          </a:p>
          <a:p>
            <a:pPr marL="892175" indent="0"/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ИНТЕРЕСЕН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МИР?</a:t>
            </a:r>
          </a:p>
          <a:p>
            <a:pPr marL="892175" indent="0"/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ПРИЯТНО ЛИ В НЕМ ЖИТЬ?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3. СТАДИЯ 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8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ПЯТЬ – ДЕСЯТЬ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ЛЕТ)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ru-RU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ОБЩЕСТВЕННЫЕ </a:t>
            </a:r>
            <a:r>
              <a:rPr lang="ru-RU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НАВЫКИ.</a:t>
            </a:r>
          </a:p>
          <a:p>
            <a:pPr marL="892175" indent="0"/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МОГУ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 Я ЛАДИТЬ С ДРУГИМИ?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4. СТАДИЯ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ДЕСЯТЬ – ЧЕТЫРНАДЦАТЬ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ЛЕТ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- </a:t>
            </a:r>
            <a:r>
              <a:rPr lang="ru-RU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ПОГРУЖЕНИЕ </a:t>
            </a:r>
            <a:r>
              <a:rPr lang="ru-RU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 СЕБЯ</a:t>
            </a:r>
            <a:r>
              <a:rPr lang="ru-RU" sz="1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892175" indent="0"/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ЧТО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 ЗА ЧЕЛОВЕК НА САМОМ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ДЕЛЕ?</a:t>
            </a:r>
          </a:p>
          <a:p>
            <a:pPr marL="892175" indent="0"/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ЧТО ДЕЛАЕТ МЕНЯ СЧАСТЛИВОЙ?</a:t>
            </a:r>
          </a:p>
          <a:p>
            <a:pPr marL="0" indent="0">
              <a:buNone/>
            </a:pP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5. СТАДИЯ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8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ЧЕТЫРНАДЦАТЬ – ВОСЕМНАДЦАТЬ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ЛЕТ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) - </a:t>
            </a:r>
            <a:r>
              <a:rPr lang="ru-RU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ПЕРЕХОД К</a:t>
            </a:r>
          </a:p>
          <a:p>
            <a:pPr marL="0" indent="0" algn="r">
              <a:buNone/>
            </a:pPr>
            <a:r>
              <a:rPr lang="ru-RU" sz="1800" b="1" i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ВЗРОСЛОЙ ЖИЗНИ</a:t>
            </a:r>
            <a:r>
              <a:rPr lang="ru-RU" sz="18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892175" indent="0"/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МОГУ 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ЛИ Я НЕСТИ ОТВЕТСТВЕННОСТЬ ЗА </a:t>
            </a: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СВОЮ </a:t>
            </a:r>
          </a:p>
          <a:p>
            <a:pPr marL="892175" indent="0" algn="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СОБСТВЕННУЮ ЖИЗНЬ</a:t>
            </a:r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endParaRPr lang="ru-RU" sz="1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816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080120"/>
          </a:xfrm>
        </p:spPr>
        <p:txBody>
          <a:bodyPr>
            <a:noAutofit/>
          </a:bodyPr>
          <a:lstStyle/>
          <a:p>
            <a:pPr marL="361950" indent="-361950" algn="l"/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СТАДИЯ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(ОТ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РОЖДЕНИЯ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ДО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ДВУХ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ЛЕТ)</a:t>
            </a:r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БЕЗОПАСНОСТЬ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.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НЕ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УГРОЖАЕТ ЛИ МНЕ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ОПАСНОСТЬ?</a:t>
            </a:r>
            <a:b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 ЛЮБЯТ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 МЕНЯ? </a:t>
            </a:r>
          </a:p>
        </p:txBody>
      </p:sp>
      <p:pic>
        <p:nvPicPr>
          <p:cNvPr id="5122" name="Picture 2" descr="E:\фото 24\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779912" y="2931940"/>
            <a:ext cx="4762500" cy="3171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C:\Users\Наталья\Desktop\Новая папка\1231351092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06" y="1540097"/>
            <a:ext cx="3635896" cy="2726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03214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023" y="8286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361950" indent="-361950" algn="l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2. СТАДИЯ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(ОТ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ДВУХ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ДО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ПЯТИ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ЛЕТ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) -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ИССЛЕДОВАНИЕ МИРА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Calibri"/>
                <a:cs typeface="Arial" pitchFamily="34" charset="0"/>
              </a:rPr>
              <a:t>- 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ИНТЕРЕСЕН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ЛИ МИР И ПРИЯТНО ЛИ В НЕМ ЖИТЬ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E:\24.11.15\Девочки\девочка исследует мир 1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5576" y="3706982"/>
            <a:ext cx="3520377" cy="266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E:\24.11.15\Девочки\девочка исследует мир.jpg"/>
          <p:cNvPicPr>
            <a:picLocks noChangeAspect="1" noChangeArrowheads="1"/>
          </p:cNvPicPr>
          <p:nvPr/>
        </p:nvPicPr>
        <p:blipFill rotWithShape="1">
          <a:blip r:embed="rId4" cstate="print"/>
          <a:srcRect r="15853"/>
          <a:stretch/>
        </p:blipFill>
        <p:spPr bwMode="auto">
          <a:xfrm>
            <a:off x="5209837" y="1320028"/>
            <a:ext cx="3399030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E:\24.11.15\Девочки\девочки исследуют мир.jpg"/>
          <p:cNvPicPr>
            <a:picLocks noChangeAspect="1" noChangeArrowheads="1"/>
          </p:cNvPicPr>
          <p:nvPr/>
        </p:nvPicPr>
        <p:blipFill rotWithShape="1">
          <a:blip r:embed="rId5" cstate="print"/>
          <a:srcRect l="4609"/>
          <a:stretch/>
        </p:blipFill>
        <p:spPr bwMode="auto">
          <a:xfrm>
            <a:off x="539552" y="1320028"/>
            <a:ext cx="3384376" cy="2265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E:\24.11.15\фото 24\80117498806efd82ddd32ece1541ae5c7af1fcb9961_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1064"/>
          <a:stretch/>
        </p:blipFill>
        <p:spPr bwMode="auto">
          <a:xfrm>
            <a:off x="4884591" y="3770284"/>
            <a:ext cx="3383517" cy="2536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7959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/>
          </a:bodyPr>
          <a:lstStyle/>
          <a:p>
            <a:pPr marL="361950" indent="-361950" algn="l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3. СТАДИЯ  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(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ПЯТЬ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– </a:t>
            </a:r>
            <a:r>
              <a:rPr lang="ru-RU" sz="2000" b="1" i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ДЕСЯТЬ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 ЛЕТ) </a:t>
            </a:r>
            <a:r>
              <a:rPr lang="ru-RU" sz="2000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- </a:t>
            </a:r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ОБЩЕСТВЕННЫЕ 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НАВЫКИ</a:t>
            </a:r>
            <a:r>
              <a:rPr lang="ru-RU" sz="20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br>
              <a:rPr lang="ru-RU" sz="2000" dirty="0">
                <a:solidFill>
                  <a:srgbClr val="002060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- МОГУ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ЛИ Я ЛАДИТЬ С ДРУГИМИ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?</a:t>
            </a:r>
            <a:endParaRPr lang="ru-RU" sz="2000" b="1" dirty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pic>
        <p:nvPicPr>
          <p:cNvPr id="8" name="Picture 3" descr="C:\Users\Наталья\Desktop\фоны\ДЕТИ ФОНЫ\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4829466" cy="32101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2" name="Picture 2" descr="C:\Users\Наталья\Desktop\фоны\ДЕТИ\0_67ff8_61bcf331_-1-X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969" y="3573016"/>
            <a:ext cx="4242048" cy="282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04745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1435</TotalTime>
  <Words>1633</Words>
  <Application>Microsoft Office PowerPoint</Application>
  <PresentationFormat>Экран (4:3)</PresentationFormat>
  <Paragraphs>295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Тема Office</vt:lpstr>
      <vt:lpstr> </vt:lpstr>
      <vt:lpstr>мальчи­ки и девочки — это одно и то же?</vt:lpstr>
      <vt:lpstr>Девочек нужно любить – это аксиома.  </vt:lpstr>
      <vt:lpstr>Девочек нужно любить – это аксиома.  Все девочки принцессы – это тезис.</vt:lpstr>
      <vt:lpstr>Их детство не похоже на наше </vt:lpstr>
      <vt:lpstr>Пять стадий развития девочки</vt:lpstr>
      <vt:lpstr>1. СТАДИЯ (ОТ РОЖДЕНИЯ ДО ДВУХ ЛЕТ) БЕЗОПАСНОСТЬ. - НЕ УГРОЖАЕТ ЛИ МНЕ ОПАСНОСТЬ? - ЛЮБЯТ ЛИ МЕНЯ? </vt:lpstr>
      <vt:lpstr>2. СТАДИЯ (ОТ ДВУХ ДО ПЯТИ ЛЕТ) - ИССЛЕДОВАНИЕ МИРА. - ИНТЕРЕСЕН ЛИ МИР И ПРИЯТНО ЛИ В НЕМ ЖИТЬ?</vt:lpstr>
      <vt:lpstr>3. СТАДИЯ  (ПЯТЬ – ДЕСЯТЬ ЛЕТ) - ОБЩЕСТВЕННЫЕ НАВЫКИ. - МОГУ ЛИ Я ЛАДИТЬ С ДРУГИМИ?</vt:lpstr>
      <vt:lpstr>4. СТАДИЯ (ДЕСЯТЬ – ЧЕТЫРНАДЦАТЬ ЛЕТ) - ПОГРУЖЕНИЕ В СЕБЯ. -ЧТО Я ЗА ЧЕЛОВЕК НА САМОМ ДЕЛЕ? -ЧТО ДЕЛАЕТ МЕНЯ СЧАСТЛИВОЙ?</vt:lpstr>
      <vt:lpstr>5. СТАДИЯ (ЧЕТЫРНАДЦАТЬ – ВОСЕМНАДЦАТЬ ЛЕТ) - ПЕРЕХОД К ВЗРОСЛОЙ ЖИЗНИ.      - МОГУ ЛИ Я НЕСТИ ОТВЕТСТВЕННОСТЬ ЗА СВОЮ СОБСТВЕННУЮ ЖИЗНЬ?</vt:lpstr>
      <vt:lpstr>Как проходят стадии развития?</vt:lpstr>
      <vt:lpstr>Девочки взрослеют иначе и быстрее</vt:lpstr>
      <vt:lpstr>Чему учат стадии развития девочку?</vt:lpstr>
      <vt:lpstr>СТАДИЯ - 1 (ОТ РОЖДЕНИЯ ДО ДВУХ ЛЕТ) БЕЗОПАСНОСТЬ. - НЕ УГРОЖАЕТ ЛИ МНЕ ОПАСНОСТЬ? - ЛЮБЯТ ЛИ МЕНЯ? </vt:lpstr>
      <vt:lpstr>1 стадия</vt:lpstr>
      <vt:lpstr>Социальные навыки </vt:lpstr>
      <vt:lpstr>Дар спокойствия</vt:lpstr>
      <vt:lpstr>Ощущение гармонии с миром </vt:lpstr>
      <vt:lpstr>Как научить ребенка радоваться</vt:lpstr>
      <vt:lpstr>Гормоны любви</vt:lpstr>
      <vt:lpstr>Презентация PowerPoint</vt:lpstr>
      <vt:lpstr>Как играть </vt:lpstr>
      <vt:lpstr>Девочка, с которой в детстве часто играли,</vt:lpstr>
      <vt:lpstr>Модели семей</vt:lpstr>
      <vt:lpstr>Как заниматься образованием девочек</vt:lpstr>
      <vt:lpstr>Презентация PowerPoint</vt:lpstr>
      <vt:lpstr>СТАДИЯ - 2 (ОТ ДВУХ ДО ПЯТИ ЛЕТ) - ИССЛЕДОВАНИЕ МИРА. ИНТЕРЕСЕН ЛИ МИР?   ПРИЯТНО ЛИ В НЕМ ЖИТЬ?</vt:lpstr>
      <vt:lpstr>Обучение с удовольствием</vt:lpstr>
      <vt:lpstr> Условие для исследования -безопасность </vt:lpstr>
      <vt:lpstr> 2-5 лет. Обучение художественным навыкам</vt:lpstr>
      <vt:lpstr>Презентация PowerPoint</vt:lpstr>
      <vt:lpstr>Презентация PowerPoint</vt:lpstr>
      <vt:lpstr>Выбор игрушек</vt:lpstr>
      <vt:lpstr>Самостоятельность девочек</vt:lpstr>
      <vt:lpstr>Как научить ребенка выполнять просьбы</vt:lpstr>
      <vt:lpstr>Как научить ее правильному поведению</vt:lpstr>
      <vt:lpstr>Правильное воспитание</vt:lpstr>
      <vt:lpstr>2-5 лет</vt:lpstr>
      <vt:lpstr>СТАДИЯ - 3  (ПЯТЬ – ДЕСЯТЬ ЛЕТ) - ОБЩЕСТВЕННЫЕ НАВЫКИ. МОГУ ЛИ Я ЛАДИТЬ С ДРУГИМИ?</vt:lpstr>
      <vt:lpstr>Как возникает дружба</vt:lpstr>
      <vt:lpstr>Умения, которые требуются для настоящей дружбы:</vt:lpstr>
      <vt:lpstr>ВЫ - ролевая модель </vt:lpstr>
      <vt:lpstr>Инструменты общения с другими людьми</vt:lpstr>
      <vt:lpstr>Эмоции</vt:lpstr>
      <vt:lpstr>Эмоция - страх</vt:lpstr>
      <vt:lpstr>Эмоция гнев</vt:lpstr>
      <vt:lpstr>Эмоция - печаль</vt:lpstr>
      <vt:lpstr>Эмоция - радость</vt:lpstr>
      <vt:lpstr>Презентация PowerPoint</vt:lpstr>
      <vt:lpstr>Какой багаж привычек и умений вы передадите девочкам?</vt:lpstr>
      <vt:lpstr>Как усилить ролевую модель</vt:lpstr>
      <vt:lpstr>Девочки неизбежно вырастают и уходят в большой мир </vt:lpstr>
      <vt:lpstr>   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Иван</cp:lastModifiedBy>
  <cp:revision>161</cp:revision>
  <dcterms:created xsi:type="dcterms:W3CDTF">2015-11-18T14:10:47Z</dcterms:created>
  <dcterms:modified xsi:type="dcterms:W3CDTF">2016-11-30T11:44:48Z</dcterms:modified>
</cp:coreProperties>
</file>