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48" r:id="rId2"/>
    <p:sldMasterId id="2147483762" r:id="rId3"/>
    <p:sldMasterId id="2147483774" r:id="rId4"/>
  </p:sldMasterIdLst>
  <p:notesMasterIdLst>
    <p:notesMasterId r:id="rId44"/>
  </p:notesMasterIdLst>
  <p:sldIdLst>
    <p:sldId id="260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38" r:id="rId15"/>
    <p:sldId id="341" r:id="rId16"/>
    <p:sldId id="342" r:id="rId17"/>
    <p:sldId id="344" r:id="rId18"/>
    <p:sldId id="347" r:id="rId19"/>
    <p:sldId id="346" r:id="rId20"/>
    <p:sldId id="348" r:id="rId21"/>
    <p:sldId id="349" r:id="rId22"/>
    <p:sldId id="350" r:id="rId23"/>
    <p:sldId id="355" r:id="rId24"/>
    <p:sldId id="353" r:id="rId25"/>
    <p:sldId id="276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56" r:id="rId40"/>
    <p:sldId id="357" r:id="rId41"/>
    <p:sldId id="366" r:id="rId42"/>
    <p:sldId id="329" r:id="rId43"/>
  </p:sldIdLst>
  <p:sldSz cx="9144000" cy="6858000" type="screen4x3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9" autoAdjust="0"/>
    <p:restoredTop sz="94676" autoAdjust="0"/>
  </p:normalViewPr>
  <p:slideViewPr>
    <p:cSldViewPr>
      <p:cViewPr varScale="1">
        <p:scale>
          <a:sx n="107" d="100"/>
          <a:sy n="107" d="100"/>
        </p:scale>
        <p:origin x="-19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45064-DA28-4378-AFB0-0468F394986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CD158B-D421-4086-9069-FF00EAE31C5F}">
      <dgm:prSet phldrT="[Текст]" custT="1"/>
      <dgm:spPr/>
      <dgm:t>
        <a:bodyPr/>
        <a:lstStyle/>
        <a:p>
          <a:r>
            <a:rPr lang="ru-RU" sz="2800" b="1" kern="1200" dirty="0" smtClean="0">
              <a:solidFill>
                <a:srgbClr val="7030A0"/>
              </a:solidFill>
              <a:latin typeface="Calibri" pitchFamily="34" charset="0"/>
              <a:ea typeface="+mj-ea"/>
              <a:cs typeface="+mj-cs"/>
            </a:rPr>
            <a:t>Спонтанные</a:t>
          </a:r>
          <a:endParaRPr lang="ru-RU" sz="2800" b="1" kern="1200" dirty="0">
            <a:solidFill>
              <a:srgbClr val="7030A0"/>
            </a:solidFill>
            <a:latin typeface="Calibri" pitchFamily="34" charset="0"/>
            <a:ea typeface="+mj-ea"/>
            <a:cs typeface="+mj-cs"/>
          </a:endParaRPr>
        </a:p>
      </dgm:t>
    </dgm:pt>
    <dgm:pt modelId="{26D15806-550A-40C8-9408-4300B6D7C3EA}" type="parTrans" cxnId="{E29680B4-CF11-4D70-9000-454C3F925F7A}">
      <dgm:prSet/>
      <dgm:spPr/>
      <dgm:t>
        <a:bodyPr/>
        <a:lstStyle/>
        <a:p>
          <a:endParaRPr lang="ru-RU"/>
        </a:p>
      </dgm:t>
    </dgm:pt>
    <dgm:pt modelId="{ABA26A56-D194-42A7-B0DA-94552E689C37}" type="sibTrans" cxnId="{E29680B4-CF11-4D70-9000-454C3F925F7A}">
      <dgm:prSet/>
      <dgm:spPr/>
      <dgm:t>
        <a:bodyPr/>
        <a:lstStyle/>
        <a:p>
          <a:endParaRPr lang="ru-RU"/>
        </a:p>
      </dgm:t>
    </dgm:pt>
    <dgm:pt modelId="{770526B2-7AD4-4BB6-9927-03708EAD9288}">
      <dgm:prSet phldrT="[Текст]" custT="1"/>
      <dgm:spPr/>
      <dgm:t>
        <a:bodyPr/>
        <a:lstStyle/>
        <a:p>
          <a:r>
            <a:rPr lang="ru-RU" sz="2800" b="1" kern="1200" dirty="0" smtClean="0">
              <a:solidFill>
                <a:srgbClr val="7030A0"/>
              </a:solidFill>
              <a:latin typeface="Calibri" pitchFamily="34" charset="0"/>
              <a:ea typeface="+mj-ea"/>
              <a:cs typeface="+mj-cs"/>
            </a:rPr>
            <a:t>Планируемые</a:t>
          </a:r>
          <a:endParaRPr lang="ru-RU" sz="2800" b="1" kern="1200" dirty="0">
            <a:solidFill>
              <a:srgbClr val="7030A0"/>
            </a:solidFill>
            <a:latin typeface="Calibri" pitchFamily="34" charset="0"/>
            <a:ea typeface="+mj-ea"/>
            <a:cs typeface="+mj-cs"/>
          </a:endParaRPr>
        </a:p>
      </dgm:t>
    </dgm:pt>
    <dgm:pt modelId="{10FA5D89-0F5E-40EC-8EBF-BB08F8F94923}" type="parTrans" cxnId="{0C99553F-A7EE-4B55-ABF0-444F4AAA9AB2}">
      <dgm:prSet/>
      <dgm:spPr/>
      <dgm:t>
        <a:bodyPr/>
        <a:lstStyle/>
        <a:p>
          <a:endParaRPr lang="ru-RU"/>
        </a:p>
      </dgm:t>
    </dgm:pt>
    <dgm:pt modelId="{AFD1E622-F61D-4179-9ED7-CA3745B2264D}" type="sibTrans" cxnId="{0C99553F-A7EE-4B55-ABF0-444F4AAA9AB2}">
      <dgm:prSet/>
      <dgm:spPr/>
      <dgm:t>
        <a:bodyPr/>
        <a:lstStyle/>
        <a:p>
          <a:endParaRPr lang="ru-RU"/>
        </a:p>
      </dgm:t>
    </dgm:pt>
    <dgm:pt modelId="{664717E9-FB8F-4387-8CA6-073AFEB1F0A6}">
      <dgm:prSet phldrT="[Текст]" custT="1"/>
      <dgm:spPr/>
      <dgm:t>
        <a:bodyPr/>
        <a:lstStyle/>
        <a:p>
          <a:r>
            <a:rPr lang="ru-RU" sz="2800" b="1" kern="1200" dirty="0" smtClean="0">
              <a:solidFill>
                <a:srgbClr val="7030A0"/>
              </a:solidFill>
              <a:latin typeface="Calibri" pitchFamily="34" charset="0"/>
              <a:ea typeface="+mj-ea"/>
              <a:cs typeface="+mj-cs"/>
            </a:rPr>
            <a:t>Разорванные</a:t>
          </a:r>
        </a:p>
        <a:p>
          <a:r>
            <a:rPr lang="ru-RU" sz="1400" b="1" kern="1200" dirty="0" smtClean="0">
              <a:solidFill>
                <a:srgbClr val="7030A0"/>
              </a:solidFill>
            </a:rPr>
            <a:t>(неделя, месяц)</a:t>
          </a:r>
          <a:endParaRPr lang="ru-RU" sz="1400" b="1" kern="1200" dirty="0">
            <a:solidFill>
              <a:srgbClr val="7030A0"/>
            </a:solidFill>
          </a:endParaRPr>
        </a:p>
      </dgm:t>
    </dgm:pt>
    <dgm:pt modelId="{9083003E-F611-4494-AD63-D2DD4A09D197}" type="parTrans" cxnId="{8A419F64-A6AD-4EBE-8E14-FC8DFE3C3DD3}">
      <dgm:prSet/>
      <dgm:spPr/>
      <dgm:t>
        <a:bodyPr/>
        <a:lstStyle/>
        <a:p>
          <a:endParaRPr lang="ru-RU"/>
        </a:p>
      </dgm:t>
    </dgm:pt>
    <dgm:pt modelId="{216641BE-07C6-47A9-8AFC-DA258D6E0B6C}" type="sibTrans" cxnId="{8A419F64-A6AD-4EBE-8E14-FC8DFE3C3DD3}">
      <dgm:prSet/>
      <dgm:spPr/>
      <dgm:t>
        <a:bodyPr/>
        <a:lstStyle/>
        <a:p>
          <a:endParaRPr lang="ru-RU"/>
        </a:p>
      </dgm:t>
    </dgm:pt>
    <dgm:pt modelId="{60D7FF33-0F71-4AF9-B62B-A4D5D52AFF80}">
      <dgm:prSet phldrT="[Текст]" custT="1"/>
      <dgm:spPr/>
      <dgm:t>
        <a:bodyPr/>
        <a:lstStyle/>
        <a:p>
          <a:r>
            <a:rPr lang="ru-RU" sz="2800" b="1" kern="1200" dirty="0" smtClean="0">
              <a:solidFill>
                <a:srgbClr val="7030A0"/>
              </a:solidFill>
              <a:latin typeface="Calibri" pitchFamily="34" charset="0"/>
              <a:ea typeface="+mj-ea"/>
              <a:cs typeface="+mj-cs"/>
            </a:rPr>
            <a:t>Рефлексивная</a:t>
          </a:r>
        </a:p>
        <a:p>
          <a:r>
            <a:rPr lang="ru-RU" sz="2800" b="1" kern="1200" dirty="0" smtClean="0">
              <a:solidFill>
                <a:srgbClr val="7030A0"/>
              </a:solidFill>
              <a:latin typeface="Calibri" pitchFamily="34" charset="0"/>
              <a:ea typeface="+mj-ea"/>
              <a:cs typeface="+mj-cs"/>
            </a:rPr>
            <a:t>самоорганизация</a:t>
          </a:r>
          <a:endParaRPr lang="ru-RU" sz="2800" b="1" kern="1200" dirty="0">
            <a:solidFill>
              <a:srgbClr val="7030A0"/>
            </a:solidFill>
            <a:latin typeface="Calibri" pitchFamily="34" charset="0"/>
            <a:ea typeface="+mj-ea"/>
            <a:cs typeface="+mj-cs"/>
          </a:endParaRPr>
        </a:p>
      </dgm:t>
    </dgm:pt>
    <dgm:pt modelId="{D77D28B2-0960-4313-8623-BC7206CA00F2}" type="parTrans" cxnId="{123AFE34-D16E-4BED-BC66-385808A5E973}">
      <dgm:prSet/>
      <dgm:spPr/>
      <dgm:t>
        <a:bodyPr/>
        <a:lstStyle/>
        <a:p>
          <a:endParaRPr lang="ru-RU"/>
        </a:p>
      </dgm:t>
    </dgm:pt>
    <dgm:pt modelId="{CBC8A323-CB42-4A8C-88B7-68C7F40634D0}" type="sibTrans" cxnId="{123AFE34-D16E-4BED-BC66-385808A5E973}">
      <dgm:prSet/>
      <dgm:spPr/>
      <dgm:t>
        <a:bodyPr/>
        <a:lstStyle/>
        <a:p>
          <a:endParaRPr lang="ru-RU"/>
        </a:p>
      </dgm:t>
    </dgm:pt>
    <dgm:pt modelId="{A4C5C083-736B-447C-88FC-4345B6294E1E}">
      <dgm:prSet phldrT="[Текст]" custT="1"/>
      <dgm:spPr/>
      <dgm:t>
        <a:bodyPr/>
        <a:lstStyle/>
        <a:p>
          <a:r>
            <a:rPr lang="ru-RU" sz="2800" b="1" kern="1200" dirty="0" smtClean="0">
              <a:solidFill>
                <a:srgbClr val="7030A0"/>
              </a:solidFill>
              <a:latin typeface="Calibri" pitchFamily="34" charset="0"/>
              <a:ea typeface="+mj-ea"/>
              <a:cs typeface="+mj-cs"/>
            </a:rPr>
            <a:t>Длительные</a:t>
          </a:r>
          <a:endParaRPr lang="ru-RU" sz="2800" b="1" kern="1200" dirty="0">
            <a:solidFill>
              <a:srgbClr val="7030A0"/>
            </a:solidFill>
            <a:latin typeface="Calibri" pitchFamily="34" charset="0"/>
            <a:ea typeface="+mj-ea"/>
            <a:cs typeface="+mj-cs"/>
          </a:endParaRPr>
        </a:p>
      </dgm:t>
    </dgm:pt>
    <dgm:pt modelId="{6804E174-1D67-4240-86B1-D38AB0725A05}" type="sibTrans" cxnId="{71195087-3B3B-4A5E-A7E8-C6A099721EC9}">
      <dgm:prSet/>
      <dgm:spPr/>
      <dgm:t>
        <a:bodyPr/>
        <a:lstStyle/>
        <a:p>
          <a:endParaRPr lang="ru-RU"/>
        </a:p>
      </dgm:t>
    </dgm:pt>
    <dgm:pt modelId="{66A18F09-8740-4A51-BD39-4997320B606E}" type="parTrans" cxnId="{71195087-3B3B-4A5E-A7E8-C6A099721EC9}">
      <dgm:prSet/>
      <dgm:spPr/>
      <dgm:t>
        <a:bodyPr/>
        <a:lstStyle/>
        <a:p>
          <a:endParaRPr lang="ru-RU"/>
        </a:p>
      </dgm:t>
    </dgm:pt>
    <dgm:pt modelId="{D6C4EDDD-41D2-418C-A427-8CC7142E9AF2}" type="pres">
      <dgm:prSet presAssocID="{E7D45064-DA28-4378-AFB0-0468F39498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5C2A51-0FFD-4014-AA1A-4DE014EB4D7B}" type="pres">
      <dgm:prSet presAssocID="{D9CD158B-D421-4086-9069-FF00EAE31C5F}" presName="node" presStyleLbl="node1" presStyleIdx="0" presStyleCnt="5" custLinFactNeighborX="593" custLinFactNeighborY="-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60EA0-E1C7-49C0-B8F3-C9AAE78E3A6B}" type="pres">
      <dgm:prSet presAssocID="{ABA26A56-D194-42A7-B0DA-94552E689C37}" presName="sibTrans" presStyleCnt="0"/>
      <dgm:spPr/>
    </dgm:pt>
    <dgm:pt modelId="{B80A5C9D-7C43-4C17-A1CC-997557F61094}" type="pres">
      <dgm:prSet presAssocID="{770526B2-7AD4-4BB6-9927-03708EAD9288}" presName="node" presStyleLbl="node1" presStyleIdx="1" presStyleCnt="5" custLinFactNeighborX="-172" custLinFactNeighborY="-4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598E9-01B2-4AE7-B020-81281047B1D7}" type="pres">
      <dgm:prSet presAssocID="{AFD1E622-F61D-4179-9ED7-CA3745B2264D}" presName="sibTrans" presStyleCnt="0"/>
      <dgm:spPr/>
    </dgm:pt>
    <dgm:pt modelId="{FC60DB19-30BC-4E7B-B523-3B8752217531}" type="pres">
      <dgm:prSet presAssocID="{664717E9-FB8F-4387-8CA6-073AFEB1F0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674D-CD00-4500-B382-E8BA959C2B38}" type="pres">
      <dgm:prSet presAssocID="{216641BE-07C6-47A9-8AFC-DA258D6E0B6C}" presName="sibTrans" presStyleCnt="0"/>
      <dgm:spPr/>
    </dgm:pt>
    <dgm:pt modelId="{0F02205E-46A8-46FD-90E3-CC2BD565B94A}" type="pres">
      <dgm:prSet presAssocID="{A4C5C083-736B-447C-88FC-4345B6294E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83E58-8AC3-473D-BC31-5DC873C30005}" type="pres">
      <dgm:prSet presAssocID="{6804E174-1D67-4240-86B1-D38AB0725A05}" presName="sibTrans" presStyleCnt="0"/>
      <dgm:spPr/>
    </dgm:pt>
    <dgm:pt modelId="{65CBF8F6-1B8E-4C68-BB07-5F7B07042EB0}" type="pres">
      <dgm:prSet presAssocID="{60D7FF33-0F71-4AF9-B62B-A4D5D52AFF80}" presName="node" presStyleLbl="node1" presStyleIdx="4" presStyleCnt="5" custScaleX="118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A89EE6-B8B8-416D-AD93-8ACB6303BBF4}" type="presOf" srcId="{A4C5C083-736B-447C-88FC-4345B6294E1E}" destId="{0F02205E-46A8-46FD-90E3-CC2BD565B94A}" srcOrd="0" destOrd="0" presId="urn:microsoft.com/office/officeart/2005/8/layout/default#1"/>
    <dgm:cxn modelId="{E29680B4-CF11-4D70-9000-454C3F925F7A}" srcId="{E7D45064-DA28-4378-AFB0-0468F394986B}" destId="{D9CD158B-D421-4086-9069-FF00EAE31C5F}" srcOrd="0" destOrd="0" parTransId="{26D15806-550A-40C8-9408-4300B6D7C3EA}" sibTransId="{ABA26A56-D194-42A7-B0DA-94552E689C37}"/>
    <dgm:cxn modelId="{6377EF71-7342-4F78-8B95-34A586A7BBEC}" type="presOf" srcId="{770526B2-7AD4-4BB6-9927-03708EAD9288}" destId="{B80A5C9D-7C43-4C17-A1CC-997557F61094}" srcOrd="0" destOrd="0" presId="urn:microsoft.com/office/officeart/2005/8/layout/default#1"/>
    <dgm:cxn modelId="{8A419F64-A6AD-4EBE-8E14-FC8DFE3C3DD3}" srcId="{E7D45064-DA28-4378-AFB0-0468F394986B}" destId="{664717E9-FB8F-4387-8CA6-073AFEB1F0A6}" srcOrd="2" destOrd="0" parTransId="{9083003E-F611-4494-AD63-D2DD4A09D197}" sibTransId="{216641BE-07C6-47A9-8AFC-DA258D6E0B6C}"/>
    <dgm:cxn modelId="{FE04F2C1-9F0C-4355-B7F0-E46569C2B369}" type="presOf" srcId="{664717E9-FB8F-4387-8CA6-073AFEB1F0A6}" destId="{FC60DB19-30BC-4E7B-B523-3B8752217531}" srcOrd="0" destOrd="0" presId="urn:microsoft.com/office/officeart/2005/8/layout/default#1"/>
    <dgm:cxn modelId="{3B073A91-A0F4-489E-AB8A-557005C3A0FB}" type="presOf" srcId="{60D7FF33-0F71-4AF9-B62B-A4D5D52AFF80}" destId="{65CBF8F6-1B8E-4C68-BB07-5F7B07042EB0}" srcOrd="0" destOrd="0" presId="urn:microsoft.com/office/officeart/2005/8/layout/default#1"/>
    <dgm:cxn modelId="{123AFE34-D16E-4BED-BC66-385808A5E973}" srcId="{E7D45064-DA28-4378-AFB0-0468F394986B}" destId="{60D7FF33-0F71-4AF9-B62B-A4D5D52AFF80}" srcOrd="4" destOrd="0" parTransId="{D77D28B2-0960-4313-8623-BC7206CA00F2}" sibTransId="{CBC8A323-CB42-4A8C-88B7-68C7F40634D0}"/>
    <dgm:cxn modelId="{92F67100-D827-479D-B3B1-1E94CA44EE97}" type="presOf" srcId="{D9CD158B-D421-4086-9069-FF00EAE31C5F}" destId="{E65C2A51-0FFD-4014-AA1A-4DE014EB4D7B}" srcOrd="0" destOrd="0" presId="urn:microsoft.com/office/officeart/2005/8/layout/default#1"/>
    <dgm:cxn modelId="{0C99553F-A7EE-4B55-ABF0-444F4AAA9AB2}" srcId="{E7D45064-DA28-4378-AFB0-0468F394986B}" destId="{770526B2-7AD4-4BB6-9927-03708EAD9288}" srcOrd="1" destOrd="0" parTransId="{10FA5D89-0F5E-40EC-8EBF-BB08F8F94923}" sibTransId="{AFD1E622-F61D-4179-9ED7-CA3745B2264D}"/>
    <dgm:cxn modelId="{EF419604-9909-46A8-9671-2398F4AC99C5}" type="presOf" srcId="{E7D45064-DA28-4378-AFB0-0468F394986B}" destId="{D6C4EDDD-41D2-418C-A427-8CC7142E9AF2}" srcOrd="0" destOrd="0" presId="urn:microsoft.com/office/officeart/2005/8/layout/default#1"/>
    <dgm:cxn modelId="{71195087-3B3B-4A5E-A7E8-C6A099721EC9}" srcId="{E7D45064-DA28-4378-AFB0-0468F394986B}" destId="{A4C5C083-736B-447C-88FC-4345B6294E1E}" srcOrd="3" destOrd="0" parTransId="{66A18F09-8740-4A51-BD39-4997320B606E}" sibTransId="{6804E174-1D67-4240-86B1-D38AB0725A05}"/>
    <dgm:cxn modelId="{2A59A483-0A8C-4C38-AF87-0AE6EE93961B}" type="presParOf" srcId="{D6C4EDDD-41D2-418C-A427-8CC7142E9AF2}" destId="{E65C2A51-0FFD-4014-AA1A-4DE014EB4D7B}" srcOrd="0" destOrd="0" presId="urn:microsoft.com/office/officeart/2005/8/layout/default#1"/>
    <dgm:cxn modelId="{1E3EB4C0-8018-4E8B-840A-66304603258F}" type="presParOf" srcId="{D6C4EDDD-41D2-418C-A427-8CC7142E9AF2}" destId="{76560EA0-E1C7-49C0-B8F3-C9AAE78E3A6B}" srcOrd="1" destOrd="0" presId="urn:microsoft.com/office/officeart/2005/8/layout/default#1"/>
    <dgm:cxn modelId="{E739DBFD-59A2-4F03-8F70-841E4A36D3B1}" type="presParOf" srcId="{D6C4EDDD-41D2-418C-A427-8CC7142E9AF2}" destId="{B80A5C9D-7C43-4C17-A1CC-997557F61094}" srcOrd="2" destOrd="0" presId="urn:microsoft.com/office/officeart/2005/8/layout/default#1"/>
    <dgm:cxn modelId="{EE51B64D-3FF9-46C0-A29F-DD7797A86EB2}" type="presParOf" srcId="{D6C4EDDD-41D2-418C-A427-8CC7142E9AF2}" destId="{F2B598E9-01B2-4AE7-B020-81281047B1D7}" srcOrd="3" destOrd="0" presId="urn:microsoft.com/office/officeart/2005/8/layout/default#1"/>
    <dgm:cxn modelId="{FD3F3BA3-C4E4-4853-9696-1683D8D2FB28}" type="presParOf" srcId="{D6C4EDDD-41D2-418C-A427-8CC7142E9AF2}" destId="{FC60DB19-30BC-4E7B-B523-3B8752217531}" srcOrd="4" destOrd="0" presId="urn:microsoft.com/office/officeart/2005/8/layout/default#1"/>
    <dgm:cxn modelId="{632971B1-E431-4EC2-9FC2-6EA60D9414B3}" type="presParOf" srcId="{D6C4EDDD-41D2-418C-A427-8CC7142E9AF2}" destId="{A310674D-CD00-4500-B382-E8BA959C2B38}" srcOrd="5" destOrd="0" presId="urn:microsoft.com/office/officeart/2005/8/layout/default#1"/>
    <dgm:cxn modelId="{88114606-65CE-4374-B82D-E28461AC5AD7}" type="presParOf" srcId="{D6C4EDDD-41D2-418C-A427-8CC7142E9AF2}" destId="{0F02205E-46A8-46FD-90E3-CC2BD565B94A}" srcOrd="6" destOrd="0" presId="urn:microsoft.com/office/officeart/2005/8/layout/default#1"/>
    <dgm:cxn modelId="{48E4BEF6-1524-44D8-8F55-18B87D4C6529}" type="presParOf" srcId="{D6C4EDDD-41D2-418C-A427-8CC7142E9AF2}" destId="{CCF83E58-8AC3-473D-BC31-5DC873C30005}" srcOrd="7" destOrd="0" presId="urn:microsoft.com/office/officeart/2005/8/layout/default#1"/>
    <dgm:cxn modelId="{0355965A-9586-410B-9101-41FCAE0CCF8D}" type="presParOf" srcId="{D6C4EDDD-41D2-418C-A427-8CC7142E9AF2}" destId="{65CBF8F6-1B8E-4C68-BB07-5F7B07042EB0}" srcOrd="8" destOrd="0" presId="urn:microsoft.com/office/officeart/2005/8/layout/default#1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E90B-BAC6-4642-81AC-03153FF0AA71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689515"/>
            <a:ext cx="544068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00FD6-CB37-4093-A26C-61F083014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5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Изображения с сайтов: </a:t>
            </a:r>
            <a:r>
              <a:rPr lang="en-US" altLang="ru-RU" smtClean="0"/>
              <a:t>argusfon.com</a:t>
            </a:r>
            <a:r>
              <a:rPr lang="ru-RU" altLang="ru-RU" smtClean="0"/>
              <a:t>, </a:t>
            </a:r>
            <a:r>
              <a:rPr lang="en-US" altLang="ru-RU" smtClean="0"/>
              <a:t>http://vad17.files.wordpress.com/2011/04/twilight_dreamer_iii___walk_on-bakrund.jpg</a:t>
            </a:r>
            <a:r>
              <a:rPr lang="ru-RU" altLang="ru-RU" smtClean="0"/>
              <a:t>, </a:t>
            </a:r>
            <a:r>
              <a:rPr lang="en-US" altLang="ru-RU" smtClean="0"/>
              <a:t>http://assets.communityspice.com/proclaimingtruth/assets/Images/Butterfly_Monarch_pupa.jpg</a:t>
            </a:r>
            <a:endParaRPr lang="ru-RU" altLang="ru-RU" smtClean="0"/>
          </a:p>
        </p:txBody>
      </p:sp>
      <p:sp>
        <p:nvSpPr>
          <p:cNvPr id="57348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A9B6E5B-BAA7-4DC8-9C7A-296D76B98530}" type="slidenum">
              <a:rPr lang="ru-RU" altLang="ru-RU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3450" y="739775"/>
            <a:ext cx="4935538" cy="3703638"/>
          </a:xfrm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A25AF9D-30C6-4B23-BA99-4B4512352026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20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9E397B7-D72C-46A6-A045-C8E630666522}" type="slidenum">
              <a:rPr lang="ru-RU" altLang="ru-RU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Изображения с сайтов: </a:t>
            </a:r>
            <a:r>
              <a:rPr lang="en-US" altLang="ru-RU" smtClean="0"/>
              <a:t>http://www.laasanen.net/POTN/IMG_7807-01b_butterfly_cocoon_b.jpg</a:t>
            </a:r>
            <a:r>
              <a:rPr lang="ru-RU" altLang="ru-RU" smtClean="0"/>
              <a:t>, </a:t>
            </a:r>
            <a:r>
              <a:rPr lang="en-US" altLang="ru-RU" smtClean="0"/>
              <a:t>http://img-fotki.yandex.ru/get/4806/lesk-b.3f/0_49b00_a820df10_XL</a:t>
            </a:r>
            <a:endParaRPr lang="ru-RU" altLang="ru-RU" smtClean="0"/>
          </a:p>
        </p:txBody>
      </p:sp>
      <p:sp>
        <p:nvSpPr>
          <p:cNvPr id="58372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16DD3DB-5E97-42AE-B3CC-5611F77225AB}" type="slidenum">
              <a:rPr lang="ru-RU" altLang="ru-RU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Изображения с сайтов: </a:t>
            </a:r>
            <a:r>
              <a:rPr lang="en-US" altLang="ru-RU" smtClean="0"/>
              <a:t>http://www.laasanen.net/POTN/IMG_7807-01b_butterfly_cocoon_b.jpg</a:t>
            </a:r>
            <a:r>
              <a:rPr lang="ru-RU" altLang="ru-RU" smtClean="0"/>
              <a:t>, </a:t>
            </a:r>
            <a:r>
              <a:rPr lang="en-US" altLang="ru-RU" smtClean="0"/>
              <a:t>http://img-fotki.yandex.ru/get/4806/lesk-b.3f/0_49b00_a820df10_XL</a:t>
            </a:r>
            <a:endParaRPr lang="ru-RU" altLang="ru-RU" smtClean="0"/>
          </a:p>
        </p:txBody>
      </p:sp>
      <p:sp>
        <p:nvSpPr>
          <p:cNvPr id="59396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1E229C6-FB5F-4C61-8A07-D411146D4B51}" type="slidenum">
              <a:rPr lang="ru-RU" altLang="ru-RU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http://club.foto.ru/gallery/images/photo/2009/06/02/1355003.jpg</a:t>
            </a:r>
            <a:endParaRPr lang="ru-RU" altLang="ru-RU" smtClean="0"/>
          </a:p>
        </p:txBody>
      </p:sp>
      <p:sp>
        <p:nvSpPr>
          <p:cNvPr id="60420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67E2FBA-99D1-4A15-9263-81B1A3439A77}" type="slidenum">
              <a:rPr lang="ru-RU" altLang="ru-RU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http://ib1.keep4u.ru/b/080329/a3/a39881be778fd7fa2d.jpg</a:t>
            </a:r>
            <a:endParaRPr lang="ru-RU" altLang="ru-RU" smtClean="0"/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FD53CA2-3F16-4885-B3BC-CB9302565DD7}" type="slidenum">
              <a:rPr lang="ru-RU" altLang="ru-RU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http://gallery.dviger.com/public/gallery/1/6/014ebb1e33ac04d563606cd2a71d929d.jpg</a:t>
            </a:r>
            <a:endParaRPr lang="ru-RU" altLang="ru-RU" smtClean="0"/>
          </a:p>
        </p:txBody>
      </p:sp>
      <p:sp>
        <p:nvSpPr>
          <p:cNvPr id="62468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1530881-6FF9-4154-9271-4CF1D91C822E}" type="slidenum">
              <a:rPr lang="ru-RU" altLang="ru-RU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http://www.stihi.ru/pics/2008/08/17/300.jpg</a:t>
            </a:r>
            <a:endParaRPr lang="ru-RU" altLang="ru-RU" smtClean="0"/>
          </a:p>
        </p:txBody>
      </p:sp>
      <p:sp>
        <p:nvSpPr>
          <p:cNvPr id="63492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6EE6A06-84D5-473F-A402-DEFCC6B9E768}" type="slidenum">
              <a:rPr lang="ru-RU" altLang="ru-RU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Изображения с сайтов: </a:t>
            </a:r>
            <a:r>
              <a:rPr lang="en-US" altLang="ru-RU" smtClean="0"/>
              <a:t>http://www.1zoom.ru/big2/92/239152-jugra.jpg</a:t>
            </a:r>
            <a:r>
              <a:rPr lang="ru-RU" altLang="ru-RU" smtClean="0"/>
              <a:t>, </a:t>
            </a:r>
            <a:r>
              <a:rPr lang="en-US" altLang="ru-RU" smtClean="0"/>
              <a:t>http://minadiaz.files.wordpress.com/2010/11/mariposas001.jpg</a:t>
            </a:r>
            <a:endParaRPr lang="ru-RU" altLang="ru-RU" smtClean="0"/>
          </a:p>
        </p:txBody>
      </p:sp>
      <p:sp>
        <p:nvSpPr>
          <p:cNvPr id="64516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18AB040-BABF-46A5-90EF-9110BABA66F0}" type="slidenum">
              <a:rPr lang="ru-RU" altLang="ru-RU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7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6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FAD5F5-DC64-46A7-9913-E1BEC6703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9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103067-9D7A-471E-964C-8F48E8481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0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B1F891-EC9C-4460-976E-EBD29B570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57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AA1930-C5A4-4D1D-9A17-45C98BA0A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2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47D8F9-A55C-4222-9B76-ABCFBB644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05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009A95-9258-4DBF-8B7E-9E94A9DF9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19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79440B-D9C6-4A68-BA35-D14848043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405AA8-1E58-4FC7-9922-03F1493F2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6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31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5C7EB4-49C6-4F68-869C-60F1CC113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2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0EC21C-A052-419E-9D15-5CE9C894F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4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E75D89-B678-4459-981B-232321B28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97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1A1A50-FB21-4B52-A5C6-38767BD3E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90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BB1CF-3A77-4D4F-931A-1BB4768C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57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15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98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0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52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2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35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31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30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0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14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16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0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83EF-D2EE-4C1B-908A-B1F63D8D7D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6212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0391B-FCA9-4A6D-88B8-497923985C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47109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3F7CB-498A-445B-AC0A-B320B85A3F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00306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9C3DD-045D-44D9-B274-A4B4BC942F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1487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1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91DB-9CEC-4EA7-8832-6DA5EA5895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52521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36EAA-B70B-4895-B53B-BB5A712DA1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37207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CC2C0-B520-49E2-B280-42343524E5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67997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1CF47-29D1-4F81-ADDF-D87034000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20029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F9F3-FBA9-4461-8C01-A600EEF010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07177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B50E-8516-49B6-8115-5A144AC99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67011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C2C67-8704-4AB4-B5A0-C62E2E41DA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2582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0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2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4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5149E-AEEF-4EE7-A28B-724F7CD4DC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8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5D253-571B-45A4-BDD9-551C0132BC9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0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9144000" cy="53276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4000" b="1" dirty="0" smtClean="0">
              <a:solidFill>
                <a:srgbClr val="C000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«Реализация ФГОС – средствами технологии «Ситуация» </a:t>
            </a:r>
            <a:endParaRPr lang="ru-RU" sz="4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dirty="0" err="1">
                <a:solidFill>
                  <a:srgbClr val="C00000"/>
                </a:solidFill>
              </a:rPr>
              <a:t>деятельностного</a:t>
            </a:r>
            <a:r>
              <a:rPr lang="ru-RU" sz="4000" b="1" dirty="0">
                <a:solidFill>
                  <a:srgbClr val="C00000"/>
                </a:solidFill>
              </a:rPr>
              <a:t> метода Л.Г. </a:t>
            </a:r>
            <a:r>
              <a:rPr lang="ru-RU" sz="4000" b="1" dirty="0" err="1">
                <a:solidFill>
                  <a:srgbClr val="C00000"/>
                </a:solidFill>
              </a:rPr>
              <a:t>Петерсон</a:t>
            </a:r>
            <a:r>
              <a:rPr lang="ru-RU" sz="4000" b="1" dirty="0">
                <a:solidFill>
                  <a:srgbClr val="C00000"/>
                </a:solidFill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 Образовательная ситуация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«Открытие нового знания» </a:t>
            </a:r>
            <a:endParaRPr lang="ru-RU" sz="4000" dirty="0">
              <a:solidFill>
                <a:srgbClr val="C00000"/>
              </a:solidFill>
            </a:endParaRPr>
          </a:p>
          <a:p>
            <a:endParaRPr lang="ru-RU" sz="4000" dirty="0">
              <a:solidFill>
                <a:srgbClr val="C00000"/>
              </a:solidFill>
            </a:endParaRPr>
          </a:p>
          <a:p>
            <a:pPr marL="0" indent="0" algn="ctr">
              <a:buNone/>
              <a:defRPr/>
            </a:pPr>
            <a:endParaRPr lang="ru-RU" sz="2000" b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endParaRPr lang="ru-RU" sz="20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24 ноября 2016 год</a:t>
            </a:r>
          </a:p>
        </p:txBody>
      </p:sp>
      <p:graphicFrame>
        <p:nvGraphicFramePr>
          <p:cNvPr id="4301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63479"/>
              </p:ext>
            </p:extLst>
          </p:nvPr>
        </p:nvGraphicFramePr>
        <p:xfrm>
          <a:off x="251520" y="188640"/>
          <a:ext cx="108012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CorelDRAW" r:id="rId3" imgW="792480" imgH="1438656" progId="CorelDraw.Graphic.12">
                  <p:embed/>
                </p:oleObj>
              </mc:Choice>
              <mc:Fallback>
                <p:oleObj name="CorelDRAW" r:id="rId3" imgW="792480" imgH="1438656" progId="CorelDraw.Graphic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1080120" cy="1438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979711" y="393700"/>
            <a:ext cx="5904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Начальная школа - детский сад №115</a:t>
            </a:r>
          </a:p>
        </p:txBody>
      </p:sp>
    </p:spTree>
    <p:extLst>
      <p:ext uri="{BB962C8B-B14F-4D97-AF65-F5344CB8AC3E}">
        <p14:creationId xmlns:p14="http://schemas.microsoft.com/office/powerpoint/2010/main" val="70770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9144000" cy="53276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4000" b="1" dirty="0" smtClean="0">
              <a:solidFill>
                <a:srgbClr val="C000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«Реализация ФГОС – средствами технологии «Ситуация» </a:t>
            </a:r>
            <a:endParaRPr lang="ru-RU" sz="4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dirty="0" err="1">
                <a:solidFill>
                  <a:srgbClr val="C00000"/>
                </a:solidFill>
              </a:rPr>
              <a:t>деятельностного</a:t>
            </a:r>
            <a:r>
              <a:rPr lang="ru-RU" sz="4000" b="1" dirty="0">
                <a:solidFill>
                  <a:srgbClr val="C00000"/>
                </a:solidFill>
              </a:rPr>
              <a:t> метода Л.Г. </a:t>
            </a:r>
            <a:r>
              <a:rPr lang="ru-RU" sz="4000" b="1" dirty="0" err="1">
                <a:solidFill>
                  <a:srgbClr val="C00000"/>
                </a:solidFill>
              </a:rPr>
              <a:t>Петерсон</a:t>
            </a:r>
            <a:r>
              <a:rPr lang="ru-RU" sz="4000" b="1" dirty="0">
                <a:solidFill>
                  <a:srgbClr val="C00000"/>
                </a:solidFill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 Образовательная ситуация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«Открытие нового знания» </a:t>
            </a:r>
            <a:endParaRPr lang="ru-RU" sz="4000" dirty="0">
              <a:solidFill>
                <a:srgbClr val="C00000"/>
              </a:solidFill>
            </a:endParaRPr>
          </a:p>
          <a:p>
            <a:endParaRPr lang="ru-RU" sz="4000" dirty="0">
              <a:solidFill>
                <a:srgbClr val="C00000"/>
              </a:solidFill>
            </a:endParaRPr>
          </a:p>
          <a:p>
            <a:pPr marL="0" indent="0" algn="ctr">
              <a:buNone/>
              <a:defRPr/>
            </a:pPr>
            <a:endParaRPr lang="ru-RU" sz="2000" b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endParaRPr lang="ru-RU" sz="20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24 ноября 2016 год</a:t>
            </a:r>
          </a:p>
        </p:txBody>
      </p:sp>
      <p:graphicFrame>
        <p:nvGraphicFramePr>
          <p:cNvPr id="4301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336760"/>
              </p:ext>
            </p:extLst>
          </p:nvPr>
        </p:nvGraphicFramePr>
        <p:xfrm>
          <a:off x="251520" y="188640"/>
          <a:ext cx="7937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3" imgW="792480" imgH="1438656" progId="CorelDraw.Graphic.12">
                  <p:embed/>
                </p:oleObj>
              </mc:Choice>
              <mc:Fallback>
                <p:oleObj name="CorelDRAW" r:id="rId3" imgW="792480" imgH="1438656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793750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979711" y="393700"/>
            <a:ext cx="5904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A379BB">
                    <a:lumMod val="50000"/>
                  </a:srgbClr>
                </a:solidFill>
                <a:latin typeface="Calibri"/>
              </a:rPr>
              <a:t>Начальная школа - детский сад №115</a:t>
            </a:r>
          </a:p>
        </p:txBody>
      </p:sp>
    </p:spTree>
    <p:extLst>
      <p:ext uri="{BB962C8B-B14F-4D97-AF65-F5344CB8AC3E}">
        <p14:creationId xmlns:p14="http://schemas.microsoft.com/office/powerpoint/2010/main" val="157016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987824" y="4293096"/>
            <a:ext cx="5700873" cy="17597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  <a:t>По заключению государственной СЭС РФ 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  <a:t>программа  «Школа 2000...»признана</a:t>
            </a:r>
            <a:r>
              <a:rPr lang="ru-RU" sz="2400" b="1" dirty="0" smtClean="0">
                <a:latin typeface="Calibri" pitchFamily="34" charset="0"/>
              </a:rPr>
              <a:t/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Calibri" pitchFamily="34" charset="0"/>
              </a:rPr>
              <a:t>здоровьесберегающей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  <a:t>Отмечена Премией Президента РФ в области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  <a:t> образования за 2002 год</a:t>
            </a:r>
          </a:p>
        </p:txBody>
      </p:sp>
      <p:pic>
        <p:nvPicPr>
          <p:cNvPr id="160771" name="Picture 3" descr="San_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82348"/>
            <a:ext cx="27892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center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6176"/>
            <a:ext cx="1641315" cy="13681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1556792"/>
            <a:ext cx="1635125" cy="1981200"/>
          </a:xfrm>
          <a:noFill/>
        </p:spPr>
      </p:pic>
      <p:sp>
        <p:nvSpPr>
          <p:cNvPr id="3" name="AutoShape 2" descr="http://&amp;rcy;&amp;zhcy;&amp;iecy;&amp;vcy;&amp;scy;&amp;kcy;&amp;acy;&amp;yacy;&amp;iecy;&amp;pcy;&amp;acy;&amp;rcy;&amp;khcy;&amp;icy;&amp;yacy;.&amp;rcy;&amp;fcy;/files/2016/04/b14179f02661eeee9ab3668c287c3c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554099" cy="28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90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logo-sch2000-s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941638"/>
            <a:ext cx="185261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24"/>
          <p:cNvGrpSpPr>
            <a:grpSpLocks/>
          </p:cNvGrpSpPr>
          <p:nvPr/>
        </p:nvGrpSpPr>
        <p:grpSpPr bwMode="auto">
          <a:xfrm>
            <a:off x="996161" y="1762660"/>
            <a:ext cx="6834187" cy="4779962"/>
            <a:chOff x="657" y="935"/>
            <a:chExt cx="4305" cy="30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190" y="1363"/>
              <a:ext cx="1562" cy="864"/>
              <a:chOff x="3402" y="1154"/>
              <a:chExt cx="1741" cy="981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50" name="Oval 6"/>
              <p:cNvSpPr>
                <a:spLocks noChangeArrowheads="1"/>
              </p:cNvSpPr>
              <p:nvPr/>
            </p:nvSpPr>
            <p:spPr bwMode="auto">
              <a:xfrm>
                <a:off x="3402" y="1154"/>
                <a:ext cx="1741" cy="981"/>
              </a:xfrm>
              <a:prstGeom prst="ellipse">
                <a:avLst/>
              </a:prstGeom>
              <a:solidFill>
                <a:srgbClr val="FFD6C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1" name="Text Box 7"/>
              <p:cNvSpPr txBox="1">
                <a:spLocks noChangeArrowheads="1"/>
              </p:cNvSpPr>
              <p:nvPr/>
            </p:nvSpPr>
            <p:spPr bwMode="auto">
              <a:xfrm>
                <a:off x="3551" y="1221"/>
                <a:ext cx="1470" cy="7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Принцип целостного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представления о мире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94" y="956"/>
              <a:ext cx="1562" cy="897"/>
              <a:chOff x="2078" y="709"/>
              <a:chExt cx="1561" cy="1061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8" name="Oval 9"/>
              <p:cNvSpPr>
                <a:spLocks noChangeArrowheads="1"/>
              </p:cNvSpPr>
              <p:nvPr/>
            </p:nvSpPr>
            <p:spPr bwMode="auto">
              <a:xfrm>
                <a:off x="2078" y="709"/>
                <a:ext cx="1561" cy="1061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9" name="Text Box 10"/>
              <p:cNvSpPr txBox="1">
                <a:spLocks noChangeArrowheads="1"/>
              </p:cNvSpPr>
              <p:nvPr/>
            </p:nvSpPr>
            <p:spPr bwMode="auto">
              <a:xfrm>
                <a:off x="2154" y="754"/>
                <a:ext cx="1419" cy="9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деятельности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06" y="1320"/>
              <a:ext cx="1533" cy="917"/>
              <a:chOff x="680" y="1130"/>
              <a:chExt cx="1624" cy="1027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6" name="Oval 12"/>
              <p:cNvSpPr>
                <a:spLocks noChangeArrowheads="1"/>
              </p:cNvSpPr>
              <p:nvPr/>
            </p:nvSpPr>
            <p:spPr bwMode="auto">
              <a:xfrm>
                <a:off x="680" y="1130"/>
                <a:ext cx="1624" cy="1027"/>
              </a:xfrm>
              <a:prstGeom prst="ellipse">
                <a:avLst/>
              </a:prstGeom>
              <a:solidFill>
                <a:srgbClr val="E1E1FF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7" name="Text Box 13"/>
              <p:cNvSpPr txBox="1">
                <a:spLocks noChangeArrowheads="1"/>
              </p:cNvSpPr>
              <p:nvPr/>
            </p:nvSpPr>
            <p:spPr bwMode="auto">
              <a:xfrm>
                <a:off x="770" y="1230"/>
                <a:ext cx="1462" cy="8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непрерывности</a:t>
                </a: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695" y="2125"/>
              <a:ext cx="1498" cy="945"/>
              <a:chOff x="461" y="2008"/>
              <a:chExt cx="1710" cy="110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4" name="Oval 15"/>
              <p:cNvSpPr>
                <a:spLocks noChangeArrowheads="1"/>
              </p:cNvSpPr>
              <p:nvPr/>
            </p:nvSpPr>
            <p:spPr bwMode="auto">
              <a:xfrm>
                <a:off x="461" y="2051"/>
                <a:ext cx="1710" cy="1065"/>
              </a:xfrm>
              <a:prstGeom prst="ellipse">
                <a:avLst/>
              </a:prstGeom>
              <a:solidFill>
                <a:srgbClr val="FFDC47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5" name="Text Box 16"/>
              <p:cNvSpPr txBox="1">
                <a:spLocks noChangeArrowheads="1"/>
              </p:cNvSpPr>
              <p:nvPr/>
            </p:nvSpPr>
            <p:spPr bwMode="auto">
              <a:xfrm>
                <a:off x="531" y="2008"/>
                <a:ext cx="1595" cy="8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минимакса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endParaRPr lang="ru-RU" sz="1400" b="1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326" y="2178"/>
              <a:ext cx="1597" cy="887"/>
              <a:chOff x="3432" y="2046"/>
              <a:chExt cx="1937" cy="110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2" name="Oval 18"/>
              <p:cNvSpPr>
                <a:spLocks noChangeArrowheads="1"/>
              </p:cNvSpPr>
              <p:nvPr/>
            </p:nvSpPr>
            <p:spPr bwMode="auto">
              <a:xfrm>
                <a:off x="3432" y="2075"/>
                <a:ext cx="1937" cy="1080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3" name="Text Box 19"/>
              <p:cNvSpPr txBox="1">
                <a:spLocks noChangeArrowheads="1"/>
              </p:cNvSpPr>
              <p:nvPr/>
            </p:nvSpPr>
            <p:spPr bwMode="auto">
              <a:xfrm>
                <a:off x="3540" y="2046"/>
                <a:ext cx="1721" cy="9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психологической комфортности</a:t>
                </a:r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878" y="2970"/>
              <a:ext cx="1602" cy="920"/>
              <a:chOff x="2858" y="2892"/>
              <a:chExt cx="1715" cy="1082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0" name="Oval 21"/>
              <p:cNvSpPr>
                <a:spLocks noChangeArrowheads="1"/>
              </p:cNvSpPr>
              <p:nvPr/>
            </p:nvSpPr>
            <p:spPr bwMode="auto">
              <a:xfrm>
                <a:off x="2858" y="2892"/>
                <a:ext cx="1698" cy="1082"/>
              </a:xfrm>
              <a:prstGeom prst="ellipse">
                <a:avLst/>
              </a:prstGeom>
              <a:solidFill>
                <a:srgbClr val="E0C1FF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1" name="Text Box 22"/>
              <p:cNvSpPr txBox="1">
                <a:spLocks noChangeArrowheads="1"/>
              </p:cNvSpPr>
              <p:nvPr/>
            </p:nvSpPr>
            <p:spPr bwMode="auto">
              <a:xfrm>
                <a:off x="2889" y="2984"/>
                <a:ext cx="1684" cy="8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творчества</a:t>
                </a:r>
              </a:p>
              <a:p>
                <a:pPr algn="ctr">
                  <a:defRPr/>
                </a:pPr>
                <a:endParaRPr lang="ru-RU" sz="1400" b="1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1319" y="2962"/>
              <a:ext cx="1562" cy="927"/>
              <a:chOff x="1292" y="2886"/>
              <a:chExt cx="1679" cy="105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38" name="Oval 2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1679" cy="1059"/>
              </a:xfrm>
              <a:prstGeom prst="ellipse">
                <a:avLst/>
              </a:prstGeom>
              <a:solidFill>
                <a:srgbClr val="99FF66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39" name="Text Box 25"/>
              <p:cNvSpPr txBox="1">
                <a:spLocks noChangeArrowheads="1"/>
              </p:cNvSpPr>
              <p:nvPr/>
            </p:nvSpPr>
            <p:spPr bwMode="auto">
              <a:xfrm>
                <a:off x="1342" y="3081"/>
                <a:ext cx="1578" cy="8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lnSpc>
                    <a:spcPct val="80000"/>
                  </a:lnSpc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вариативности</a:t>
                </a:r>
              </a:p>
              <a:p>
                <a:pPr algn="ctr">
                  <a:defRPr/>
                </a:pPr>
                <a:r>
                  <a:rPr lang="ru-RU" sz="7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ru-RU" sz="8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196" name="Скругленный прямоугольник 28"/>
          <p:cNvSpPr>
            <a:spLocks noChangeArrowheads="1"/>
          </p:cNvSpPr>
          <p:nvPr/>
        </p:nvSpPr>
        <p:spPr bwMode="auto">
          <a:xfrm>
            <a:off x="0" y="116633"/>
            <a:ext cx="9144000" cy="145816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ru-RU" altLang="ru-RU" sz="3200" b="1" dirty="0">
                <a:solidFill>
                  <a:srgbClr val="C00000"/>
                </a:solidFill>
              </a:rPr>
              <a:t>Система основных принципов </a:t>
            </a:r>
            <a:r>
              <a:rPr kumimoji="1" lang="ru-RU" altLang="ru-RU" sz="3200" b="1" dirty="0" err="1">
                <a:solidFill>
                  <a:srgbClr val="C00000"/>
                </a:solidFill>
              </a:rPr>
              <a:t>деятельностного</a:t>
            </a:r>
            <a:r>
              <a:rPr kumimoji="1" lang="ru-RU" altLang="ru-RU" sz="3200" b="1" dirty="0">
                <a:solidFill>
                  <a:srgbClr val="C00000"/>
                </a:solidFill>
              </a:rPr>
              <a:t> метода </a:t>
            </a:r>
            <a:r>
              <a:rPr kumimoji="1" lang="ru-RU" altLang="ru-RU" sz="3200" b="1" dirty="0" smtClean="0">
                <a:solidFill>
                  <a:srgbClr val="C00000"/>
                </a:solidFill>
              </a:rPr>
              <a:t>обучения</a:t>
            </a:r>
          </a:p>
          <a:p>
            <a:pPr algn="ctr"/>
            <a:r>
              <a:rPr kumimoji="1" lang="ru-RU" altLang="ru-RU" sz="3200" b="1" dirty="0" smtClean="0">
                <a:solidFill>
                  <a:srgbClr val="C00000"/>
                </a:solidFill>
              </a:rPr>
              <a:t> </a:t>
            </a:r>
            <a:r>
              <a:rPr kumimoji="1" lang="ru-RU" altLang="ru-RU" sz="3200" b="1" dirty="0">
                <a:solidFill>
                  <a:srgbClr val="C00000"/>
                </a:solidFill>
              </a:rPr>
              <a:t>Л.Г. </a:t>
            </a:r>
            <a:r>
              <a:rPr kumimoji="1" lang="ru-RU" altLang="ru-RU" sz="3200" b="1" dirty="0" err="1">
                <a:solidFill>
                  <a:srgbClr val="C00000"/>
                </a:solidFill>
              </a:rPr>
              <a:t>Петерсон</a:t>
            </a:r>
            <a:endParaRPr kumimoji="1" lang="ru-RU" alt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kern="1200" dirty="0">
                <a:solidFill>
                  <a:srgbClr val="C00000"/>
                </a:solidFill>
              </a:rPr>
              <a:t>В </a:t>
            </a:r>
            <a:r>
              <a:rPr lang="ru-RU" sz="4400" b="1" kern="1200" dirty="0" smtClean="0">
                <a:solidFill>
                  <a:srgbClr val="C00000"/>
                </a:solidFill>
              </a:rPr>
              <a:t>  чём   отличие </a:t>
            </a:r>
            <a:endParaRPr lang="ru-RU" sz="4400" b="1" kern="1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400" b="1" kern="1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kern="1200" dirty="0">
                <a:solidFill>
                  <a:srgbClr val="C00000"/>
                </a:solidFill>
              </a:rPr>
              <a:t>т</a:t>
            </a:r>
            <a:r>
              <a:rPr lang="ru-RU" sz="4400" b="1" kern="1200" dirty="0" smtClean="0">
                <a:solidFill>
                  <a:srgbClr val="C00000"/>
                </a:solidFill>
              </a:rPr>
              <a:t>ехнологии   от   </a:t>
            </a:r>
            <a:r>
              <a:rPr lang="ru-RU" sz="4400" b="1" kern="1200" dirty="0">
                <a:solidFill>
                  <a:srgbClr val="C00000"/>
                </a:solidFill>
              </a:rPr>
              <a:t>методики?</a:t>
            </a:r>
          </a:p>
        </p:txBody>
      </p:sp>
    </p:spTree>
    <p:extLst>
      <p:ext uri="{BB962C8B-B14F-4D97-AF65-F5344CB8AC3E}">
        <p14:creationId xmlns:p14="http://schemas.microsoft.com/office/powerpoint/2010/main" val="31855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7092950" y="1844675"/>
            <a:ext cx="9366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800">
                <a:solidFill>
                  <a:srgbClr val="FFFFCC"/>
                </a:solidFill>
              </a:rPr>
              <a:t>С–6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281940" y="279399"/>
            <a:ext cx="79930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altLang="ru-RU" sz="2800" b="1" dirty="0">
                <a:solidFill>
                  <a:srgbClr val="C00000"/>
                </a:solidFill>
              </a:rPr>
              <a:t>Словарь С.И. Ожегова: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23850" y="968375"/>
            <a:ext cx="6624638" cy="2739211"/>
          </a:xfrm>
          <a:prstGeom prst="rect">
            <a:avLst/>
          </a:prstGeom>
          <a:solidFill>
            <a:srgbClr val="FFFFCC"/>
          </a:solidFill>
          <a:ln w="28575">
            <a:solidFill>
              <a:srgbClr val="99FF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C00000"/>
                </a:solidFill>
                <a:latin typeface="+mn-lt"/>
                <a:cs typeface="+mn-cs"/>
              </a:rPr>
              <a:t>Технология </a:t>
            </a:r>
            <a:r>
              <a:rPr lang="ru-RU" altLang="ru-RU" sz="2400" dirty="0">
                <a:solidFill>
                  <a:srgbClr val="000000"/>
                </a:solidFill>
              </a:rPr>
              <a:t>(от греч.: </a:t>
            </a:r>
            <a:r>
              <a:rPr lang="ru-RU" altLang="ru-RU" sz="2400" dirty="0" err="1">
                <a:solidFill>
                  <a:srgbClr val="000000"/>
                </a:solidFill>
              </a:rPr>
              <a:t>techne</a:t>
            </a:r>
            <a:r>
              <a:rPr lang="ru-RU" altLang="ru-RU" sz="2400" dirty="0">
                <a:solidFill>
                  <a:srgbClr val="000000"/>
                </a:solidFill>
              </a:rPr>
              <a:t> – искусство, мастерство, умение; </a:t>
            </a:r>
            <a:r>
              <a:rPr lang="ru-RU" altLang="ru-RU" sz="2400" dirty="0" err="1">
                <a:solidFill>
                  <a:srgbClr val="000000"/>
                </a:solidFill>
              </a:rPr>
              <a:t>logos</a:t>
            </a:r>
            <a:r>
              <a:rPr lang="ru-RU" altLang="ru-RU" sz="2400" dirty="0">
                <a:solidFill>
                  <a:srgbClr val="000000"/>
                </a:solidFill>
              </a:rPr>
              <a:t> – слово, учение)</a:t>
            </a:r>
            <a:r>
              <a:rPr lang="ru-RU" altLang="ru-RU" sz="2400" b="1" dirty="0">
                <a:solidFill>
                  <a:srgbClr val="000000"/>
                </a:solidFill>
              </a:rPr>
              <a:t> – это научное описание способа производства, то есть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BC0000"/>
                </a:solidFill>
              </a:rPr>
              <a:t>совокупности тех процессов</a:t>
            </a:r>
            <a:r>
              <a:rPr lang="ru-RU" altLang="ru-RU" sz="2400" b="1" dirty="0">
                <a:solidFill>
                  <a:srgbClr val="000000"/>
                </a:solidFill>
              </a:rPr>
              <a:t>, </a:t>
            </a:r>
            <a:r>
              <a:rPr lang="ru-RU" altLang="ru-RU" sz="2400" b="1" dirty="0">
                <a:solidFill>
                  <a:srgbClr val="BC0000"/>
                </a:solidFill>
              </a:rPr>
              <a:t>которые обеспечивают получение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</a:rPr>
              <a:t>определенного производственного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BC0000"/>
                </a:solidFill>
              </a:rPr>
              <a:t>результата.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1688" name="Text Box 11"/>
          <p:cNvSpPr txBox="1">
            <a:spLocks noChangeArrowheads="1"/>
          </p:cNvSpPr>
          <p:nvPr/>
        </p:nvSpPr>
        <p:spPr bwMode="auto">
          <a:xfrm>
            <a:off x="0" y="4149725"/>
            <a:ext cx="9144000" cy="2739211"/>
          </a:xfrm>
          <a:prstGeom prst="rect">
            <a:avLst/>
          </a:prstGeom>
          <a:solidFill>
            <a:srgbClr val="CCFFCC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  <a:latin typeface="+mn-lt"/>
                <a:cs typeface="+mn-cs"/>
              </a:rPr>
              <a:t>Педагогическая технология </a:t>
            </a:r>
            <a:r>
              <a:rPr lang="ru-RU" altLang="ru-RU" sz="2400" b="1" dirty="0">
                <a:solidFill>
                  <a:srgbClr val="000000"/>
                </a:solidFill>
              </a:rPr>
              <a:t>– </a:t>
            </a:r>
            <a:r>
              <a:rPr lang="ru-RU" altLang="ru-RU" sz="2400" dirty="0">
                <a:solidFill>
                  <a:srgbClr val="000000"/>
                </a:solidFill>
              </a:rPr>
              <a:t>научное описание способа достижения педагогического результата, то </a:t>
            </a:r>
            <a:r>
              <a:rPr lang="ru-RU" altLang="ru-RU" sz="2400" dirty="0" smtClean="0">
                <a:solidFill>
                  <a:srgbClr val="000000"/>
                </a:solidFill>
              </a:rPr>
              <a:t>есть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b="1" dirty="0">
                <a:solidFill>
                  <a:srgbClr val="BC0000"/>
                </a:solidFill>
              </a:rPr>
              <a:t>совокупности тех правил, </a:t>
            </a:r>
            <a:endParaRPr lang="ru-RU" altLang="ru-RU" sz="2400" b="1" dirty="0" smtClean="0">
              <a:solidFill>
                <a:srgbClr val="BC0000"/>
              </a:solidFill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ru-RU" altLang="ru-RU" sz="2400" b="1" dirty="0" smtClean="0">
                <a:solidFill>
                  <a:srgbClr val="BC0000"/>
                </a:solidFill>
              </a:rPr>
              <a:t>педагогических </a:t>
            </a:r>
            <a:r>
              <a:rPr lang="ru-RU" altLang="ru-RU" sz="2400" b="1" dirty="0">
                <a:solidFill>
                  <a:srgbClr val="BC0000"/>
                </a:solidFill>
              </a:rPr>
              <a:t>приемов и </a:t>
            </a:r>
            <a:endParaRPr lang="ru-RU" altLang="ru-RU" sz="2400" b="1" dirty="0" smtClean="0">
              <a:solidFill>
                <a:srgbClr val="BC0000"/>
              </a:solidFill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ru-RU" altLang="ru-RU" sz="2400" b="1" dirty="0" smtClean="0">
                <a:solidFill>
                  <a:srgbClr val="BC0000"/>
                </a:solidFill>
              </a:rPr>
              <a:t>способов </a:t>
            </a:r>
            <a:r>
              <a:rPr lang="ru-RU" altLang="ru-RU" sz="2400" b="1" dirty="0">
                <a:solidFill>
                  <a:srgbClr val="BC0000"/>
                </a:solidFill>
              </a:rPr>
              <a:t>организации взаимодействия с детьми</a:t>
            </a:r>
            <a:r>
              <a:rPr lang="ru-RU" altLang="ru-RU" sz="2400" dirty="0">
                <a:solidFill>
                  <a:srgbClr val="000000"/>
                </a:solidFill>
              </a:rPr>
              <a:t>, которые обеспечивают </a:t>
            </a:r>
            <a:r>
              <a:rPr lang="ru-RU" altLang="ru-RU" sz="2400" b="1" dirty="0">
                <a:solidFill>
                  <a:srgbClr val="BC0000"/>
                </a:solidFill>
              </a:rPr>
              <a:t>достижение поставленной педагогом цели.</a:t>
            </a:r>
          </a:p>
        </p:txBody>
      </p:sp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1212691"/>
            <a:ext cx="14144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1212691"/>
            <a:ext cx="14144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64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Технология </a:t>
            </a:r>
            <a:r>
              <a:rPr lang="ru-RU" sz="3200" b="1" dirty="0" err="1" smtClean="0">
                <a:solidFill>
                  <a:srgbClr val="C00000"/>
                </a:solidFill>
              </a:rPr>
              <a:t>деятельностного</a:t>
            </a:r>
            <a:r>
              <a:rPr lang="ru-RU" sz="3200" b="1" dirty="0" smtClean="0">
                <a:solidFill>
                  <a:srgbClr val="C00000"/>
                </a:solidFill>
              </a:rPr>
              <a:t> метода обучения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</a:t>
            </a:r>
            <a:r>
              <a:rPr lang="ru-RU" b="1" dirty="0" smtClean="0">
                <a:solidFill>
                  <a:srgbClr val="7030A0"/>
                </a:solidFill>
              </a:rPr>
              <a:t>ознавательная деятельность  построена на основе </a:t>
            </a:r>
            <a:r>
              <a:rPr lang="ru-RU" b="1" dirty="0">
                <a:solidFill>
                  <a:srgbClr val="C00000"/>
                </a:solidFill>
                <a:ea typeface="Calibri"/>
              </a:rPr>
              <a:t>общей  теории  деятельности</a:t>
            </a:r>
            <a:r>
              <a:rPr lang="ru-RU" b="1" dirty="0">
                <a:solidFill>
                  <a:srgbClr val="7030A0"/>
                </a:solidFill>
                <a:ea typeface="Calibri"/>
              </a:rPr>
              <a:t> (Г.П. Щедровицкого, О.С. Анисимова</a:t>
            </a:r>
            <a:r>
              <a:rPr lang="ru-RU" b="1" dirty="0" smtClean="0">
                <a:solidFill>
                  <a:srgbClr val="7030A0"/>
                </a:solidFill>
                <a:ea typeface="Calibri"/>
              </a:rPr>
              <a:t>)</a:t>
            </a:r>
          </a:p>
          <a:p>
            <a:r>
              <a:rPr lang="ru-RU" b="1" dirty="0">
                <a:solidFill>
                  <a:srgbClr val="7030A0"/>
                </a:solidFill>
              </a:rPr>
              <a:t>системно и надежно </a:t>
            </a:r>
            <a:r>
              <a:rPr lang="ru-RU" b="1" dirty="0" smtClean="0">
                <a:solidFill>
                  <a:srgbClr val="7030A0"/>
                </a:solidFill>
              </a:rPr>
              <a:t>формируется  </a:t>
            </a:r>
            <a:r>
              <a:rPr lang="ru-RU" b="1" dirty="0">
                <a:solidFill>
                  <a:srgbClr val="7030A0"/>
                </a:solidFill>
              </a:rPr>
              <a:t>весь </a:t>
            </a:r>
            <a:r>
              <a:rPr lang="ru-RU" b="1" dirty="0">
                <a:solidFill>
                  <a:srgbClr val="C00000"/>
                </a:solidFill>
              </a:rPr>
              <a:t>спектр  </a:t>
            </a:r>
            <a:r>
              <a:rPr lang="ru-RU" b="1" dirty="0" smtClean="0">
                <a:solidFill>
                  <a:srgbClr val="C00000"/>
                </a:solidFill>
              </a:rPr>
              <a:t>предпосылок универсальных умений  </a:t>
            </a:r>
            <a:r>
              <a:rPr lang="ru-RU" b="1" dirty="0" smtClean="0">
                <a:solidFill>
                  <a:srgbClr val="7030A0"/>
                </a:solidFill>
              </a:rPr>
              <a:t>у дошкольников и УУД в начальной школе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4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кругленный прямоугольник 11"/>
          <p:cNvSpPr>
            <a:spLocks noChangeArrowheads="1"/>
          </p:cNvSpPr>
          <p:nvPr/>
        </p:nvSpPr>
        <p:spPr bwMode="auto">
          <a:xfrm>
            <a:off x="231775" y="0"/>
            <a:ext cx="8569325" cy="1495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10000"/>
              </a:spcBef>
            </a:pPr>
            <a:endParaRPr lang="ru-RU" altLang="ru-RU" sz="2400">
              <a:solidFill>
                <a:srgbClr val="D43E0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61823" y="546100"/>
            <a:ext cx="7127875" cy="13858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altLang="ru-RU" sz="2400" b="1" i="1" dirty="0">
                <a:solidFill>
                  <a:srgbClr val="031597"/>
                </a:solidFill>
                <a:latin typeface="Arial" pitchFamily="34" charset="0"/>
                <a:cs typeface="Arial" pitchFamily="34" charset="0"/>
              </a:rPr>
              <a:t>В чем состоит «механизм» </a:t>
            </a:r>
            <a:r>
              <a:rPr lang="ru-RU" altLang="ru-RU" sz="2400" b="1" i="1" dirty="0" err="1">
                <a:solidFill>
                  <a:srgbClr val="031597"/>
                </a:solidFill>
                <a:latin typeface="Arial" pitchFamily="34" charset="0"/>
                <a:cs typeface="Arial" pitchFamily="34" charset="0"/>
              </a:rPr>
              <a:t>самоизменения</a:t>
            </a:r>
            <a:r>
              <a:rPr lang="ru-RU" altLang="ru-RU" sz="2400" b="1" i="1" dirty="0">
                <a:solidFill>
                  <a:srgbClr val="031597"/>
                </a:solidFill>
                <a:latin typeface="Arial" pitchFamily="34" charset="0"/>
                <a:cs typeface="Arial" pitchFamily="34" charset="0"/>
              </a:rPr>
              <a:t> и какую роль в процессе его формирования играет дошкольная ступень?</a:t>
            </a:r>
          </a:p>
        </p:txBody>
      </p:sp>
      <p:pic>
        <p:nvPicPr>
          <p:cNvPr id="12293" name="Picture 2" descr="C:\Users\Gubina\Desktop\attention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46100"/>
            <a:ext cx="10112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84188" y="2060575"/>
            <a:ext cx="4894262" cy="1939925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altLang="ru-RU" sz="2400" dirty="0">
                <a:solidFill>
                  <a:srgbClr val="C00000"/>
                </a:solidFill>
              </a:rPr>
              <a:t>Потребность в </a:t>
            </a:r>
            <a:r>
              <a:rPr lang="ru-RU" altLang="ru-RU" sz="2400" dirty="0" err="1">
                <a:solidFill>
                  <a:srgbClr val="C00000"/>
                </a:solidFill>
              </a:rPr>
              <a:t>самоизменении</a:t>
            </a:r>
            <a:r>
              <a:rPr lang="ru-RU" altLang="ru-RU" sz="2400" dirty="0">
                <a:solidFill>
                  <a:srgbClr val="C00000"/>
                </a:solidFill>
              </a:rPr>
              <a:t> и саморазвитии возникает в ситуации </a:t>
            </a:r>
            <a:r>
              <a:rPr lang="ru-RU" altLang="ru-RU" sz="2400" b="1" i="1" dirty="0">
                <a:solidFill>
                  <a:srgbClr val="C00000"/>
                </a:solidFill>
              </a:rPr>
              <a:t>затруднения</a:t>
            </a:r>
            <a:r>
              <a:rPr lang="ru-RU" altLang="ru-RU" sz="2400" dirty="0">
                <a:solidFill>
                  <a:srgbClr val="C00000"/>
                </a:solidFill>
              </a:rPr>
              <a:t> – иначе зачем человеку что-то менять, тем более в себе самом?</a:t>
            </a:r>
          </a:p>
        </p:txBody>
      </p:sp>
      <p:pic>
        <p:nvPicPr>
          <p:cNvPr id="153616" name="Picture 16" descr="http://cs625217.vk.me/v625217570/4222a/uJVrqVQ-X6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2060575"/>
            <a:ext cx="29130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Горизонтальный свиток 16"/>
          <p:cNvSpPr/>
          <p:nvPr/>
        </p:nvSpPr>
        <p:spPr>
          <a:xfrm>
            <a:off x="484188" y="4338638"/>
            <a:ext cx="8064500" cy="2016125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i="1" dirty="0" smtClean="0">
                <a:solidFill>
                  <a:srgbClr val="031597"/>
                </a:solidFill>
              </a:rPr>
              <a:t>«В затруднении содержится возможность»</a:t>
            </a:r>
          </a:p>
          <a:p>
            <a:pPr eaLnBrk="1" hangingPunct="1">
              <a:defRPr/>
            </a:pPr>
            <a:endParaRPr lang="ru-RU" altLang="ru-RU" sz="2400" b="1" i="1" dirty="0" smtClean="0">
              <a:solidFill>
                <a:srgbClr val="031597"/>
              </a:solidFill>
            </a:endParaRPr>
          </a:p>
          <a:p>
            <a:pPr algn="r" eaLnBrk="1" hangingPunct="1">
              <a:defRPr/>
            </a:pPr>
            <a:r>
              <a:rPr lang="ru-RU" altLang="ru-RU" sz="2400" dirty="0" smtClean="0">
                <a:solidFill>
                  <a:srgbClr val="031597"/>
                </a:solidFill>
              </a:rPr>
              <a:t>А. Эйнштейн</a:t>
            </a:r>
          </a:p>
        </p:txBody>
      </p:sp>
    </p:spTree>
    <p:extLst>
      <p:ext uri="{BB962C8B-B14F-4D97-AF65-F5344CB8AC3E}">
        <p14:creationId xmlns:p14="http://schemas.microsoft.com/office/powerpoint/2010/main" val="26720345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Как </a:t>
            </a:r>
            <a:r>
              <a:rPr lang="ru-RU" b="1" i="1" dirty="0">
                <a:solidFill>
                  <a:srgbClr val="C00000"/>
                </a:solidFill>
              </a:rPr>
              <a:t>вы справляетесь с ситуацией,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если </a:t>
            </a:r>
            <a:r>
              <a:rPr lang="ru-RU" b="1" i="1" dirty="0">
                <a:solidFill>
                  <a:srgbClr val="C00000"/>
                </a:solidFill>
              </a:rPr>
              <a:t>у вас возникло затруднение?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Рефлексивная самоорганизация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65216"/>
            <a:ext cx="8229600" cy="452596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Рефлексия </a:t>
            </a:r>
            <a:r>
              <a:rPr lang="ru-RU" sz="3600" b="1" dirty="0">
                <a:solidFill>
                  <a:srgbClr val="7030A0"/>
                </a:solidFill>
                <a:latin typeface="Calibri" pitchFamily="34" charset="0"/>
                <a:ea typeface="+mj-ea"/>
                <a:cs typeface="+mj-cs"/>
              </a:rPr>
              <a:t>- размышление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7030A0"/>
                </a:solidFill>
                <a:latin typeface="Calibri" pitchFamily="34" charset="0"/>
                <a:ea typeface="+mj-ea"/>
                <a:cs typeface="+mj-cs"/>
              </a:rPr>
              <a:t>о своем  внутреннем состоянии,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7030A0"/>
                </a:solidFill>
                <a:latin typeface="Calibri" pitchFamily="34" charset="0"/>
                <a:ea typeface="+mj-ea"/>
                <a:cs typeface="+mj-cs"/>
              </a:rPr>
              <a:t>самоанализ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85" y="1772816"/>
            <a:ext cx="14144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890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+mj-ea"/>
                <a:cs typeface="+mj-cs"/>
              </a:rPr>
              <a:t>«Человек 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  <a:ea typeface="+mj-ea"/>
                <a:cs typeface="+mj-cs"/>
              </a:rPr>
              <a:t>- созидатель своей судьбы, продолжатель образования своей 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+mj-ea"/>
                <a:cs typeface="+mj-cs"/>
              </a:rPr>
              <a:t>жизни» </a:t>
            </a:r>
            <a:endParaRPr lang="ru-RU" b="1" dirty="0">
              <a:solidFill>
                <a:srgbClr val="7030A0"/>
              </a:solidFill>
              <a:latin typeface="Calibri" pitchFamily="34" charset="0"/>
              <a:ea typeface="+mj-ea"/>
              <a:cs typeface="+mj-cs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7030A0"/>
                </a:solidFill>
                <a:ea typeface="Calibri"/>
              </a:rPr>
              <a:t>немецкий педагог, </a:t>
            </a:r>
            <a:r>
              <a:rPr lang="ru-RU" sz="2000" b="1" dirty="0" smtClean="0">
                <a:solidFill>
                  <a:srgbClr val="7030A0"/>
                </a:solidFill>
                <a:ea typeface="Calibri"/>
              </a:rPr>
              <a:t>политик </a:t>
            </a:r>
            <a:r>
              <a:rPr lang="ru-RU" sz="2000" b="1" dirty="0">
                <a:solidFill>
                  <a:srgbClr val="7030A0"/>
                </a:solidFill>
                <a:ea typeface="Calibri"/>
              </a:rPr>
              <a:t>А. </a:t>
            </a:r>
            <a:r>
              <a:rPr lang="ru-RU" sz="2000" b="1" dirty="0" err="1" smtClean="0">
                <a:solidFill>
                  <a:srgbClr val="7030A0"/>
                </a:solidFill>
                <a:ea typeface="Calibri"/>
              </a:rPr>
              <a:t>Дистервег</a:t>
            </a:r>
            <a:r>
              <a:rPr lang="ru-RU" sz="2000" b="1" dirty="0" smtClean="0">
                <a:solidFill>
                  <a:srgbClr val="7030A0"/>
                </a:solidFill>
                <a:ea typeface="Calibri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+mj-ea"/>
                <a:cs typeface="+mj-cs"/>
              </a:rPr>
              <a:t>«Человека 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  <a:ea typeface="+mj-ea"/>
                <a:cs typeface="+mj-cs"/>
              </a:rPr>
              <a:t>нужно искать в детстве – там корни. Скажи мне, как прошло твое детство, и я скажу, что принесет тебе будущее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+mj-ea"/>
                <a:cs typeface="+mj-cs"/>
              </a:rPr>
              <a:t>…»  </a:t>
            </a:r>
            <a:endParaRPr lang="ru-RU" b="1" dirty="0">
              <a:solidFill>
                <a:srgbClr val="7030A0"/>
              </a:solidFill>
              <a:latin typeface="Calibri" pitchFamily="34" charset="0"/>
              <a:ea typeface="+mj-ea"/>
              <a:cs typeface="+mj-cs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7030A0"/>
                </a:solidFill>
                <a:ea typeface="Calibri"/>
                <a:cs typeface="Times New Roman"/>
              </a:rPr>
              <a:t>русская поэтесса, прозаик, </a:t>
            </a:r>
            <a:r>
              <a:rPr lang="ru-RU" sz="2000" b="1" dirty="0" smtClean="0">
                <a:solidFill>
                  <a:srgbClr val="7030A0"/>
                </a:solidFill>
                <a:ea typeface="Calibri"/>
                <a:cs typeface="Times New Roman"/>
              </a:rPr>
              <a:t>переводчица </a:t>
            </a:r>
            <a:r>
              <a:rPr lang="ru-RU" sz="20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М.Цветаева</a:t>
            </a:r>
            <a:endParaRPr lang="ru-RU" sz="2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7030A0"/>
                </a:solidFill>
                <a:ea typeface="Calibri"/>
                <a:cs typeface="Times New Roman"/>
              </a:rPr>
              <a:t> </a:t>
            </a:r>
            <a:endParaRPr lang="ru-RU" sz="2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99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9" descr="twilight_dreamer_iii___walk_on-bakr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Урок бабочки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53906"/>
          <a:stretch>
            <a:fillRect/>
          </a:stretch>
        </p:blipFill>
        <p:spPr bwMode="auto">
          <a:xfrm>
            <a:off x="714375" y="0"/>
            <a:ext cx="3500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14" descr="3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4">
            <a:off x="428625" y="5715000"/>
            <a:ext cx="8286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15" descr="4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859338" y="4724400"/>
            <a:ext cx="3143250" cy="1187450"/>
          </a:xfrm>
          <a:prstGeom prst="rect">
            <a:avLst/>
          </a:prstGeom>
          <a:solidFill>
            <a:srgbClr val="F9EEED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Однажды в коконе появилась маленькая щель…</a:t>
            </a:r>
          </a:p>
        </p:txBody>
      </p:sp>
      <p:pic>
        <p:nvPicPr>
          <p:cNvPr id="30727" name="Рисунок 18" descr="0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500563"/>
            <a:ext cx="11826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177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 bwMode="auto">
          <a:xfrm>
            <a:off x="609600" y="2165350"/>
            <a:ext cx="7991475" cy="376555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9090" name="Text Box 5"/>
          <p:cNvSpPr txBox="1">
            <a:spLocks noChangeArrowheads="1"/>
          </p:cNvSpPr>
          <p:nvPr/>
        </p:nvSpPr>
        <p:spPr bwMode="auto">
          <a:xfrm>
            <a:off x="392113" y="301625"/>
            <a:ext cx="8424862" cy="1754326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solidFill>
                  <a:srgbClr val="000099"/>
                </a:solidFill>
                <a:latin typeface="Calibri" pitchFamily="34" charset="0"/>
              </a:rPr>
              <a:t>В основу технологии «Ситуация» положен 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метод рефлексивной самоорганизации</a:t>
            </a:r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5364" name="Группа 60"/>
          <p:cNvGrpSpPr>
            <a:grpSpLocks/>
          </p:cNvGrpSpPr>
          <p:nvPr/>
        </p:nvGrpSpPr>
        <p:grpSpPr bwMode="auto">
          <a:xfrm>
            <a:off x="1109663" y="2312988"/>
            <a:ext cx="1463675" cy="2151062"/>
            <a:chOff x="971550" y="1773238"/>
            <a:chExt cx="1011237" cy="1295722"/>
          </a:xfrm>
        </p:grpSpPr>
        <p:sp>
          <p:nvSpPr>
            <p:cNvPr id="15397" name="Oval 2"/>
            <p:cNvSpPr>
              <a:spLocks noChangeArrowheads="1"/>
            </p:cNvSpPr>
            <p:nvPr/>
          </p:nvSpPr>
          <p:spPr bwMode="auto">
            <a:xfrm>
              <a:off x="971550" y="1909745"/>
              <a:ext cx="1011237" cy="11592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5398" name="Oval 3"/>
            <p:cNvSpPr>
              <a:spLocks noChangeArrowheads="1"/>
            </p:cNvSpPr>
            <p:nvPr/>
          </p:nvSpPr>
          <p:spPr bwMode="auto">
            <a:xfrm>
              <a:off x="1153633" y="1773238"/>
              <a:ext cx="658608" cy="60695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5399" name="Line 6"/>
            <p:cNvSpPr>
              <a:spLocks noChangeShapeType="1"/>
            </p:cNvSpPr>
            <p:nvPr/>
          </p:nvSpPr>
          <p:spPr bwMode="auto">
            <a:xfrm>
              <a:off x="1219343" y="2013315"/>
              <a:ext cx="1434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0" name="Line 7"/>
            <p:cNvSpPr>
              <a:spLocks noChangeShapeType="1"/>
            </p:cNvSpPr>
            <p:nvPr/>
          </p:nvSpPr>
          <p:spPr bwMode="auto">
            <a:xfrm flipH="1">
              <a:off x="1065852" y="2013315"/>
              <a:ext cx="306481" cy="7407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Line 9"/>
            <p:cNvSpPr>
              <a:spLocks noChangeShapeType="1"/>
            </p:cNvSpPr>
            <p:nvPr/>
          </p:nvSpPr>
          <p:spPr bwMode="auto">
            <a:xfrm>
              <a:off x="1084913" y="2742567"/>
              <a:ext cx="235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Line 11"/>
            <p:cNvSpPr>
              <a:spLocks noChangeShapeType="1"/>
            </p:cNvSpPr>
            <p:nvPr/>
          </p:nvSpPr>
          <p:spPr bwMode="auto">
            <a:xfrm>
              <a:off x="1335716" y="2742567"/>
              <a:ext cx="235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3" name="Line 13"/>
            <p:cNvSpPr>
              <a:spLocks noChangeShapeType="1"/>
            </p:cNvSpPr>
            <p:nvPr/>
          </p:nvSpPr>
          <p:spPr bwMode="auto">
            <a:xfrm>
              <a:off x="1562943" y="2742567"/>
              <a:ext cx="235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4" name="Line 15"/>
            <p:cNvSpPr>
              <a:spLocks noChangeShapeType="1"/>
            </p:cNvSpPr>
            <p:nvPr/>
          </p:nvSpPr>
          <p:spPr bwMode="auto">
            <a:xfrm flipH="1" flipV="1">
              <a:off x="1381362" y="1909566"/>
              <a:ext cx="399278" cy="837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5" name="Line 16"/>
            <p:cNvSpPr>
              <a:spLocks noChangeShapeType="1"/>
            </p:cNvSpPr>
            <p:nvPr/>
          </p:nvSpPr>
          <p:spPr bwMode="auto">
            <a:xfrm>
              <a:off x="1373666" y="1909566"/>
              <a:ext cx="1439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1381748" y="1998914"/>
              <a:ext cx="1952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15407" name="Line 4"/>
            <p:cNvSpPr>
              <a:spLocks noChangeShapeType="1"/>
            </p:cNvSpPr>
            <p:nvPr/>
          </p:nvSpPr>
          <p:spPr bwMode="auto">
            <a:xfrm>
              <a:off x="1372333" y="1873980"/>
              <a:ext cx="0" cy="24107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65" name="Группа 72"/>
          <p:cNvGrpSpPr>
            <a:grpSpLocks/>
          </p:cNvGrpSpPr>
          <p:nvPr/>
        </p:nvGrpSpPr>
        <p:grpSpPr bwMode="auto">
          <a:xfrm>
            <a:off x="5767388" y="2133600"/>
            <a:ext cx="1468437" cy="2212975"/>
            <a:chOff x="2236535" y="1668830"/>
            <a:chExt cx="957804" cy="1337530"/>
          </a:xfrm>
        </p:grpSpPr>
        <p:sp>
          <p:nvSpPr>
            <p:cNvPr id="15378" name="Arc 21"/>
            <p:cNvSpPr>
              <a:spLocks/>
            </p:cNvSpPr>
            <p:nvPr/>
          </p:nvSpPr>
          <p:spPr bwMode="auto">
            <a:xfrm flipV="1">
              <a:off x="2961059" y="1668830"/>
              <a:ext cx="192626" cy="268105"/>
            </a:xfrm>
            <a:custGeom>
              <a:avLst/>
              <a:gdLst>
                <a:gd name="T0" fmla="*/ 0 w 18212"/>
                <a:gd name="T1" fmla="*/ 0 h 21600"/>
                <a:gd name="T2" fmla="*/ 2147483647 w 18212"/>
                <a:gd name="T3" fmla="*/ 2147483647 h 21600"/>
                <a:gd name="T4" fmla="*/ 0 w 18212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12" h="21600" fill="none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</a:path>
                <a:path w="18212" h="21600" stroke="0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Oval 5"/>
            <p:cNvSpPr>
              <a:spLocks noChangeArrowheads="1"/>
            </p:cNvSpPr>
            <p:nvPr/>
          </p:nvSpPr>
          <p:spPr bwMode="auto">
            <a:xfrm>
              <a:off x="2236535" y="1873502"/>
              <a:ext cx="957804" cy="113285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5380" name="Oval 6"/>
            <p:cNvSpPr>
              <a:spLocks noChangeArrowheads="1"/>
            </p:cNvSpPr>
            <p:nvPr/>
          </p:nvSpPr>
          <p:spPr bwMode="auto">
            <a:xfrm>
              <a:off x="2396250" y="1801644"/>
              <a:ext cx="592880" cy="5644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5381" name="Oval 7"/>
            <p:cNvSpPr>
              <a:spLocks noChangeArrowheads="1"/>
            </p:cNvSpPr>
            <p:nvPr/>
          </p:nvSpPr>
          <p:spPr bwMode="auto">
            <a:xfrm>
              <a:off x="2933956" y="1915131"/>
              <a:ext cx="35815" cy="366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5382" name="Line 8"/>
            <p:cNvSpPr>
              <a:spLocks noChangeShapeType="1"/>
            </p:cNvSpPr>
            <p:nvPr/>
          </p:nvSpPr>
          <p:spPr bwMode="auto">
            <a:xfrm flipV="1">
              <a:off x="2416577" y="2007307"/>
              <a:ext cx="1161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Oval 9"/>
            <p:cNvSpPr>
              <a:spLocks noChangeArrowheads="1"/>
            </p:cNvSpPr>
            <p:nvPr/>
          </p:nvSpPr>
          <p:spPr bwMode="auto">
            <a:xfrm>
              <a:off x="2383666" y="1991449"/>
              <a:ext cx="36783" cy="371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5384" name="Line 11"/>
            <p:cNvSpPr>
              <a:spLocks noChangeShapeType="1"/>
            </p:cNvSpPr>
            <p:nvPr/>
          </p:nvSpPr>
          <p:spPr bwMode="auto">
            <a:xfrm>
              <a:off x="2744729" y="2685252"/>
              <a:ext cx="1832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Line 12"/>
            <p:cNvSpPr>
              <a:spLocks noChangeShapeType="1"/>
            </p:cNvSpPr>
            <p:nvPr/>
          </p:nvSpPr>
          <p:spPr bwMode="auto">
            <a:xfrm>
              <a:off x="2377858" y="2685252"/>
              <a:ext cx="2198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6" name="Line 13"/>
            <p:cNvSpPr>
              <a:spLocks noChangeShapeType="1"/>
            </p:cNvSpPr>
            <p:nvPr/>
          </p:nvSpPr>
          <p:spPr bwMode="auto">
            <a:xfrm>
              <a:off x="2578397" y="2685252"/>
              <a:ext cx="1832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7" name="Line 14"/>
            <p:cNvSpPr>
              <a:spLocks noChangeShapeType="1"/>
            </p:cNvSpPr>
            <p:nvPr/>
          </p:nvSpPr>
          <p:spPr bwMode="auto">
            <a:xfrm>
              <a:off x="2532733" y="2007307"/>
              <a:ext cx="190205" cy="29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Line 15"/>
            <p:cNvSpPr>
              <a:spLocks noChangeShapeType="1"/>
            </p:cNvSpPr>
            <p:nvPr/>
          </p:nvSpPr>
          <p:spPr bwMode="auto">
            <a:xfrm flipV="1">
              <a:off x="2532733" y="1933467"/>
              <a:ext cx="1161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9" name="Line 16"/>
            <p:cNvSpPr>
              <a:spLocks noChangeShapeType="1"/>
            </p:cNvSpPr>
            <p:nvPr/>
          </p:nvSpPr>
          <p:spPr bwMode="auto">
            <a:xfrm flipV="1">
              <a:off x="2636306" y="1933467"/>
              <a:ext cx="1147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0" name="Line 17"/>
            <p:cNvSpPr>
              <a:spLocks noChangeShapeType="1"/>
            </p:cNvSpPr>
            <p:nvPr/>
          </p:nvSpPr>
          <p:spPr bwMode="auto">
            <a:xfrm flipV="1">
              <a:off x="2738426" y="1933467"/>
              <a:ext cx="1161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1" name="Line 18"/>
            <p:cNvSpPr>
              <a:spLocks noChangeShapeType="1"/>
            </p:cNvSpPr>
            <p:nvPr/>
          </p:nvSpPr>
          <p:spPr bwMode="auto">
            <a:xfrm flipV="1">
              <a:off x="2841999" y="1933467"/>
              <a:ext cx="1151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2" name="AutoShape 19"/>
            <p:cNvSpPr>
              <a:spLocks/>
            </p:cNvSpPr>
            <p:nvPr/>
          </p:nvSpPr>
          <p:spPr bwMode="auto">
            <a:xfrm rot="5400000">
              <a:off x="2498371" y="2587024"/>
              <a:ext cx="82761" cy="322333"/>
            </a:xfrm>
            <a:prstGeom prst="rightBrace">
              <a:avLst>
                <a:gd name="adj1" fmla="val 33232"/>
                <a:gd name="adj2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5393" name="Arc 20"/>
            <p:cNvSpPr>
              <a:spLocks/>
            </p:cNvSpPr>
            <p:nvPr/>
          </p:nvSpPr>
          <p:spPr bwMode="auto">
            <a:xfrm rot="16200000" flipH="1">
              <a:off x="2287397" y="1775384"/>
              <a:ext cx="203185" cy="248768"/>
            </a:xfrm>
            <a:custGeom>
              <a:avLst/>
              <a:gdLst>
                <a:gd name="T0" fmla="*/ 0 w 18212"/>
                <a:gd name="T1" fmla="*/ 0 h 21600"/>
                <a:gd name="T2" fmla="*/ 2147483647 w 18212"/>
                <a:gd name="T3" fmla="*/ 2147483647 h 21600"/>
                <a:gd name="T4" fmla="*/ 0 w 18212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12" h="21600" fill="none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</a:path>
                <a:path w="18212" h="21600" stroke="0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4" name="Line 29"/>
            <p:cNvSpPr>
              <a:spLocks noChangeShapeType="1"/>
            </p:cNvSpPr>
            <p:nvPr/>
          </p:nvSpPr>
          <p:spPr bwMode="auto">
            <a:xfrm flipH="1">
              <a:off x="2377858" y="2030104"/>
              <a:ext cx="145679" cy="655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5" name="Line 30"/>
            <p:cNvSpPr>
              <a:spLocks noChangeShapeType="1"/>
            </p:cNvSpPr>
            <p:nvPr/>
          </p:nvSpPr>
          <p:spPr bwMode="auto">
            <a:xfrm flipH="1" flipV="1">
              <a:off x="2537571" y="1925535"/>
              <a:ext cx="390372" cy="7597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6" name="Line 10"/>
            <p:cNvSpPr>
              <a:spLocks noChangeShapeType="1"/>
            </p:cNvSpPr>
            <p:nvPr/>
          </p:nvSpPr>
          <p:spPr bwMode="auto">
            <a:xfrm flipH="1">
              <a:off x="2532733" y="1889361"/>
              <a:ext cx="0" cy="22003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878310" y="4734088"/>
            <a:ext cx="2149460" cy="792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Calibri" pitchFamily="34" charset="0"/>
                <a:ea typeface="+mj-ea"/>
                <a:cs typeface="+mj-cs"/>
              </a:rPr>
              <a:t>Схема-аксиома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Calibri" pitchFamily="34" charset="0"/>
                <a:ea typeface="+mj-ea"/>
                <a:cs typeface="+mj-cs"/>
              </a:rPr>
              <a:t>«Рефлексия»</a:t>
            </a: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5435311" y="4617144"/>
            <a:ext cx="2149460" cy="100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Calibri" pitchFamily="34" charset="0"/>
                <a:ea typeface="+mj-ea"/>
                <a:cs typeface="+mj-cs"/>
              </a:rPr>
              <a:t>Технология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Calibri" pitchFamily="34" charset="0"/>
                <a:ea typeface="+mj-ea"/>
                <a:cs typeface="+mj-cs"/>
              </a:rPr>
              <a:t>«Ситуация»</a:t>
            </a:r>
          </a:p>
        </p:txBody>
      </p:sp>
      <p:sp>
        <p:nvSpPr>
          <p:cNvPr id="40" name="Стрелка вниз 39"/>
          <p:cNvSpPr/>
          <p:nvPr/>
        </p:nvSpPr>
        <p:spPr>
          <a:xfrm rot="16200000" flipH="1">
            <a:off x="4111626" y="2906712"/>
            <a:ext cx="684212" cy="120491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47" name="Picture 35" descr="p1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5526088"/>
            <a:ext cx="13811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 descr="http://www.upanel.biz/_ph/2/2/974393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38" y="5477493"/>
            <a:ext cx="1471978" cy="975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41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Технология «Ситуация</a:t>
            </a:r>
            <a:r>
              <a:rPr lang="ru-RU" sz="4800" b="1" dirty="0" smtClean="0">
                <a:solidFill>
                  <a:srgbClr val="C00000"/>
                </a:solidFill>
              </a:rPr>
              <a:t>»</a:t>
            </a:r>
            <a:r>
              <a:rPr lang="ru-RU" sz="4800" b="1" dirty="0">
                <a:solidFill>
                  <a:srgbClr val="C00000"/>
                </a:solidFill>
              </a:rPr>
              <a:t/>
            </a:r>
            <a:br>
              <a:rPr lang="ru-RU" sz="4800" b="1" dirty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430208"/>
              </p:ext>
            </p:extLst>
          </p:nvPr>
        </p:nvGraphicFramePr>
        <p:xfrm>
          <a:off x="611560" y="1052736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534400" cy="1055687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Образовательная ситуация </a:t>
            </a:r>
            <a:br>
              <a:rPr lang="ru-RU" sz="3200" b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«Открытие нового знания»</a:t>
            </a:r>
          </a:p>
        </p:txBody>
      </p:sp>
      <p:sp>
        <p:nvSpPr>
          <p:cNvPr id="15363" name="Text Box 38"/>
          <p:cNvSpPr txBox="1">
            <a:spLocks noChangeArrowheads="1"/>
          </p:cNvSpPr>
          <p:nvPr/>
        </p:nvSpPr>
        <p:spPr bwMode="auto">
          <a:xfrm>
            <a:off x="500063" y="2143125"/>
            <a:ext cx="8351837" cy="394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33CC33"/>
                </a:solidFill>
                <a:latin typeface="+mn-lt"/>
                <a:cs typeface="+mn-cs"/>
              </a:rPr>
              <a:t>1. Введение в игровую ситуацию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CC3300"/>
                </a:solidFill>
                <a:latin typeface="+mn-lt"/>
                <a:cs typeface="+mn-cs"/>
              </a:rPr>
              <a:t>2.</a:t>
            </a:r>
            <a:r>
              <a:rPr lang="ru-RU" sz="4400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ru-RU" sz="2800" b="1" dirty="0" smtClean="0">
                <a:solidFill>
                  <a:srgbClr val="CC3300"/>
                </a:solidFill>
                <a:latin typeface="+mn-lt"/>
                <a:cs typeface="+mn-cs"/>
              </a:rPr>
              <a:t>Актуализация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+mn-lt"/>
                <a:cs typeface="+mn-cs"/>
              </a:rPr>
              <a:t>3. Затруднение в игровой ситуации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3333CC"/>
                </a:solidFill>
                <a:latin typeface="+mn-lt"/>
                <a:cs typeface="+mn-cs"/>
              </a:rPr>
              <a:t>4.</a:t>
            </a:r>
            <a:r>
              <a:rPr lang="ru-RU" sz="44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800" b="1" dirty="0" smtClean="0">
                <a:solidFill>
                  <a:srgbClr val="3333CC"/>
                </a:solidFill>
                <a:latin typeface="+mn-lt"/>
                <a:cs typeface="+mn-cs"/>
              </a:rPr>
              <a:t>Открытие детьми нового знания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D60093"/>
                </a:solidFill>
                <a:latin typeface="+mn-lt"/>
                <a:cs typeface="+mn-cs"/>
              </a:rPr>
              <a:t>5. Введение в систему знаний и повторение 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6.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Осмысление (итог)</a:t>
            </a:r>
          </a:p>
        </p:txBody>
      </p:sp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33338" y="-1588"/>
            <a:ext cx="9077325" cy="6861176"/>
            <a:chOff x="6" y="1"/>
            <a:chExt cx="5717" cy="4322"/>
          </a:xfrm>
        </p:grpSpPr>
        <p:sp>
          <p:nvSpPr>
            <p:cNvPr id="15365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483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6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55381"/>
              </p:ext>
            </p:extLst>
          </p:nvPr>
        </p:nvGraphicFramePr>
        <p:xfrm>
          <a:off x="228600" y="0"/>
          <a:ext cx="8610600" cy="6707445"/>
        </p:xfrm>
        <a:graphic>
          <a:graphicData uri="http://schemas.openxmlformats.org/drawingml/2006/table">
            <a:tbl>
              <a:tblPr/>
              <a:tblGrid>
                <a:gridCol w="3898900"/>
                <a:gridCol w="4711700"/>
              </a:tblGrid>
              <a:tr h="6419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+mj-cs"/>
                        </a:rPr>
                        <a:t>1. Введение в ситуацию</a:t>
                      </a:r>
                    </a:p>
                  </a:txBody>
                  <a:tcPr marL="90000" marR="90000" marT="46798" marB="4679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3416">
                <a:tc>
                  <a:txBody>
                    <a:bodyPr/>
                    <a:lstStyle/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charset="0"/>
                        </a:rPr>
                        <a:t>Цель: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charset="0"/>
                        </a:rPr>
                        <a:t>    </a:t>
                      </a:r>
                      <a:r>
                        <a:rPr kumimoji="1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charset="0"/>
                        </a:rPr>
                        <a:t>создание интересной мотивации к деятельности (постановка детской цели)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charset="0"/>
                        </a:rPr>
                        <a:t>Требования: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интересная и увлекательная ситуация, включающая детей в игровую деятельность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20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обращение к личному жизненному опыту детей ,который подходит  по содержанию к детской цели всего занятия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20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создание условий для возникновения у воспитанников внутренней потребности включения (хочу-могу-надо) в деятельность. (ребёнок должен захотеть принять участие в игровой ситуации, в этой игре у ребёнка не должно возникать затруднения)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20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14398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632"/>
            <a:ext cx="8229600" cy="5472608"/>
          </a:xfrm>
          <a:noFill/>
          <a:ln w="19050">
            <a:noFill/>
          </a:ln>
        </p:spPr>
        <p:txBody>
          <a:bodyPr>
            <a:normAutofit fontScale="550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700" b="1" dirty="0" smtClean="0">
                <a:solidFill>
                  <a:srgbClr val="C00000"/>
                </a:solidFill>
                <a:latin typeface="+mj-lt"/>
                <a:ea typeface="Times New Roman"/>
                <a:cs typeface="+mj-cs"/>
              </a:rPr>
              <a:t>Приёмы </a:t>
            </a:r>
          </a:p>
          <a:p>
            <a:pPr marL="0" lvl="2">
              <a:buFont typeface="Wingdings" pitchFamily="2" charset="2"/>
              <a:buChar char="Ø"/>
            </a:pPr>
            <a:r>
              <a:rPr lang="ru-RU" sz="3800" b="1" dirty="0">
                <a:solidFill>
                  <a:srgbClr val="7030A0"/>
                </a:solidFill>
              </a:rPr>
              <a:t>Создание условия для  потребности мотивации у ребенка   </a:t>
            </a:r>
          </a:p>
          <a:p>
            <a:pPr marL="0" lvl="2" indent="0" algn="ctr">
              <a:buNone/>
            </a:pPr>
            <a:r>
              <a:rPr lang="ru-RU" sz="5100" b="1" dirty="0">
                <a:solidFill>
                  <a:srgbClr val="7030A0"/>
                </a:solidFill>
              </a:rPr>
              <a:t>(</a:t>
            </a:r>
            <a:r>
              <a:rPr lang="ru-RU" sz="5100" b="1" dirty="0">
                <a:solidFill>
                  <a:srgbClr val="0000FF"/>
                </a:solidFill>
              </a:rPr>
              <a:t>надо – хочу - могу).</a:t>
            </a:r>
          </a:p>
          <a:p>
            <a:pPr marL="0" lvl="2">
              <a:buFont typeface="Wingdings" pitchFamily="2" charset="2"/>
              <a:buChar char="Ø"/>
            </a:pPr>
            <a:r>
              <a:rPr lang="ru-RU" sz="3800" b="1" dirty="0" smtClean="0">
                <a:solidFill>
                  <a:srgbClr val="7030A0"/>
                </a:solidFill>
              </a:rPr>
              <a:t>Создание атмосферы доверия (расположение детей, зрительный </a:t>
            </a:r>
          </a:p>
          <a:p>
            <a:pPr marL="0" lvl="2" indent="0">
              <a:buNone/>
            </a:pPr>
            <a:r>
              <a:rPr lang="ru-RU" sz="3800" b="1" dirty="0">
                <a:solidFill>
                  <a:srgbClr val="7030A0"/>
                </a:solidFill>
              </a:rPr>
              <a:t> </a:t>
            </a:r>
            <a:r>
              <a:rPr lang="ru-RU" sz="3800" b="1" dirty="0" smtClean="0">
                <a:solidFill>
                  <a:srgbClr val="7030A0"/>
                </a:solidFill>
              </a:rPr>
              <a:t>   контакт, «якорение» и т.д.).</a:t>
            </a:r>
          </a:p>
          <a:p>
            <a:pPr marL="0" lvl="2">
              <a:buFont typeface="Wingdings" pitchFamily="2" charset="2"/>
              <a:buChar char="Ø"/>
            </a:pPr>
            <a:r>
              <a:rPr lang="ru-RU" sz="3800" b="1" dirty="0" smtClean="0">
                <a:solidFill>
                  <a:srgbClr val="7030A0"/>
                </a:solidFill>
              </a:rPr>
              <a:t>Организация подводящего или побуждающего диалога </a:t>
            </a:r>
          </a:p>
          <a:p>
            <a:pPr marL="0" lvl="2" indent="0">
              <a:buNone/>
            </a:pPr>
            <a:r>
              <a:rPr lang="ru-RU" sz="3800" b="1" dirty="0">
                <a:solidFill>
                  <a:srgbClr val="7030A0"/>
                </a:solidFill>
              </a:rPr>
              <a:t> </a:t>
            </a:r>
            <a:r>
              <a:rPr lang="ru-RU" sz="3800" b="1" dirty="0" smtClean="0">
                <a:solidFill>
                  <a:srgbClr val="7030A0"/>
                </a:solidFill>
              </a:rPr>
              <a:t>  (грамотно, логично).</a:t>
            </a:r>
          </a:p>
          <a:p>
            <a:pPr marL="0" lvl="2">
              <a:buFont typeface="Wingdings" pitchFamily="2" charset="2"/>
              <a:buChar char="Ø"/>
            </a:pPr>
            <a:r>
              <a:rPr lang="ru-RU" sz="3800" b="1" dirty="0" smtClean="0">
                <a:solidFill>
                  <a:srgbClr val="7030A0"/>
                </a:solidFill>
              </a:rPr>
              <a:t>Мастерство педагога в том, что у ребёнка складывается </a:t>
            </a:r>
          </a:p>
          <a:p>
            <a:pPr marL="0" lvl="2" indent="0">
              <a:buNone/>
            </a:pPr>
            <a:r>
              <a:rPr lang="ru-RU" sz="3800" b="1" dirty="0">
                <a:solidFill>
                  <a:srgbClr val="7030A0"/>
                </a:solidFill>
              </a:rPr>
              <a:t> </a:t>
            </a:r>
            <a:r>
              <a:rPr lang="ru-RU" sz="3800" b="1" dirty="0" smtClean="0">
                <a:solidFill>
                  <a:srgbClr val="7030A0"/>
                </a:solidFill>
              </a:rPr>
              <a:t>   ощущение, что он  сам принял решение включиться в </a:t>
            </a:r>
            <a:r>
              <a:rPr lang="ru-RU" sz="3800" b="1" dirty="0">
                <a:solidFill>
                  <a:srgbClr val="7030A0"/>
                </a:solidFill>
              </a:rPr>
              <a:t> </a:t>
            </a:r>
            <a:endParaRPr lang="ru-RU" sz="3800" b="1" dirty="0" smtClean="0">
              <a:solidFill>
                <a:srgbClr val="7030A0"/>
              </a:solidFill>
            </a:endParaRPr>
          </a:p>
          <a:p>
            <a:pPr marL="0" lvl="2" indent="0">
              <a:buNone/>
            </a:pPr>
            <a:r>
              <a:rPr lang="ru-RU" sz="3800" b="1" dirty="0" smtClean="0">
                <a:solidFill>
                  <a:srgbClr val="7030A0"/>
                </a:solidFill>
              </a:rPr>
              <a:t>     деятельность.</a:t>
            </a:r>
          </a:p>
          <a:p>
            <a:pPr marL="0" lvl="0">
              <a:buFont typeface="Wingdings" pitchFamily="2" charset="2"/>
              <a:buChar char="Ø"/>
            </a:pPr>
            <a:r>
              <a:rPr lang="ru-RU" sz="3800" b="1" dirty="0" smtClean="0">
                <a:solidFill>
                  <a:srgbClr val="7030A0"/>
                </a:solidFill>
              </a:rPr>
              <a:t>Голосом, взглядом, позой педагог даёт понять, что он верит в </a:t>
            </a:r>
          </a:p>
          <a:p>
            <a:pPr marL="0" lvl="0" indent="0">
              <a:buNone/>
            </a:pPr>
            <a:r>
              <a:rPr lang="ru-RU" sz="3800" b="1" dirty="0">
                <a:solidFill>
                  <a:srgbClr val="7030A0"/>
                </a:solidFill>
              </a:rPr>
              <a:t> </a:t>
            </a:r>
            <a:r>
              <a:rPr lang="ru-RU" sz="3800" b="1" dirty="0" smtClean="0">
                <a:solidFill>
                  <a:srgbClr val="7030A0"/>
                </a:solidFill>
              </a:rPr>
              <a:t>    них.</a:t>
            </a:r>
          </a:p>
          <a:p>
            <a:pPr marL="0" lvl="2">
              <a:buFont typeface="Wingdings" pitchFamily="2" charset="2"/>
              <a:buChar char="Ø"/>
            </a:pPr>
            <a:r>
              <a:rPr lang="ru-RU" sz="3800" b="1" dirty="0" smtClean="0">
                <a:solidFill>
                  <a:srgbClr val="7030A0"/>
                </a:solidFill>
              </a:rPr>
              <a:t>Создание проблемной ситуации, побуждающей детей к </a:t>
            </a:r>
          </a:p>
          <a:p>
            <a:pPr marL="0" lvl="2" indent="0">
              <a:buNone/>
            </a:pPr>
            <a:r>
              <a:rPr lang="ru-RU" sz="3800" b="1" dirty="0">
                <a:solidFill>
                  <a:srgbClr val="7030A0"/>
                </a:solidFill>
              </a:rPr>
              <a:t> </a:t>
            </a:r>
            <a:r>
              <a:rPr lang="ru-RU" sz="3800" b="1" dirty="0" smtClean="0">
                <a:solidFill>
                  <a:srgbClr val="7030A0"/>
                </a:solidFill>
              </a:rPr>
              <a:t>   мотивации.</a:t>
            </a:r>
          </a:p>
          <a:p>
            <a:pPr marL="0">
              <a:buFont typeface="Wingdings" pitchFamily="2" charset="2"/>
              <a:buChar char="Ø"/>
            </a:pPr>
            <a:r>
              <a:rPr lang="ru-RU" sz="3800" b="1" dirty="0" smtClean="0">
                <a:solidFill>
                  <a:srgbClr val="7030A0"/>
                </a:solidFill>
              </a:rPr>
              <a:t>ВАЖНО, чтобы  взятая «сюжетная»  линия не была забыта, 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7030A0"/>
                </a:solidFill>
              </a:rPr>
              <a:t> </a:t>
            </a:r>
            <a:r>
              <a:rPr lang="ru-RU" sz="3800" b="1" dirty="0" smtClean="0">
                <a:solidFill>
                  <a:srgbClr val="7030A0"/>
                </a:solidFill>
              </a:rPr>
              <a:t>    «брошена» по ходу занятия.</a:t>
            </a:r>
          </a:p>
          <a:p>
            <a:pPr>
              <a:lnSpc>
                <a:spcPct val="80000"/>
              </a:lnSpc>
            </a:pPr>
            <a:endParaRPr lang="ru-RU" sz="3800" b="1" dirty="0" smtClean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 rot="10800000" flipV="1">
            <a:off x="179512" y="5572275"/>
            <a:ext cx="8712968" cy="5847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Маркеры ТДМ: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0000FF"/>
                </a:solidFill>
              </a:rPr>
              <a:t>«НАДО?», «ХОТИТЕ ?», «СМОЖЕТЕ?»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1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18046"/>
              </p:ext>
            </p:extLst>
          </p:nvPr>
        </p:nvGraphicFramePr>
        <p:xfrm>
          <a:off x="228600" y="0"/>
          <a:ext cx="8686800" cy="6472485"/>
        </p:xfrm>
        <a:graphic>
          <a:graphicData uri="http://schemas.openxmlformats.org/drawingml/2006/table">
            <a:tbl>
              <a:tblPr/>
              <a:tblGrid>
                <a:gridCol w="3386138"/>
                <a:gridCol w="5300662"/>
              </a:tblGrid>
              <a:tr h="484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+mj-cs"/>
                        </a:rPr>
                        <a:t>2. Актуализация знаний и умений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1213">
                <a:tc>
                  <a:txBody>
                    <a:bodyPr/>
                    <a:lstStyle/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Цель: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    </a:t>
                      </a:r>
                      <a:r>
                        <a:rPr kumimoji="1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выделение важных знаний и умений  у детей, необходимых для открытия нового знания, т.е. важных для настоящего момента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Требования: </a:t>
                      </a:r>
                    </a:p>
                    <a:p>
                      <a:pPr marL="544512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актуализация изученных способов действий и знаний, достаточных для построения нового знания</a:t>
                      </a:r>
                    </a:p>
                    <a:p>
                      <a:pPr marL="544512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1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544512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тренировка соответствующих мыслительных операций 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14657"/>
            <a:ext cx="2592288" cy="2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5973763"/>
          </a:xfrm>
          <a:noFill/>
          <a:ln w="19050">
            <a:noFill/>
          </a:ln>
        </p:spPr>
        <p:txBody>
          <a:bodyPr/>
          <a:lstStyle/>
          <a:p>
            <a:pPr algn="ctr">
              <a:lnSpc>
                <a:spcPct val="6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  <a:ea typeface="Times New Roman"/>
                <a:cs typeface="+mj-cs"/>
              </a:rPr>
              <a:t>Приёмы</a:t>
            </a: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Активное повторение ( разминки в виде сюжета) дидактическая игра,  словесная игра, подвижная игра. 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Активная беседа (что мы должны вспомнить).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Использование наглядности.</a:t>
            </a:r>
          </a:p>
          <a:p>
            <a:pPr eaLnBrk="1" hangingPunct="1"/>
            <a:endParaRPr lang="ru-RU" sz="2000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7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80553"/>
              </p:ext>
            </p:extLst>
          </p:nvPr>
        </p:nvGraphicFramePr>
        <p:xfrm>
          <a:off x="3056" y="188640"/>
          <a:ext cx="8785225" cy="7200536"/>
        </p:xfrm>
        <a:graphic>
          <a:graphicData uri="http://schemas.openxmlformats.org/drawingml/2006/table">
            <a:tbl>
              <a:tblPr/>
              <a:tblGrid>
                <a:gridCol w="3816350"/>
                <a:gridCol w="4968875"/>
              </a:tblGrid>
              <a:tr h="7113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+mj-cs"/>
                        </a:rPr>
                        <a:t>3.  Затруднение в ситуации </a:t>
                      </a:r>
                    </a:p>
                  </a:txBody>
                  <a:tcPr marL="90000" marR="90000" marT="46806" marB="4680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0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анализа детьми возникшей ситуации, подведение их к выявлению места и причины затруднения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моделирование  проблемной ситуации затруднения в индивидуальной деятельности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lang="ru-RU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 ситуации для пробного действия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lang="ru-RU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самостоятельная фиксация затруднения в речи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lang="ru-RU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выявление и фиксирование в речи причины и места  затруднения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88746"/>
            <a:ext cx="3050738" cy="228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28600"/>
            <a:ext cx="8784976" cy="6629400"/>
          </a:xfrm>
          <a:noFill/>
          <a:ln w="19050">
            <a:noFill/>
          </a:ln>
        </p:spPr>
        <p:txBody>
          <a:bodyPr>
            <a:normAutofit fontScale="6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+mj-lt"/>
                <a:ea typeface="Times New Roman"/>
                <a:cs typeface="+mj-cs"/>
              </a:rPr>
              <a:t>Приёмы</a:t>
            </a: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0000FF"/>
              </a:solidFill>
            </a:endParaRPr>
          </a:p>
          <a:p>
            <a:pPr lvl="0"/>
            <a:r>
              <a:rPr lang="ru-RU" sz="2600" b="1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Подводящий диалог с целью  фиксации затруднения.</a:t>
            </a:r>
          </a:p>
          <a:p>
            <a:pPr lvl="0"/>
            <a:r>
              <a:rPr lang="ru-RU" sz="3600" b="1" dirty="0" smtClean="0">
                <a:solidFill>
                  <a:srgbClr val="7030A0"/>
                </a:solidFill>
              </a:rPr>
              <a:t>В рамках сюжета моделируется ситуация, в которой дети сталкиваются с затруднением.</a:t>
            </a:r>
          </a:p>
          <a:p>
            <a:pPr lvl="0"/>
            <a:r>
              <a:rPr lang="ru-RU" sz="3600" b="1" dirty="0" smtClean="0">
                <a:solidFill>
                  <a:srgbClr val="7030A0"/>
                </a:solidFill>
              </a:rPr>
              <a:t>Затруднение в форме пробного действия должно быть личностно значимым для каждого (в индивидуальной деятельности).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Держать паузу (или дистанцию) для самостоятельного выявления и фиксации в речи причины и места  затруднения </a:t>
            </a:r>
          </a:p>
          <a:p>
            <a:pPr algn="ctr">
              <a:buNone/>
              <a:defRPr/>
            </a:pPr>
            <a:r>
              <a:rPr lang="ru-RU" sz="5100" b="1" dirty="0" smtClean="0">
                <a:solidFill>
                  <a:srgbClr val="C00000"/>
                </a:solidFill>
              </a:rPr>
              <a:t>Маркеры ТДМ:</a:t>
            </a:r>
            <a:r>
              <a:rPr lang="ru-RU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b="1" dirty="0" smtClean="0">
                <a:solidFill>
                  <a:srgbClr val="0000FF"/>
                </a:solidFill>
              </a:rPr>
              <a:t>«СМОГЛИ?», </a:t>
            </a:r>
          </a:p>
          <a:p>
            <a:pPr>
              <a:defRPr/>
            </a:pPr>
            <a:r>
              <a:rPr lang="ru-RU" b="1" dirty="0" smtClean="0">
                <a:solidFill>
                  <a:srgbClr val="0000FF"/>
                </a:solidFill>
              </a:rPr>
              <a:t>«ПОЧЕМУ НЕ СМОГЛИ?»,</a:t>
            </a:r>
          </a:p>
          <a:p>
            <a:pPr>
              <a:defRPr/>
            </a:pPr>
            <a:r>
              <a:rPr lang="ru-RU" b="1" dirty="0" smtClean="0">
                <a:solidFill>
                  <a:srgbClr val="0000FF"/>
                </a:solidFill>
              </a:rPr>
              <a:t> « У ВАС ЗАТРУДНЕНИЕ?»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 «ЗАТРУДНЕНИЯ БОЯТЬСЯ НЕ НАДО…»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«ЗНАЧИТ,  ЧТО  НАМ (в младшем возрасте) </a:t>
            </a:r>
          </a:p>
          <a:p>
            <a:pPr>
              <a:buFont typeface="Arial" pitchFamily="34" charset="0"/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   ВАМ  (в старшем возрасте) НАДО УЗНАТЬ»</a:t>
            </a:r>
            <a:endParaRPr lang="ru-RU" sz="4600" b="1" dirty="0" smtClean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0000FF"/>
                </a:solidFill>
              </a:rPr>
              <a:t>«ЧТО НУЖНО СДЕЛАТЬ, ЕСЛИ ЧЕГО-ТО НЕ ЗНАЕШЬ, НО ОЧЕНЬ ХОЧЕШЬ УЗНАТЬ?»</a:t>
            </a:r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3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68223"/>
              </p:ext>
            </p:extLst>
          </p:nvPr>
        </p:nvGraphicFramePr>
        <p:xfrm>
          <a:off x="179388" y="115888"/>
          <a:ext cx="8785225" cy="7774584"/>
        </p:xfrm>
        <a:graphic>
          <a:graphicData uri="http://schemas.openxmlformats.org/drawingml/2006/table">
            <a:tbl>
              <a:tblPr/>
              <a:tblGrid>
                <a:gridCol w="4011612"/>
                <a:gridCol w="4773613"/>
              </a:tblGrid>
              <a:tr h="3635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+mj-cs"/>
                        </a:rPr>
                        <a:t>4. Открытие нового знания</a:t>
                      </a:r>
                    </a:p>
                  </a:txBody>
                  <a:tcPr marL="90000" marR="90000" marT="46806" marB="4680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21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первичного опыта успешного преодоления трудностей через выявление и устранение их причин</a:t>
                      </a:r>
                      <a:r>
                        <a:rPr lang="ru-RU" sz="24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(организация подводящего или побуждающего диалога  с детьми, направленного на открытие нового знания)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Требования:</a:t>
                      </a:r>
                      <a:endParaRPr lang="ru-RU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выбора способа преодоления затруднения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выдвижения и обоснования своего предполагаемого выхода из затруднения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проговаривая его в слух, т.е.  важно зафиксировать «новое знание» в речи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ситуации успеха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0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5" descr="Урок бабочк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738" y="285750"/>
            <a:ext cx="4505325" cy="1917700"/>
          </a:xfrm>
          <a:prstGeom prst="rect">
            <a:avLst/>
          </a:prstGeom>
          <a:solidFill>
            <a:schemeClr val="accent3">
              <a:lumMod val="20000"/>
              <a:lumOff val="80000"/>
              <a:alpha val="76863"/>
            </a:schemeClr>
          </a:solidFill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…случайно проходивший мимо человек долгие часы стоял и наблюдал, как через эту маленькую щель пытается выйти бабочка. </a:t>
            </a:r>
          </a:p>
        </p:txBody>
      </p:sp>
      <p:pic>
        <p:nvPicPr>
          <p:cNvPr id="31748" name="Рисунок 6" descr="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929188"/>
            <a:ext cx="1452563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020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noFill/>
          <a:ln w="19050">
            <a:noFill/>
          </a:ln>
        </p:spPr>
        <p:txBody>
          <a:bodyPr>
            <a:normAutofit fontScale="625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5800" b="1" dirty="0" smtClean="0">
                <a:solidFill>
                  <a:srgbClr val="C00000"/>
                </a:solidFill>
                <a:latin typeface="+mj-lt"/>
                <a:ea typeface="Times New Roman"/>
                <a:cs typeface="+mj-cs"/>
              </a:rPr>
              <a:t>Приёмы 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rgbClr val="7030A0"/>
                </a:solidFill>
              </a:rPr>
              <a:t>Расширить представлений у детей об источниках получения информации (сам, спрошу у кого-то, книга, познавательные фильмы, Интернет…)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rgbClr val="7030A0"/>
                </a:solidFill>
              </a:rPr>
              <a:t>Подводящий или побуждающий диалог  с целью открытия нового знания.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rgbClr val="7030A0"/>
                </a:solidFill>
              </a:rPr>
              <a:t>Четко, логично и грамотно выстраивать подводящий диалог. 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rgbClr val="7030A0"/>
                </a:solidFill>
              </a:rPr>
              <a:t>Создание ситуации, в которой ребенок сам открывает новое.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rgbClr val="7030A0"/>
                </a:solidFill>
              </a:rPr>
              <a:t>Помощь детям в умении формулировать вопросы. 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rgbClr val="7030A0"/>
                </a:solidFill>
              </a:rPr>
              <a:t>Предоставление  детям возможности говорить, что они думают. Все предложенные варианты ответов детей оценивать разумно.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rgbClr val="7030A0"/>
                </a:solidFill>
              </a:rPr>
              <a:t>Отсутствие  </a:t>
            </a:r>
            <a:r>
              <a:rPr lang="ru-RU" sz="2900" b="1" dirty="0" err="1" smtClean="0">
                <a:solidFill>
                  <a:srgbClr val="7030A0"/>
                </a:solidFill>
              </a:rPr>
              <a:t>гиперопеки</a:t>
            </a:r>
            <a:r>
              <a:rPr lang="ru-RU" sz="2900" b="1" dirty="0" smtClean="0">
                <a:solidFill>
                  <a:srgbClr val="7030A0"/>
                </a:solidFill>
              </a:rPr>
              <a:t> детей, воспитатель должен «взять себя в руки» на время занятия, не  торопиться.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rgbClr val="7030A0"/>
                </a:solidFill>
              </a:rPr>
              <a:t>Создание ситуации причастности каждого ребенка к полученному результату, ситуацию успеха ( эмоциональное активное участие детей в дидактических и ролевых играх).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rgbClr val="7030A0"/>
                </a:solidFill>
              </a:rPr>
              <a:t>Должна быть четкая фиксация нового понятия или алгоритма, глядя в глаза ( в руках у детей в это время ничего не должно быть!).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rgbClr val="7030A0"/>
                </a:solidFill>
              </a:rPr>
              <a:t>Педагог акцентирует знаками, схемами, символами, картинками, игрушками новое знание.</a:t>
            </a:r>
          </a:p>
          <a:p>
            <a:pPr>
              <a:buNone/>
              <a:defRPr/>
            </a:pPr>
            <a:r>
              <a:rPr lang="ru-RU" sz="5100" b="1" dirty="0" smtClean="0">
                <a:solidFill>
                  <a:srgbClr val="C00000"/>
                </a:solidFill>
                <a:cs typeface="Arial" charset="0"/>
              </a:rPr>
              <a:t> Маркеры :</a:t>
            </a:r>
            <a:r>
              <a:rPr lang="ru-RU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</a:p>
          <a:p>
            <a:pPr>
              <a:defRPr/>
            </a:pPr>
            <a:r>
              <a:rPr lang="ru-RU" sz="2900" b="1" dirty="0" smtClean="0">
                <a:solidFill>
                  <a:srgbClr val="0000FF"/>
                </a:solidFill>
              </a:rPr>
              <a:t>«ЧТО НУЖНО СДЕЛАТЬ, ЕСЛИ ЧЕГО-ТО НЕ ЗНАЕШЬ, НО ОЧЕНЬ ХОЧЕШЬ УЗНАТЬ?»</a:t>
            </a:r>
          </a:p>
          <a:p>
            <a:pPr>
              <a:buNone/>
              <a:defRPr/>
            </a:pPr>
            <a:r>
              <a:rPr lang="ru-RU" sz="2900" b="1" dirty="0" smtClean="0">
                <a:solidFill>
                  <a:srgbClr val="0000FF"/>
                </a:solidFill>
              </a:rPr>
              <a:t>Способы преодоления затруднения:</a:t>
            </a:r>
          </a:p>
          <a:p>
            <a:pPr>
              <a:defRPr/>
            </a:pPr>
            <a:r>
              <a:rPr lang="ru-RU" sz="2900" b="1" dirty="0" smtClean="0">
                <a:solidFill>
                  <a:srgbClr val="0000FF"/>
                </a:solidFill>
              </a:rPr>
              <a:t>«ПРИДУМАЮ САМ», </a:t>
            </a:r>
          </a:p>
          <a:p>
            <a:pPr>
              <a:defRPr/>
            </a:pPr>
            <a:r>
              <a:rPr lang="ru-RU" sz="2900" b="1" dirty="0" smtClean="0">
                <a:solidFill>
                  <a:srgbClr val="0000FF"/>
                </a:solidFill>
              </a:rPr>
              <a:t>«СПРОШУ У ТОГО, КТО ЗНАЕТ» (младший  возраст)</a:t>
            </a:r>
          </a:p>
          <a:p>
            <a:pPr>
              <a:defRPr/>
            </a:pPr>
            <a:r>
              <a:rPr lang="ru-RU" sz="2900" b="1" dirty="0" smtClean="0">
                <a:solidFill>
                  <a:srgbClr val="0000FF"/>
                </a:solidFill>
              </a:rPr>
              <a:t>«ПРИДУМАЮ САМ, А ПОТОМ ПРОВЕРЮ СЕБЯ ПО ОБРАЗЦУ» (старший возраст)</a:t>
            </a:r>
          </a:p>
          <a:p>
            <a:pPr>
              <a:defRPr/>
            </a:pPr>
            <a:r>
              <a:rPr lang="ru-RU" sz="2900" b="1" dirty="0" smtClean="0">
                <a:solidFill>
                  <a:srgbClr val="0000FF"/>
                </a:solidFill>
              </a:rPr>
              <a:t>«Я ПРАВИЛЬНО ВАС ПОНЯЛА, ВЫ ХОТИТЕ СПРОСИТЬ, узнать… « и дать правильную </a:t>
            </a:r>
            <a:r>
              <a:rPr lang="ru-RU" sz="2600" b="1" dirty="0" smtClean="0">
                <a:solidFill>
                  <a:srgbClr val="0000FF"/>
                </a:solidFill>
              </a:rPr>
              <a:t>формулировку вопроса</a:t>
            </a:r>
          </a:p>
          <a:p>
            <a:pPr>
              <a:buNone/>
              <a:defRPr/>
            </a:pPr>
            <a:r>
              <a:rPr lang="ru-RU" sz="2600" b="1" dirty="0" smtClean="0">
                <a:solidFill>
                  <a:srgbClr val="0000FF"/>
                </a:solidFill>
              </a:rPr>
              <a:t>ВЫВОД - фиксация нового понятия или способа действия.</a:t>
            </a:r>
          </a:p>
          <a:p>
            <a:pPr lvl="0">
              <a:buNone/>
            </a:pPr>
            <a:endParaRPr lang="ru-RU" sz="1900" b="1" dirty="0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endParaRPr lang="ru-RU" sz="18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5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32000"/>
              </p:ext>
            </p:extLst>
          </p:nvPr>
        </p:nvGraphicFramePr>
        <p:xfrm>
          <a:off x="381000" y="228600"/>
          <a:ext cx="8486775" cy="7460632"/>
        </p:xfrm>
        <a:graphic>
          <a:graphicData uri="http://schemas.openxmlformats.org/drawingml/2006/table">
            <a:tbl>
              <a:tblPr/>
              <a:tblGrid>
                <a:gridCol w="3422650"/>
                <a:gridCol w="5064125"/>
              </a:tblGrid>
              <a:tr h="9794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+mj-cs"/>
                        </a:rPr>
                        <a:t>5. Включение нового знания в систему знаний и умений ребёнка  и повторение</a:t>
                      </a:r>
                    </a:p>
                  </a:txBody>
                  <a:tcPr marL="90006" marR="90006" marT="46804" marB="46804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3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умения детей самостоятельно применять  усвоенные знания и способы действия для решения новых задач (проблем)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(закрепление нового знания в играх и упражнениях)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46" marR="91446"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ситуаций для  выполнения самостоятельного задания на новое знание или новый способ действия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используемых игр и упражнений, в которых тренируется  новое знание, придерживаясь   общей сюжетной линии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учёт индивидуальных особенностей каждого ребёнка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принципа мини-макса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ситуации успеха для каждого воспитанника, мотивирующая его к включению в дальнейшее освоение новых знаний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самопроверки  или взаимопроверки</a:t>
                      </a:r>
                      <a:endParaRPr lang="ru-RU" sz="2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248400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  <a:ea typeface="Times New Roman"/>
                <a:cs typeface="+mj-cs"/>
              </a:rPr>
              <a:t>Приёмы </a:t>
            </a:r>
          </a:p>
          <a:p>
            <a:pPr eaLnBrk="1" hangingPunct="1">
              <a:spcBef>
                <a:spcPct val="0"/>
              </a:spcBef>
            </a:pPr>
            <a:endParaRPr kumimoji="1" lang="ru-RU" sz="2000" dirty="0" smtClean="0"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Выполнение задания на новый способ действия с проговариванием вслух алгоритма, свойства.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Выполнение задания в группах или парах.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Самостоятельная проверка по эталону, образцу.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Взаимопроверка в паре.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Взаимопомощь друзьям.  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Соблюдение принципа </a:t>
            </a:r>
            <a:r>
              <a:rPr lang="ru-RU" sz="2800" b="1" dirty="0" err="1" smtClean="0">
                <a:solidFill>
                  <a:srgbClr val="7030A0"/>
                </a:solidFill>
              </a:rPr>
              <a:t>мини-макса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В подготовительной группах возможна работа в учебной тетради.</a:t>
            </a:r>
          </a:p>
          <a:p>
            <a:pPr eaLnBrk="1" hangingPunct="1"/>
            <a:endParaRPr lang="ru-RU" sz="2800" b="1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699176"/>
              </p:ext>
            </p:extLst>
          </p:nvPr>
        </p:nvGraphicFramePr>
        <p:xfrm>
          <a:off x="179388" y="115888"/>
          <a:ext cx="8812212" cy="6788984"/>
        </p:xfrm>
        <a:graphic>
          <a:graphicData uri="http://schemas.openxmlformats.org/drawingml/2006/table">
            <a:tbl>
              <a:tblPr/>
              <a:tblGrid>
                <a:gridCol w="3528516"/>
                <a:gridCol w="5283696"/>
              </a:tblGrid>
              <a:tr h="5984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+mj-cs"/>
                        </a:rPr>
                        <a:t>6. Осмысление (итог), рефлексия</a:t>
                      </a:r>
                    </a:p>
                  </a:txBody>
                  <a:tcPr marL="90000" marR="90000" marT="46805" marB="46805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формирование первичного опыта детей по фиксации достижения цели и выявления условий, которые позволили её достичь (самооценка собственной деятельности)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анализа детской цели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фиксирование детьми достижения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«детской цели»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определение условий, которые позволили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добиться этой цели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фиксация нового знания или способа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действий в речи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определение выполнения взрослой цели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планирование дальнейших действий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ситуации успеха в совместной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деятельности, удовлетворения от хорошо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сделанного дела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204664" y="6069459"/>
            <a:ext cx="8839200" cy="5847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Маркеры ТДМ: </a:t>
            </a:r>
            <a:r>
              <a:rPr lang="ru-RU" sz="2400" b="1" dirty="0">
                <a:solidFill>
                  <a:srgbClr val="0000FF"/>
                </a:solidFill>
              </a:rPr>
              <a:t>сведение «детской» и «взрослой» целей.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5973763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  <a:ea typeface="Times New Roman"/>
                <a:cs typeface="+mj-cs"/>
              </a:rPr>
              <a:t>Приёмы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C00000"/>
              </a:solidFill>
              <a:latin typeface="+mj-lt"/>
              <a:ea typeface="Times New Roman"/>
              <a:cs typeface="+mj-cs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912" y="-387424"/>
            <a:ext cx="8712968" cy="775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dirty="0" smtClean="0">
              <a:solidFill>
                <a:srgbClr val="7030A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Расположение детей в пространстве аналогичное первому этапу («якорение»).вернуть детей из сюжета в реальность.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Проговаривание воспитателем (в младшей и средней группе) или самими детьми (в старшей подготовительной группе) условий, которые позволили добиться этой цели.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 Вопросы. Составление вопросов так, чтобы </a:t>
            </a:r>
            <a:r>
              <a:rPr lang="ru-RU" sz="2000" b="1" dirty="0" err="1" smtClean="0">
                <a:solidFill>
                  <a:srgbClr val="7030A0"/>
                </a:solidFill>
              </a:rPr>
              <a:t>рефлексировать</a:t>
            </a:r>
            <a:r>
              <a:rPr lang="ru-RU" sz="2000" b="1" dirty="0" smtClean="0">
                <a:solidFill>
                  <a:srgbClr val="7030A0"/>
                </a:solidFill>
              </a:rPr>
              <a:t> выполнение «детской» и «взрослой» цели занятия.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 Опорные знаки, картинки, символы, «узелки на память», помогут детям вспомнить всё, что было в ходе занятия.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 Рассказ, письмо, сообщение. Логичнее новые знания сообщать тому, кто не был свидетелем происходящих событий.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«Точка» в занятии должна быть достаточно эмоциональной и позитивной.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Подтвердить успешность детей в выполнении заданий. Например, “Как Вы меня порадовали” и т.д. “Молодцы” (мальчиков), “Умницы” (девочек), </a:t>
            </a:r>
          </a:p>
          <a:p>
            <a:pPr>
              <a:buFont typeface="Arial" pitchFamily="34" charset="0"/>
              <a:buChar char="•"/>
            </a:pPr>
            <a:endParaRPr lang="ru-RU" altLang="ja-JP" sz="2000" b="1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144000" cy="6629400"/>
          </a:xfrm>
          <a:noFill/>
          <a:ln w="19050">
            <a:noFill/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ja-JP" sz="1400" u="sng" dirty="0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ja-JP" sz="3800" b="1" dirty="0" smtClean="0">
                <a:solidFill>
                  <a:srgbClr val="C00000"/>
                </a:solidFill>
                <a:latin typeface="+mj-lt"/>
                <a:ea typeface="Times New Roman"/>
                <a:cs typeface="+mj-cs"/>
              </a:rPr>
              <a:t>Вопросы на этапе  «Осмысление (итог)»</a:t>
            </a:r>
            <a:r>
              <a:rPr lang="ru-RU" altLang="ja-JP" sz="3500" b="1" dirty="0" smtClean="0">
                <a:solidFill>
                  <a:srgbClr val="C00000"/>
                </a:solidFill>
                <a:latin typeface="+mj-lt"/>
                <a:ea typeface="Times New Roman"/>
                <a:cs typeface="+mj-cs"/>
              </a:rPr>
              <a:t/>
            </a:r>
            <a:br>
              <a:rPr lang="ru-RU" altLang="ja-JP" sz="3500" b="1" dirty="0" smtClean="0">
                <a:solidFill>
                  <a:srgbClr val="C00000"/>
                </a:solidFill>
                <a:latin typeface="+mj-lt"/>
                <a:ea typeface="Times New Roman"/>
                <a:cs typeface="+mj-cs"/>
              </a:rPr>
            </a:br>
            <a:endParaRPr lang="ru-RU" altLang="ja-JP" sz="3500" b="1" dirty="0" smtClean="0">
              <a:solidFill>
                <a:srgbClr val="C00000"/>
              </a:solidFill>
              <a:latin typeface="+mj-lt"/>
              <a:ea typeface="Times New Roman"/>
              <a:cs typeface="+mj-cs"/>
            </a:endParaRPr>
          </a:p>
          <a:p>
            <a:pPr marL="996950" eaLnBrk="1" hangingPunct="1">
              <a:lnSpc>
                <a:spcPct val="80000"/>
              </a:lnSpc>
              <a:buFontTx/>
              <a:buNone/>
            </a:pPr>
            <a:r>
              <a:rPr lang="ru-RU" altLang="ja-JP" sz="2600" b="1" u="sng" dirty="0" smtClean="0">
                <a:solidFill>
                  <a:srgbClr val="C00000"/>
                </a:solidFill>
              </a:rPr>
              <a:t>Общие вопросы:</a:t>
            </a:r>
            <a:endParaRPr lang="ru-RU" altLang="ja-JP" sz="2600" b="1" dirty="0" smtClean="0">
              <a:solidFill>
                <a:srgbClr val="C00000"/>
              </a:solidFill>
            </a:endParaRP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rgbClr val="7030A0"/>
                </a:solidFill>
              </a:rPr>
              <a:t>Где вы были?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rgbClr val="7030A0"/>
                </a:solidFill>
              </a:rPr>
              <a:t>Кому помогли?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rgbClr val="7030A0"/>
                </a:solidFill>
              </a:rPr>
              <a:t>Как помогли?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rgbClr val="7030A0"/>
                </a:solidFill>
              </a:rPr>
              <a:t>Что нового узнали?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rgbClr val="7030A0"/>
                </a:solidFill>
              </a:rPr>
              <a:t>Почему мы смогли это сделать?.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rgbClr val="7030A0"/>
                </a:solidFill>
              </a:rPr>
              <a:t>Как вам это удалось?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rgbClr val="7030A0"/>
                </a:solidFill>
              </a:rPr>
              <a:t>Что вы делали, чтобы достичь цели?......</a:t>
            </a:r>
          </a:p>
          <a:p>
            <a:pPr marL="996950" eaLnBrk="1" hangingPunct="1">
              <a:lnSpc>
                <a:spcPct val="80000"/>
              </a:lnSpc>
            </a:pPr>
            <a:endParaRPr lang="ru-RU" altLang="ja-JP" sz="2600" b="1" u="sng" dirty="0" smtClean="0"/>
          </a:p>
          <a:p>
            <a:pPr marL="996950" eaLnBrk="1" hangingPunct="1">
              <a:lnSpc>
                <a:spcPct val="80000"/>
              </a:lnSpc>
              <a:buFontTx/>
              <a:buNone/>
            </a:pPr>
            <a:r>
              <a:rPr lang="ru-RU" altLang="ja-JP" sz="2600" b="1" u="sng" dirty="0" smtClean="0">
                <a:solidFill>
                  <a:srgbClr val="C00000"/>
                </a:solidFill>
              </a:rPr>
              <a:t>Вопросы рефлексивно </a:t>
            </a:r>
            <a:r>
              <a:rPr lang="ru-RU" altLang="ja-JP" sz="2600" b="1" u="sng" dirty="0" smtClean="0">
                <a:solidFill>
                  <a:srgbClr val="0000FF"/>
                </a:solidFill>
              </a:rPr>
              <a:t>-</a:t>
            </a:r>
            <a:r>
              <a:rPr lang="ru-RU" altLang="ja-JP" sz="2600" b="1" u="sng" dirty="0" smtClean="0">
                <a:solidFill>
                  <a:srgbClr val="FF0000"/>
                </a:solidFill>
              </a:rPr>
              <a:t> </a:t>
            </a:r>
            <a:r>
              <a:rPr lang="ru-RU" altLang="ja-JP" sz="2600" b="1" u="sng" dirty="0" smtClean="0">
                <a:solidFill>
                  <a:srgbClr val="008000"/>
                </a:solidFill>
              </a:rPr>
              <a:t>оценочного </a:t>
            </a:r>
            <a:r>
              <a:rPr lang="ru-RU" altLang="ja-JP" sz="2600" b="1" u="sng" dirty="0" smtClean="0">
                <a:solidFill>
                  <a:srgbClr val="C00000"/>
                </a:solidFill>
              </a:rPr>
              <a:t>характера</a:t>
            </a:r>
            <a:r>
              <a:rPr lang="ru-RU" altLang="ja-JP" sz="2600" b="1" dirty="0" smtClean="0">
                <a:solidFill>
                  <a:srgbClr val="C00000"/>
                </a:solidFill>
              </a:rPr>
              <a:t>: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rgbClr val="7030A0"/>
                </a:solidFill>
              </a:rPr>
              <a:t>Что было самым интересным? </a:t>
            </a:r>
            <a:r>
              <a:rPr lang="ru-RU" altLang="ja-JP" sz="2600" b="1" dirty="0" smtClean="0">
                <a:solidFill>
                  <a:srgbClr val="008000"/>
                </a:solidFill>
              </a:rPr>
              <a:t>Почему?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rgbClr val="7030A0"/>
                </a:solidFill>
              </a:rPr>
              <a:t>Со всеми заданиями справились?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rgbClr val="008000"/>
                </a:solidFill>
              </a:rPr>
              <a:t>Как вы думаете</a:t>
            </a:r>
            <a:r>
              <a:rPr lang="ru-RU" altLang="ja-JP" sz="2600" b="1" dirty="0" smtClean="0"/>
              <a:t> </a:t>
            </a:r>
            <a:r>
              <a:rPr lang="ru-RU" altLang="ja-JP" sz="2600" b="1" dirty="0" smtClean="0">
                <a:solidFill>
                  <a:srgbClr val="008000"/>
                </a:solidFill>
              </a:rPr>
              <a:t>почему?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rgbClr val="7030A0"/>
                </a:solidFill>
              </a:rPr>
              <a:t>Было что-то трудное? </a:t>
            </a:r>
            <a:r>
              <a:rPr lang="ru-RU" altLang="ja-JP" sz="2600" b="1" dirty="0" smtClean="0">
                <a:solidFill>
                  <a:srgbClr val="008000"/>
                </a:solidFill>
              </a:rPr>
              <a:t>Почему?</a:t>
            </a:r>
          </a:p>
          <a:p>
            <a:pPr marL="996950" eaLnBrk="1" hangingPunct="1">
              <a:lnSpc>
                <a:spcPct val="80000"/>
              </a:lnSpc>
            </a:pPr>
            <a:endParaRPr lang="ru-RU" altLang="ja-JP" sz="2600" b="1" u="sng" dirty="0" smtClean="0">
              <a:solidFill>
                <a:srgbClr val="008000"/>
              </a:solidFill>
            </a:endParaRPr>
          </a:p>
          <a:p>
            <a:pPr marL="996950" eaLnBrk="1" hangingPunct="1">
              <a:lnSpc>
                <a:spcPct val="80000"/>
              </a:lnSpc>
              <a:buFontTx/>
              <a:buNone/>
            </a:pPr>
            <a:r>
              <a:rPr lang="ru-RU" altLang="ja-JP" sz="2600" b="1" u="sng" dirty="0" smtClean="0">
                <a:solidFill>
                  <a:srgbClr val="C00000"/>
                </a:solidFill>
              </a:rPr>
              <a:t>Вопросы, акцентирующие практическую значимость знаний и умений:</a:t>
            </a:r>
            <a:endParaRPr lang="ru-RU" altLang="ja-JP" sz="2600" b="1" dirty="0" smtClean="0">
              <a:solidFill>
                <a:srgbClr val="C00000"/>
              </a:solidFill>
            </a:endParaRPr>
          </a:p>
          <a:p>
            <a:pPr marL="996950" eaLnBrk="1" hangingPunct="1">
              <a:lnSpc>
                <a:spcPct val="80000"/>
              </a:lnSpc>
            </a:pPr>
            <a:endParaRPr lang="ru-RU" altLang="ja-JP" sz="2600" b="1" dirty="0" smtClean="0"/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rgbClr val="7030A0"/>
                </a:solidFill>
              </a:rPr>
              <a:t>Какие новые знания помогли вам это сделать?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rgbClr val="7030A0"/>
                </a:solidFill>
              </a:rPr>
              <a:t>Где это нам пригодится?</a:t>
            </a:r>
          </a:p>
          <a:p>
            <a:pPr marL="996950">
              <a:lnSpc>
                <a:spcPct val="80000"/>
              </a:lnSpc>
            </a:pPr>
            <a:r>
              <a:rPr lang="ru-RU" sz="2600" b="1" dirty="0" smtClean="0">
                <a:solidFill>
                  <a:srgbClr val="7030A0"/>
                </a:solidFill>
              </a:rPr>
              <a:t>Смогли помочь, потому что научились… узнали </a:t>
            </a:r>
            <a:endParaRPr lang="ru-RU" altLang="ja-JP" sz="2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0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6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6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6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6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60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60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79838" y="1826644"/>
            <a:ext cx="3286842" cy="49405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88836" y="3033108"/>
            <a:ext cx="3266222" cy="32762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96949" y="1377890"/>
            <a:ext cx="2238320" cy="2258360"/>
          </a:xfrm>
          <a:prstGeom prst="ellips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563888" y="1377890"/>
            <a:ext cx="1430364" cy="7210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е 45"/>
          <p:cNvSpPr txBox="1"/>
          <p:nvPr/>
        </p:nvSpPr>
        <p:spPr>
          <a:xfrm>
            <a:off x="1547664" y="890845"/>
            <a:ext cx="2312311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ЗОНА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ДЕЯТЕЛЬНОСТИ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23" name="Прямая со стрелкой 22"/>
          <p:cNvCxnSpPr>
            <a:endCxn id="26" idx="2"/>
          </p:cNvCxnSpPr>
          <p:nvPr/>
        </p:nvCxnSpPr>
        <p:spPr>
          <a:xfrm>
            <a:off x="4707836" y="2357285"/>
            <a:ext cx="631659" cy="1"/>
          </a:xfrm>
          <a:prstGeom prst="straightConnector1">
            <a:avLst/>
          </a:prstGeom>
          <a:ln w="57150">
            <a:solidFill>
              <a:srgbClr val="7C341E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339495" y="2256192"/>
            <a:ext cx="251883" cy="202187"/>
          </a:xfrm>
          <a:prstGeom prst="ellipse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580112" y="1686126"/>
            <a:ext cx="8255" cy="940435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Прямоугольник 1"/>
          <p:cNvSpPr/>
          <p:nvPr/>
        </p:nvSpPr>
        <p:spPr>
          <a:xfrm>
            <a:off x="316703" y="2206549"/>
            <a:ext cx="2826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  Введение в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ситуацию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197" y="2575881"/>
            <a:ext cx="285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2)  </a:t>
            </a:r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Актуализация знаний 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459" y="3468855"/>
            <a:ext cx="3059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3)  Затруднение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ситуации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222" y="3831136"/>
            <a:ext cx="2674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Font typeface="Symbol"/>
              <a:buChar char="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Выявление  МЕСТА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7674" y="4047143"/>
            <a:ext cx="307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Font typeface="Symbol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Выявление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ПРИЧИНЫ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262" y="4412901"/>
            <a:ext cx="3418657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4) Открытие детьми нового  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знания 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7674" y="5059805"/>
            <a:ext cx="2667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SzPts val="1400"/>
              <a:buFont typeface="Symbol"/>
              <a:buChar char=""/>
            </a:pPr>
            <a:r>
              <a:rPr lang="ru-RU" sz="1400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1400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ПОСТРОЕНИЕ проекта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5862" y="5391588"/>
            <a:ext cx="2626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SzPts val="1400"/>
              <a:buFont typeface="Symbol"/>
              <a:buChar char=""/>
            </a:pPr>
            <a:r>
              <a:rPr lang="ru-RU" sz="1400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ru-RU" sz="1400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РЕАЛИЗАЦИЯ проекта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3322" y="5121079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  <a:buSzPts val="1400"/>
            </a:pPr>
            <a:endParaRPr lang="ru-RU" sz="1400" dirty="0">
              <a:solidFill>
                <a:srgbClr val="3333C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1262" y="5692505"/>
            <a:ext cx="2948831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D6009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5) Включение в систему </a:t>
            </a:r>
            <a:endParaRPr lang="ru-RU" b="1" dirty="0" smtClean="0">
              <a:solidFill>
                <a:srgbClr val="D6009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spcAft>
                <a:spcPts val="430"/>
              </a:spcAft>
            </a:pP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знаний и повторение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3821" y="6309320"/>
            <a:ext cx="254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FF99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6) Осмысление (итог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088836" y="2353643"/>
            <a:ext cx="619000" cy="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Прямая со стрелкой 40"/>
          <p:cNvCxnSpPr/>
          <p:nvPr/>
        </p:nvCxnSpPr>
        <p:spPr>
          <a:xfrm flipH="1">
            <a:off x="4559898" y="2468600"/>
            <a:ext cx="995814" cy="274551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Прямая со стрелкой 42"/>
          <p:cNvCxnSpPr/>
          <p:nvPr/>
        </p:nvCxnSpPr>
        <p:spPr>
          <a:xfrm>
            <a:off x="4571999" y="5192298"/>
            <a:ext cx="549876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Прямая со стрелкой 44"/>
          <p:cNvCxnSpPr/>
          <p:nvPr/>
        </p:nvCxnSpPr>
        <p:spPr>
          <a:xfrm flipV="1">
            <a:off x="5142025" y="5202996"/>
            <a:ext cx="532047" cy="1069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Прямая со стрелкой 45"/>
          <p:cNvCxnSpPr/>
          <p:nvPr/>
        </p:nvCxnSpPr>
        <p:spPr>
          <a:xfrm>
            <a:off x="5674072" y="5203632"/>
            <a:ext cx="954215" cy="0"/>
          </a:xfrm>
          <a:prstGeom prst="straightConnector1">
            <a:avLst/>
          </a:prstGeom>
          <a:noFill/>
          <a:ln w="57150" cap="flat" cmpd="sng" algn="ctr">
            <a:solidFill>
              <a:srgbClr val="3333C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Прямая со стрелкой 51"/>
          <p:cNvCxnSpPr/>
          <p:nvPr/>
        </p:nvCxnSpPr>
        <p:spPr>
          <a:xfrm flipV="1">
            <a:off x="5760044" y="1876306"/>
            <a:ext cx="0" cy="660485"/>
          </a:xfrm>
          <a:prstGeom prst="straightConnector1">
            <a:avLst/>
          </a:prstGeom>
          <a:noFill/>
          <a:ln w="57150" cap="flat" cmpd="sng" algn="ctr">
            <a:solidFill>
              <a:srgbClr val="3333C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Прямая со стрелкой 53"/>
          <p:cNvCxnSpPr/>
          <p:nvPr/>
        </p:nvCxnSpPr>
        <p:spPr>
          <a:xfrm flipH="1" flipV="1">
            <a:off x="5816109" y="2575882"/>
            <a:ext cx="812178" cy="263781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8" name="Прямая со стрелкой 57"/>
          <p:cNvCxnSpPr/>
          <p:nvPr/>
        </p:nvCxnSpPr>
        <p:spPr>
          <a:xfrm>
            <a:off x="5760044" y="1833567"/>
            <a:ext cx="565277" cy="6894"/>
          </a:xfrm>
          <a:prstGeom prst="straightConnector1">
            <a:avLst/>
          </a:prstGeom>
          <a:noFill/>
          <a:ln w="57150" cap="flat" cmpd="sng" algn="ctr">
            <a:solidFill>
              <a:srgbClr val="FF00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" name="Прямая со стрелкой 58"/>
          <p:cNvCxnSpPr/>
          <p:nvPr/>
        </p:nvCxnSpPr>
        <p:spPr>
          <a:xfrm flipV="1">
            <a:off x="6306536" y="1851718"/>
            <a:ext cx="503951" cy="3992"/>
          </a:xfrm>
          <a:prstGeom prst="straightConnector1">
            <a:avLst/>
          </a:prstGeom>
          <a:noFill/>
          <a:ln w="57150" cap="flat" cmpd="sng" algn="ctr">
            <a:solidFill>
              <a:srgbClr val="FF00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Прямая со стрелкой 59"/>
          <p:cNvCxnSpPr/>
          <p:nvPr/>
        </p:nvCxnSpPr>
        <p:spPr>
          <a:xfrm flipV="1">
            <a:off x="6788883" y="1844824"/>
            <a:ext cx="735445" cy="10886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5" name="Поле 70"/>
          <p:cNvSpPr txBox="1"/>
          <p:nvPr/>
        </p:nvSpPr>
        <p:spPr>
          <a:xfrm>
            <a:off x="6252841" y="713186"/>
            <a:ext cx="2651760" cy="506382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11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ПРОБЛЕМНАЯ СИТУАЦИЯ для затруднения</a:t>
            </a:r>
            <a:endParaRPr lang="ru-RU" sz="1100" kern="0" dirty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1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100" kern="0" dirty="0">
              <a:solidFill>
                <a:sysClr val="windowText" lastClr="000000"/>
              </a:solidFill>
              <a:ea typeface="Calibri"/>
              <a:cs typeface="Times New Roman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5580113" y="934525"/>
            <a:ext cx="834755" cy="72263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8" name="Поле 113"/>
          <p:cNvSpPr txBox="1"/>
          <p:nvPr/>
        </p:nvSpPr>
        <p:spPr>
          <a:xfrm>
            <a:off x="3843618" y="966377"/>
            <a:ext cx="1432560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ПРОБНОЕ ДЕЙСТВИЕ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5023665" y="1420553"/>
            <a:ext cx="441771" cy="785996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tailEnd type="arrow"/>
          </a:ln>
          <a:effectLst/>
        </p:spPr>
      </p:cxnSp>
      <p:sp>
        <p:nvSpPr>
          <p:cNvPr id="75" name="Поле 45"/>
          <p:cNvSpPr txBox="1"/>
          <p:nvPr/>
        </p:nvSpPr>
        <p:spPr>
          <a:xfrm>
            <a:off x="6601875" y="5528990"/>
            <a:ext cx="2312311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ЗОНА 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РАЗМЫШЛЕНИЯ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6" name="Левая фигурная скобка 75"/>
          <p:cNvSpPr/>
          <p:nvPr/>
        </p:nvSpPr>
        <p:spPr>
          <a:xfrm rot="16200000">
            <a:off x="4997484" y="4868889"/>
            <a:ext cx="270510" cy="1082666"/>
          </a:xfrm>
          <a:prstGeom prst="leftBrace">
            <a:avLst>
              <a:gd name="adj1" fmla="val 0"/>
              <a:gd name="adj2" fmla="val 51253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8" name="Левая фигурная скобка 77"/>
          <p:cNvSpPr/>
          <p:nvPr/>
        </p:nvSpPr>
        <p:spPr>
          <a:xfrm rot="16200000">
            <a:off x="6184106" y="1576965"/>
            <a:ext cx="244861" cy="913891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DD29D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80" name="Поле 114"/>
          <p:cNvSpPr txBox="1"/>
          <p:nvPr/>
        </p:nvSpPr>
        <p:spPr>
          <a:xfrm>
            <a:off x="4641729" y="4774704"/>
            <a:ext cx="293370" cy="33674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kern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</a:t>
            </a:r>
            <a:endParaRPr lang="ru-RU" sz="1600" kern="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4" name="Поле 115"/>
          <p:cNvSpPr txBox="1"/>
          <p:nvPr/>
        </p:nvSpPr>
        <p:spPr>
          <a:xfrm>
            <a:off x="5211872" y="4802707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6" name="Поле 115"/>
          <p:cNvSpPr txBox="1"/>
          <p:nvPr/>
        </p:nvSpPr>
        <p:spPr>
          <a:xfrm>
            <a:off x="5760044" y="4802707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П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87" name="Поле 115"/>
          <p:cNvSpPr txBox="1"/>
          <p:nvPr/>
        </p:nvSpPr>
        <p:spPr>
          <a:xfrm>
            <a:off x="5849591" y="2155969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Р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89" name="Поле 115"/>
          <p:cNvSpPr txBox="1"/>
          <p:nvPr/>
        </p:nvSpPr>
        <p:spPr>
          <a:xfrm>
            <a:off x="6157615" y="3221834"/>
            <a:ext cx="335411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3333C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4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90" name="Поле 115"/>
          <p:cNvSpPr txBox="1"/>
          <p:nvPr/>
        </p:nvSpPr>
        <p:spPr>
          <a:xfrm>
            <a:off x="4951877" y="5597063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91" name="Поле 115"/>
          <p:cNvSpPr txBox="1"/>
          <p:nvPr/>
        </p:nvSpPr>
        <p:spPr>
          <a:xfrm>
            <a:off x="6223078" y="2239136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DD29D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DD29D0"/>
                </a:solidFill>
                <a:latin typeface="Times New Roman"/>
                <a:ea typeface="Calibri"/>
                <a:cs typeface="Times New Roman"/>
              </a:rPr>
              <a:t>5</a:t>
            </a:r>
            <a:endParaRPr lang="ru-RU" sz="1600" dirty="0">
              <a:solidFill>
                <a:srgbClr val="DD29D0"/>
              </a:solidFill>
              <a:ea typeface="Calibri"/>
              <a:cs typeface="Times New Roman"/>
            </a:endParaRPr>
          </a:p>
        </p:txBody>
      </p:sp>
      <p:sp>
        <p:nvSpPr>
          <p:cNvPr id="92" name="Поле 115"/>
          <p:cNvSpPr txBox="1"/>
          <p:nvPr/>
        </p:nvSpPr>
        <p:spPr>
          <a:xfrm>
            <a:off x="7090596" y="2141866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C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6</a:t>
            </a:r>
            <a:endParaRPr lang="ru-RU" sz="1600" dirty="0">
              <a:solidFill>
                <a:srgbClr val="F79646">
                  <a:lumMod val="75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93" name="Поле 115"/>
          <p:cNvSpPr txBox="1"/>
          <p:nvPr/>
        </p:nvSpPr>
        <p:spPr>
          <a:xfrm>
            <a:off x="4834932" y="2703205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7C341E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2</a:t>
            </a:r>
            <a:endParaRPr lang="ru-RU" sz="1600" dirty="0">
              <a:solidFill>
                <a:srgbClr val="F79646">
                  <a:lumMod val="50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94" name="Поле 115"/>
          <p:cNvSpPr txBox="1"/>
          <p:nvPr/>
        </p:nvSpPr>
        <p:spPr>
          <a:xfrm>
            <a:off x="4088836" y="2711038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1</a:t>
            </a:r>
            <a:endParaRPr lang="ru-RU" sz="16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36409" y="1911481"/>
            <a:ext cx="1689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6" name="Поле 45"/>
          <p:cNvSpPr txBox="1"/>
          <p:nvPr/>
        </p:nvSpPr>
        <p:spPr>
          <a:xfrm>
            <a:off x="2564875" y="116631"/>
            <a:ext cx="4063412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Технология « СИТУАЦИЯ»</a:t>
            </a:r>
            <a:endParaRPr lang="ru-RU" sz="20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893934" y="4571079"/>
            <a:ext cx="864096" cy="8577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195592" y="3051653"/>
            <a:ext cx="2419252" cy="338554"/>
            <a:chOff x="405810" y="3051653"/>
            <a:chExt cx="2419252" cy="33855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405810" y="3051653"/>
              <a:ext cx="2419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Aft>
                  <a:spcPts val="43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          </a:t>
              </a:r>
              <a:r>
                <a:rPr lang="ru-RU" sz="1600" b="1" dirty="0" smtClean="0">
                  <a:solidFill>
                    <a:srgbClr val="FFC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Пробное действие</a:t>
              </a:r>
              <a:endParaRPr lang="ru-RU" sz="1600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11560" y="3051653"/>
              <a:ext cx="324849" cy="33307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3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8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17" grpId="0" animBg="1"/>
      <p:bldP spid="26" grpId="0" animBg="1"/>
      <p:bldP spid="2" grpId="0"/>
      <p:bldP spid="4" grpId="0"/>
      <p:bldP spid="8" grpId="0"/>
      <p:bldP spid="9" grpId="0"/>
      <p:bldP spid="10" grpId="0"/>
      <p:bldP spid="12" grpId="0"/>
      <p:bldP spid="22" grpId="0"/>
      <p:bldP spid="24" grpId="0"/>
      <p:bldP spid="25" grpId="0"/>
      <p:bldP spid="28" grpId="0"/>
      <p:bldP spid="29" grpId="0"/>
      <p:bldP spid="65" grpId="0" animBg="1"/>
      <p:bldP spid="68" grpId="0" animBg="1"/>
      <p:bldP spid="75" grpId="0" animBg="1"/>
      <p:bldP spid="76" grpId="0" animBg="1"/>
      <p:bldP spid="78" grpId="0" animBg="1"/>
      <p:bldP spid="80" grpId="0" animBg="1"/>
      <p:bldP spid="84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ja-JP" sz="3200" b="1" dirty="0" smtClean="0">
                <a:solidFill>
                  <a:srgbClr val="C00000"/>
                </a:solidFill>
                <a:ea typeface="Times New Roman"/>
              </a:rPr>
              <a:t>Что лежит в основе конструирования </a:t>
            </a:r>
            <a:br>
              <a:rPr lang="ru-RU" altLang="ja-JP" sz="3200" b="1" dirty="0" smtClean="0">
                <a:solidFill>
                  <a:srgbClr val="C00000"/>
                </a:solidFill>
                <a:ea typeface="Times New Roman"/>
              </a:rPr>
            </a:br>
            <a:r>
              <a:rPr lang="ru-RU" altLang="ja-JP" sz="3200" b="1" dirty="0" smtClean="0">
                <a:solidFill>
                  <a:srgbClr val="C00000"/>
                </a:solidFill>
                <a:ea typeface="Times New Roman"/>
              </a:rPr>
              <a:t>ОС ОНЗ?</a:t>
            </a:r>
            <a:endParaRPr lang="ru-RU" altLang="ja-JP" sz="3200" b="1" dirty="0">
              <a:solidFill>
                <a:srgbClr val="C00000"/>
              </a:solidFill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/>
            <a:r>
              <a:rPr lang="ru-RU" altLang="ja-JP" sz="2800" b="1" dirty="0" smtClean="0">
                <a:solidFill>
                  <a:srgbClr val="7030A0"/>
                </a:solidFill>
              </a:rPr>
              <a:t>Что является основным понятием в ОС ОНЗ? –</a:t>
            </a:r>
          </a:p>
          <a:p>
            <a:pPr marL="0" lvl="0" indent="0" algn="ctr">
              <a:buNone/>
            </a:pPr>
            <a:r>
              <a:rPr lang="ru-RU" altLang="ja-JP" sz="2800" b="1" dirty="0" smtClean="0">
                <a:solidFill>
                  <a:srgbClr val="C00000"/>
                </a:solidFill>
              </a:rPr>
              <a:t>НОВОЕ ЗНАНИЕ  НЗ</a:t>
            </a:r>
          </a:p>
          <a:p>
            <a:pPr lvl="0" algn="ctr"/>
            <a:r>
              <a:rPr lang="ru-RU" altLang="ja-JP" sz="2800" b="1" dirty="0" smtClean="0">
                <a:solidFill>
                  <a:srgbClr val="7030A0"/>
                </a:solidFill>
              </a:rPr>
              <a:t>Что является ключевым понятием в ОС ОНЗ? – </a:t>
            </a:r>
          </a:p>
          <a:p>
            <a:pPr marL="0" lvl="0" indent="0" algn="ctr">
              <a:buNone/>
            </a:pPr>
            <a:r>
              <a:rPr lang="ru-RU" altLang="ja-JP" sz="2800" b="1" dirty="0" smtClean="0">
                <a:solidFill>
                  <a:srgbClr val="C00000"/>
                </a:solidFill>
              </a:rPr>
              <a:t>способ открытия НЗ</a:t>
            </a:r>
          </a:p>
          <a:p>
            <a:pPr marL="269875" lvl="0" indent="-269875" algn="ctr"/>
            <a:r>
              <a:rPr lang="ru-RU" altLang="ja-JP" sz="2800" b="1" dirty="0" smtClean="0">
                <a:solidFill>
                  <a:srgbClr val="7030A0"/>
                </a:solidFill>
              </a:rPr>
              <a:t>Что является отправной точкой в ОС ОНЗ? – </a:t>
            </a:r>
          </a:p>
          <a:p>
            <a:pPr marL="0" lvl="0" indent="0" algn="ctr">
              <a:buNone/>
            </a:pPr>
            <a:r>
              <a:rPr lang="ru-RU" altLang="ja-JP" sz="2800" b="1" dirty="0" smtClean="0">
                <a:solidFill>
                  <a:srgbClr val="C00000"/>
                </a:solidFill>
              </a:rPr>
              <a:t>затруднение</a:t>
            </a:r>
          </a:p>
          <a:p>
            <a:pPr lvl="0" algn="ctr"/>
            <a:r>
              <a:rPr lang="ru-RU" sz="2800" b="1" dirty="0">
                <a:solidFill>
                  <a:srgbClr val="7030A0"/>
                </a:solidFill>
              </a:rPr>
              <a:t>Какие категории  НЗ мы выделяем?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</a:rPr>
              <a:t>новый </a:t>
            </a:r>
            <a:r>
              <a:rPr lang="ru-RU" sz="2800" b="1" dirty="0" smtClean="0">
                <a:solidFill>
                  <a:srgbClr val="C00000"/>
                </a:solidFill>
              </a:rPr>
              <a:t>способ действия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</a:rPr>
              <a:t>новое понятие</a:t>
            </a:r>
          </a:p>
          <a:p>
            <a:pPr marL="269875" lvl="0" indent="-269875" algn="ctr"/>
            <a:endParaRPr lang="ru-RU" altLang="ja-JP" sz="28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5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C:\Users\Наталья\AppData\Local\Microsoft\Windows\Temporary Internet Files\Content.IE5\HP72J1F4\MC90043803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555">
            <a:off x="7019925" y="4797425"/>
            <a:ext cx="1712913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539552" y="548680"/>
            <a:ext cx="82804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3399"/>
                </a:solidFill>
              </a:rPr>
              <a:t>Я просил </a:t>
            </a:r>
            <a:r>
              <a:rPr lang="ru-RU" altLang="ru-RU" sz="2400" b="1" dirty="0" smtClean="0">
                <a:solidFill>
                  <a:srgbClr val="00B050"/>
                </a:solidFill>
              </a:rPr>
              <a:t>сил…</a:t>
            </a:r>
            <a:r>
              <a:rPr lang="ru-RU" altLang="ru-RU" sz="2400" b="1" dirty="0" smtClean="0">
                <a:solidFill>
                  <a:srgbClr val="333399"/>
                </a:solidFill>
              </a:rPr>
              <a:t> 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3399"/>
                </a:solidFill>
              </a:rPr>
              <a:t>А жизнь дала мне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трудности</a:t>
            </a:r>
            <a:r>
              <a:rPr lang="ru-RU" altLang="ru-RU" sz="2400" b="1" dirty="0" smtClean="0">
                <a:solidFill>
                  <a:srgbClr val="333399"/>
                </a:solidFill>
              </a:rPr>
              <a:t>…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3399"/>
                </a:solidFill>
              </a:rPr>
              <a:t>Я просил </a:t>
            </a:r>
            <a:r>
              <a:rPr lang="ru-RU" altLang="ru-RU" sz="2400" b="1" dirty="0" smtClean="0">
                <a:solidFill>
                  <a:srgbClr val="00B050"/>
                </a:solidFill>
              </a:rPr>
              <a:t>мудрости…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3399"/>
                </a:solidFill>
              </a:rPr>
              <a:t>А жизнь дала мне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проблемы</a:t>
            </a:r>
            <a:r>
              <a:rPr lang="ru-RU" altLang="ru-RU" sz="2400" b="1" dirty="0" smtClean="0">
                <a:solidFill>
                  <a:srgbClr val="333399"/>
                </a:solidFill>
              </a:rPr>
              <a:t> для разрешения…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3399"/>
                </a:solidFill>
              </a:rPr>
              <a:t>Я просил </a:t>
            </a:r>
            <a:r>
              <a:rPr lang="ru-RU" altLang="ru-RU" sz="2400" b="1" dirty="0" smtClean="0">
                <a:solidFill>
                  <a:srgbClr val="00B050"/>
                </a:solidFill>
              </a:rPr>
              <a:t>богатства…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3399"/>
                </a:solidFill>
              </a:rPr>
              <a:t>А жизнь дала мне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мозг</a:t>
            </a:r>
            <a:r>
              <a:rPr lang="ru-RU" altLang="ru-RU" sz="2400" b="1" dirty="0" smtClean="0">
                <a:solidFill>
                  <a:srgbClr val="333399"/>
                </a:solidFill>
              </a:rPr>
              <a:t> и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мускулы</a:t>
            </a:r>
            <a:r>
              <a:rPr lang="ru-RU" altLang="ru-RU" sz="2400" b="1" dirty="0" smtClean="0">
                <a:solidFill>
                  <a:srgbClr val="333399"/>
                </a:solidFill>
              </a:rPr>
              <a:t>, чтобы я мог работать…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3399"/>
                </a:solidFill>
              </a:rPr>
              <a:t>Я просил </a:t>
            </a:r>
            <a:r>
              <a:rPr lang="ru-RU" altLang="ru-RU" sz="2400" b="1" dirty="0" smtClean="0">
                <a:solidFill>
                  <a:srgbClr val="00B050"/>
                </a:solidFill>
              </a:rPr>
              <a:t>любви… 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3399"/>
                </a:solidFill>
              </a:rPr>
              <a:t>А жизнь дала мне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людей</a:t>
            </a:r>
            <a:r>
              <a:rPr lang="ru-RU" altLang="ru-RU" sz="2400" b="1" dirty="0" smtClean="0">
                <a:solidFill>
                  <a:srgbClr val="333399"/>
                </a:solidFill>
              </a:rPr>
              <a:t>, которым я мог помогать…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3399"/>
                </a:solidFill>
              </a:rPr>
              <a:t>Я </a:t>
            </a:r>
            <a:r>
              <a:rPr lang="ru-RU" altLang="ru-RU" sz="2400" b="1" dirty="0" smtClean="0">
                <a:solidFill>
                  <a:srgbClr val="00B050"/>
                </a:solidFill>
              </a:rPr>
              <a:t>ничего не получил </a:t>
            </a:r>
            <a:r>
              <a:rPr lang="ru-RU" altLang="ru-RU" sz="2400" b="1" dirty="0" smtClean="0">
                <a:solidFill>
                  <a:srgbClr val="333399"/>
                </a:solidFill>
              </a:rPr>
              <a:t>из того, о чем просил. 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CC0000"/>
                </a:solidFill>
              </a:rPr>
              <a:t>       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Но я получил все, 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C00000"/>
                </a:solidFill>
              </a:rPr>
              <a:t>     что мне было нужно!</a:t>
            </a:r>
          </a:p>
        </p:txBody>
      </p:sp>
    </p:spTree>
    <p:extLst>
      <p:ext uri="{BB962C8B-B14F-4D97-AF65-F5344CB8AC3E}">
        <p14:creationId xmlns:p14="http://schemas.microsoft.com/office/powerpoint/2010/main" val="933910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3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3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3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35696" y="1417638"/>
            <a:ext cx="6851104" cy="1579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фоны\мудрость\u17782_2049_26e70e0d02ac4d5972a1473f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\Desktop\фоны\мудрость\u17782_2049_26e70e0d02ac4d5972a1473f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-99392"/>
            <a:ext cx="92964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661338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>
                <a:solidFill>
                  <a:prstClr val="white"/>
                </a:solidFill>
              </a:rPr>
              <a:t>Спасибо за внимание!</a:t>
            </a:r>
            <a:endParaRPr lang="ru-RU" sz="54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 descr="Урок бабочк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492500" y="188913"/>
            <a:ext cx="4143375" cy="3378200"/>
          </a:xfrm>
          <a:prstGeom prst="rect">
            <a:avLst/>
          </a:prstGeom>
          <a:solidFill>
            <a:srgbClr val="EBF1DE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Прошло много времени, бабочка как будто оставила свои усилия, а щель оставалась такой же маленькой. Казалось, бабочка сделала все что могла, и что ни на что другое у нее не было больше сил.</a:t>
            </a:r>
          </a:p>
        </p:txBody>
      </p:sp>
    </p:spTree>
    <p:extLst>
      <p:ext uri="{BB962C8B-B14F-4D97-AF65-F5344CB8AC3E}">
        <p14:creationId xmlns:p14="http://schemas.microsoft.com/office/powerpoint/2010/main" val="1222108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" descr="1355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214313"/>
            <a:ext cx="6178550" cy="2282825"/>
          </a:xfrm>
          <a:prstGeom prst="rect">
            <a:avLst/>
          </a:prstGeom>
          <a:solidFill>
            <a:srgbClr val="EAF1F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Тогда человек решил помочь бабочке, он взял перочинный ножик и разрезал кокон. Бабочка тотчас вышла. Но ее тельце было слабым и немощным, ее крылья были прозрачными и едва двигались.</a:t>
            </a:r>
          </a:p>
        </p:txBody>
      </p:sp>
    </p:spTree>
    <p:extLst>
      <p:ext uri="{BB962C8B-B14F-4D97-AF65-F5344CB8AC3E}">
        <p14:creationId xmlns:p14="http://schemas.microsoft.com/office/powerpoint/2010/main" val="3524496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0" descr="Урок бабочк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859338" y="500063"/>
            <a:ext cx="3856037" cy="1917700"/>
          </a:xfrm>
          <a:prstGeom prst="rect">
            <a:avLst/>
          </a:prstGeom>
          <a:solidFill>
            <a:srgbClr val="EBF1DE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Человек продолжал наблюдать, думая, что вот-вот крылья бабочки расправятся и окрепнут и она улетит.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25" y="3357563"/>
            <a:ext cx="3571875" cy="457200"/>
          </a:xfrm>
          <a:prstGeom prst="rect">
            <a:avLst/>
          </a:prstGeom>
          <a:solidFill>
            <a:srgbClr val="EBF1DE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Ничего не случилось!</a:t>
            </a:r>
          </a:p>
        </p:txBody>
      </p:sp>
    </p:spTree>
    <p:extLst>
      <p:ext uri="{BB962C8B-B14F-4D97-AF65-F5344CB8AC3E}">
        <p14:creationId xmlns:p14="http://schemas.microsoft.com/office/powerpoint/2010/main" val="3692758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" descr="014ebb1e33ac04d563606cd2a71d929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42938" y="5000625"/>
            <a:ext cx="7858125" cy="118745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Остаток жизни бабочка волочила по земле свое слабое тельце, свои нерасправленные крылья. Она так и не смогла летать.</a:t>
            </a:r>
          </a:p>
        </p:txBody>
      </p:sp>
    </p:spTree>
    <p:extLst>
      <p:ext uri="{BB962C8B-B14F-4D97-AF65-F5344CB8AC3E}">
        <p14:creationId xmlns:p14="http://schemas.microsoft.com/office/powerpoint/2010/main" val="1444190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 descr="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214313"/>
            <a:ext cx="82502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А все потому, что человек, желая ей помочь, не понимал того, что усилие, чтобы выйти через узкую щель кокона, необходимо бабочке, чтобы жидкость из тела перешла в крылья и чтобы бабочка смогла летать.</a:t>
            </a:r>
          </a:p>
        </p:txBody>
      </p:sp>
    </p:spTree>
    <p:extLst>
      <p:ext uri="{BB962C8B-B14F-4D97-AF65-F5344CB8AC3E}">
        <p14:creationId xmlns:p14="http://schemas.microsoft.com/office/powerpoint/2010/main" val="339688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 descr="Рисунок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3500438"/>
            <a:ext cx="5857875" cy="2647950"/>
          </a:xfrm>
          <a:prstGeom prst="rect">
            <a:avLst/>
          </a:prstGeom>
          <a:solidFill>
            <a:srgbClr val="E6E0EC">
              <a:alpha val="8117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Иногда именно усилие необходимо нам в жизни. Если бы нам позволено было бы жить, не встречаясь с трудностями, мы были бы обделены. Мы не смогли бы быть такими сильными, как сейчас. Мы никогда не смогли бы летать. </a:t>
            </a:r>
          </a:p>
        </p:txBody>
      </p:sp>
      <p:pic>
        <p:nvPicPr>
          <p:cNvPr id="9" name="Рисунок 8" descr="Урок бабочки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57031" b="48958"/>
          <a:stretch>
            <a:fillRect/>
          </a:stretch>
        </p:blipFill>
        <p:spPr bwMode="auto">
          <a:xfrm>
            <a:off x="571500" y="0"/>
            <a:ext cx="335756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670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5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2098</Words>
  <Application>Microsoft Office PowerPoint</Application>
  <PresentationFormat>Экран (4:3)</PresentationFormat>
  <Paragraphs>353</Paragraphs>
  <Slides>39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5_Тема Office</vt:lpstr>
      <vt:lpstr>Оформление по умолчанию</vt:lpstr>
      <vt:lpstr>Тема Office</vt:lpstr>
      <vt:lpstr>1_Оформление по умолчанию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заключению государственной СЭС РФ  программа  «Школа 2000...»признана здоровьесберегающей Отмечена Премией Президента РФ в области  образования за 2002 год</vt:lpstr>
      <vt:lpstr>Презентация PowerPoint</vt:lpstr>
      <vt:lpstr>Презентация PowerPoint</vt:lpstr>
      <vt:lpstr>Презентация PowerPoint</vt:lpstr>
      <vt:lpstr>Технология деятельностного метода обучения</vt:lpstr>
      <vt:lpstr>Презентация PowerPoint</vt:lpstr>
      <vt:lpstr>Презентация PowerPoint</vt:lpstr>
      <vt:lpstr>Рефлексивная самоорганизация</vt:lpstr>
      <vt:lpstr>Презентация PowerPoint</vt:lpstr>
      <vt:lpstr>Презентация PowerPoint</vt:lpstr>
      <vt:lpstr>Технология «Ситуация» </vt:lpstr>
      <vt:lpstr>Образовательная ситуация  «Открытие нового знания»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лежит в основе конструирования  ОС ОНЗ?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Иван</cp:lastModifiedBy>
  <cp:revision>117</cp:revision>
  <cp:lastPrinted>2015-11-24T06:26:24Z</cp:lastPrinted>
  <dcterms:created xsi:type="dcterms:W3CDTF">2014-12-12T13:29:44Z</dcterms:created>
  <dcterms:modified xsi:type="dcterms:W3CDTF">2016-11-30T11:45:09Z</dcterms:modified>
</cp:coreProperties>
</file>