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40"/>
  </p:notesMasterIdLst>
  <p:sldIdLst>
    <p:sldId id="272" r:id="rId2"/>
    <p:sldId id="273" r:id="rId3"/>
    <p:sldId id="274" r:id="rId4"/>
    <p:sldId id="285" r:id="rId5"/>
    <p:sldId id="276" r:id="rId6"/>
    <p:sldId id="295" r:id="rId7"/>
    <p:sldId id="278" r:id="rId8"/>
    <p:sldId id="290" r:id="rId9"/>
    <p:sldId id="279" r:id="rId10"/>
    <p:sldId id="283" r:id="rId11"/>
    <p:sldId id="257" r:id="rId12"/>
    <p:sldId id="294" r:id="rId13"/>
    <p:sldId id="259" r:id="rId14"/>
    <p:sldId id="281" r:id="rId15"/>
    <p:sldId id="261" r:id="rId16"/>
    <p:sldId id="262" r:id="rId17"/>
    <p:sldId id="284" r:id="rId18"/>
    <p:sldId id="292" r:id="rId19"/>
    <p:sldId id="263" r:id="rId20"/>
    <p:sldId id="264" r:id="rId21"/>
    <p:sldId id="265" r:id="rId22"/>
    <p:sldId id="266" r:id="rId23"/>
    <p:sldId id="300" r:id="rId24"/>
    <p:sldId id="301" r:id="rId25"/>
    <p:sldId id="302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9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B4B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9" autoAdjust="0"/>
    <p:restoredTop sz="94575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70FA0-4D24-473A-BD43-F39202F1808E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CDB1D-2193-4EA0-ACCB-2076BB470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17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1629D-922F-4AD8-878C-547635409A08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0BE5-08B1-4C9E-9AEF-4D9DAC6BA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1629D-922F-4AD8-878C-547635409A08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0BE5-08B1-4C9E-9AEF-4D9DAC6BA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1629D-922F-4AD8-878C-547635409A08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0BE5-08B1-4C9E-9AEF-4D9DAC6BA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8B94F-DDBE-4088-AE5C-B37F7747B621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031C8-FDBF-4F53-87A9-B040E4E49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BACD-DC61-4202-B35C-18CC2A5D05A0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127FB-0496-4F4A-8669-7831D9DE9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1629D-922F-4AD8-878C-547635409A08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0BE5-08B1-4C9E-9AEF-4D9DAC6BA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1629D-922F-4AD8-878C-547635409A08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6FB80BE5-08B1-4C9E-9AEF-4D9DAC6BA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1629D-922F-4AD8-878C-547635409A08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0BE5-08B1-4C9E-9AEF-4D9DAC6BA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1629D-922F-4AD8-878C-547635409A08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0BE5-08B1-4C9E-9AEF-4D9DAC6BA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1629D-922F-4AD8-878C-547635409A08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0BE5-08B1-4C9E-9AEF-4D9DAC6BA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1629D-922F-4AD8-878C-547635409A08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0BE5-08B1-4C9E-9AEF-4D9DAC6BA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1629D-922F-4AD8-878C-547635409A08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0BE5-08B1-4C9E-9AEF-4D9DAC6BA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1629D-922F-4AD8-878C-547635409A08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0BE5-08B1-4C9E-9AEF-4D9DAC6BA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0DD1629D-922F-4AD8-878C-547635409A08}" type="datetime1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FB80BE5-08B1-4C9E-9AEF-4D9DAC6BA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47800"/>
          </a:xfrm>
        </p:spPr>
        <p:txBody>
          <a:bodyPr>
            <a:normAutofit/>
          </a:bodyPr>
          <a:lstStyle/>
          <a:p>
            <a:pPr lvl="0"/>
            <a:r>
              <a:rPr lang="ru-RU" sz="1800" b="1" kern="0" dirty="0" smtClean="0">
                <a:solidFill>
                  <a:schemeClr val="tx2"/>
                </a:solidFill>
                <a:latin typeface="Tahoma"/>
                <a:cs typeface="Times New Roman" pitchFamily="18" charset="0"/>
              </a:rPr>
              <a:t>»</a:t>
            </a:r>
            <a:r>
              <a:rPr lang="ru-RU" sz="1800" b="1" kern="0" dirty="0">
                <a:solidFill>
                  <a:schemeClr val="tx2"/>
                </a:solidFill>
                <a:latin typeface="Tahoma"/>
                <a:cs typeface="Times New Roman" pitchFamily="18" charset="0"/>
              </a:rPr>
              <a:t/>
            </a:r>
            <a:br>
              <a:rPr lang="ru-RU" sz="1800" b="1" kern="0" dirty="0">
                <a:solidFill>
                  <a:schemeClr val="tx2"/>
                </a:solidFill>
                <a:latin typeface="Tahoma"/>
                <a:cs typeface="Times New Roman" pitchFamily="18" charset="0"/>
              </a:rPr>
            </a:br>
            <a:endParaRPr lang="ru-RU" sz="1800" b="1" dirty="0" smtClean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" y="1676400"/>
            <a:ext cx="8991599" cy="47244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ru-RU" sz="5200" b="1" dirty="0" smtClean="0">
                <a:latin typeface="Calibri" pitchFamily="34" charset="0"/>
                <a:cs typeface="Calibri" pitchFamily="34" charset="0"/>
              </a:rPr>
              <a:t>Итоговая </a:t>
            </a:r>
          </a:p>
          <a:p>
            <a:pPr>
              <a:spcBef>
                <a:spcPts val="0"/>
              </a:spcBef>
            </a:pPr>
            <a:r>
              <a:rPr lang="ru-RU" sz="5200" b="1" dirty="0" smtClean="0">
                <a:latin typeface="Calibri" pitchFamily="34" charset="0"/>
                <a:cs typeface="Calibri" pitchFamily="34" charset="0"/>
              </a:rPr>
              <a:t>образовательная ситуация</a:t>
            </a:r>
          </a:p>
          <a:p>
            <a:pPr>
              <a:spcBef>
                <a:spcPts val="0"/>
              </a:spcBef>
            </a:pPr>
            <a:r>
              <a:rPr lang="ru-RU" sz="3500" b="1" dirty="0" smtClean="0">
                <a:latin typeface="Calibri" pitchFamily="34" charset="0"/>
                <a:cs typeface="Calibri" pitchFamily="34" charset="0"/>
              </a:rPr>
              <a:t>в технологии </a:t>
            </a:r>
            <a:r>
              <a:rPr lang="ru-RU" sz="3500" b="1" dirty="0" err="1" smtClean="0">
                <a:latin typeface="Calibri" pitchFamily="34" charset="0"/>
                <a:cs typeface="Calibri" pitchFamily="34" charset="0"/>
              </a:rPr>
              <a:t>деятельностного</a:t>
            </a:r>
            <a:r>
              <a:rPr lang="ru-RU" sz="3500" b="1" dirty="0" smtClean="0">
                <a:latin typeface="Calibri" pitchFamily="34" charset="0"/>
                <a:cs typeface="Calibri" pitchFamily="34" charset="0"/>
              </a:rPr>
              <a:t> метода </a:t>
            </a:r>
            <a:r>
              <a:rPr lang="ru-RU" sz="3500" b="1" dirty="0" err="1" smtClean="0">
                <a:latin typeface="Calibri" pitchFamily="34" charset="0"/>
                <a:cs typeface="Calibri" pitchFamily="34" charset="0"/>
              </a:rPr>
              <a:t>Л.Г.Петерсон</a:t>
            </a:r>
            <a:endParaRPr lang="ru-RU" sz="3500" b="1" dirty="0" smtClean="0">
              <a:latin typeface="Calibri" pitchFamily="34" charset="0"/>
              <a:cs typeface="Calibri" pitchFamily="34" charset="0"/>
            </a:endParaRPr>
          </a:p>
          <a:p>
            <a:endParaRPr lang="ru-RU" b="1" i="1" dirty="0" smtClean="0">
              <a:latin typeface="Calibri" pitchFamily="34" charset="0"/>
              <a:cs typeface="Calibri" pitchFamily="34" charset="0"/>
            </a:endParaRPr>
          </a:p>
          <a:p>
            <a:endParaRPr lang="ru-RU" b="1" i="1" dirty="0">
              <a:latin typeface="Calibri" pitchFamily="34" charset="0"/>
              <a:cs typeface="Calibri" pitchFamily="34" charset="0"/>
            </a:endParaRPr>
          </a:p>
          <a:p>
            <a:endParaRPr lang="ru-RU" b="1" i="1" dirty="0">
              <a:latin typeface="Calibri" pitchFamily="34" charset="0"/>
              <a:cs typeface="Calibri" pitchFamily="34" charset="0"/>
            </a:endParaRPr>
          </a:p>
          <a:p>
            <a:r>
              <a:rPr lang="ru-RU" b="1" i="1" dirty="0" smtClean="0">
                <a:latin typeface="Calibri" pitchFamily="34" charset="0"/>
                <a:cs typeface="Calibri" pitchFamily="34" charset="0"/>
              </a:rPr>
              <a:t>Семинар </a:t>
            </a:r>
            <a:r>
              <a:rPr lang="ru-RU" b="1" i="1" dirty="0">
                <a:latin typeface="Calibri" pitchFamily="34" charset="0"/>
                <a:cs typeface="Calibri" pitchFamily="34" charset="0"/>
              </a:rPr>
              <a:t>- </a:t>
            </a:r>
            <a:r>
              <a:rPr lang="ru-RU" b="1" i="1" dirty="0" smtClean="0">
                <a:latin typeface="Calibri" pitchFamily="34" charset="0"/>
                <a:cs typeface="Calibri" pitchFamily="34" charset="0"/>
              </a:rPr>
              <a:t>практикум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r>
              <a:rPr lang="ru-RU" b="1" dirty="0" smtClean="0">
                <a:latin typeface="Calibri" pitchFamily="34" charset="0"/>
                <a:cs typeface="Calibri" pitchFamily="34" charset="0"/>
              </a:rPr>
              <a:t>23.03.2017г.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1"/>
            <a:ext cx="800099" cy="152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52600" y="687080"/>
            <a:ext cx="62007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000" b="1" dirty="0">
              <a:solidFill>
                <a:srgbClr val="C00000"/>
              </a:solidFill>
              <a:latin typeface="Tahoma" pitchFamily="34" charset="0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9200" y="523846"/>
            <a:ext cx="769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Начальная школа - детский сад </a:t>
            </a:r>
            <a:r>
              <a:rPr lang="ru-RU" sz="32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№ 115</a:t>
            </a:r>
            <a:endParaRPr lang="ru-RU" sz="320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4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Мыслительные операции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1"/>
            <a:ext cx="8229600" cy="5175250"/>
          </a:xfrm>
        </p:spPr>
        <p:txBody>
          <a:bodyPr>
            <a:normAutofit lnSpcReduction="10000"/>
          </a:bodyPr>
          <a:lstStyle/>
          <a:p>
            <a:pPr marL="2606675" indent="-62865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3600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Сравнение</a:t>
            </a:r>
            <a:endParaRPr lang="ru-RU" sz="3600" b="1" dirty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2606675" indent="-62865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3600" b="1" dirty="0" smtClean="0">
                <a:effectLst/>
                <a:latin typeface="Calibri" pitchFamily="34" charset="0"/>
                <a:cs typeface="Calibri" pitchFamily="34" charset="0"/>
              </a:rPr>
              <a:t>Анализ </a:t>
            </a:r>
          </a:p>
          <a:p>
            <a:pPr marL="2606675" indent="-62865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3600" b="1" dirty="0" smtClean="0"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Синтез </a:t>
            </a:r>
          </a:p>
          <a:p>
            <a:pPr marL="2606675" indent="-628650" eaLnBrk="1" hangingPunct="1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3600" b="1" dirty="0" smtClean="0"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Классификация</a:t>
            </a:r>
          </a:p>
          <a:p>
            <a:pPr marL="2606675" indent="-62865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3600" b="1" dirty="0" smtClean="0"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Обобщение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ru-RU" sz="2800" dirty="0" smtClean="0">
              <a:solidFill>
                <a:srgbClr val="0000CC"/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CC0066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0040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Цели  </a:t>
            </a:r>
            <a:br>
              <a:rPr lang="ru-RU" sz="44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ru-RU" sz="4000" dirty="0" smtClean="0">
                <a:solidFill>
                  <a:srgbClr val="FFFF00"/>
                </a:solidFill>
                <a:effectLst/>
                <a:latin typeface="Calibri" pitchFamily="34" charset="0"/>
                <a:cs typeface="Calibri" pitchFamily="34" charset="0"/>
              </a:rPr>
              <a:t>итоговой</a:t>
            </a:r>
            <a:r>
              <a:rPr lang="ru-RU" sz="40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 образовательной ситуации</a:t>
            </a:r>
            <a:endParaRPr lang="ru-RU" sz="4400" b="1" dirty="0" smtClean="0">
              <a:solidFill>
                <a:srgbClr val="0000CC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idx="1"/>
          </p:nvPr>
        </p:nvSpPr>
        <p:spPr>
          <a:xfrm>
            <a:off x="1447800" y="1905000"/>
            <a:ext cx="7239000" cy="4221163"/>
          </a:xfrm>
        </p:spPr>
        <p:txBody>
          <a:bodyPr/>
          <a:lstStyle/>
          <a:p>
            <a:pPr indent="287338" algn="ctr"/>
            <a:endParaRPr lang="ru-RU" b="1" dirty="0" smtClean="0"/>
          </a:p>
          <a:p>
            <a:r>
              <a:rPr lang="ru-RU" b="1" dirty="0" smtClean="0"/>
              <a:t> </a:t>
            </a:r>
            <a:r>
              <a:rPr lang="ru-RU" sz="4000" b="1" dirty="0" smtClean="0">
                <a:latin typeface="Calibri" pitchFamily="34" charset="0"/>
                <a:cs typeface="Calibri" pitchFamily="34" charset="0"/>
              </a:rPr>
              <a:t>контроль (мониторинг) </a:t>
            </a:r>
          </a:p>
          <a:p>
            <a:r>
              <a:rPr lang="ru-RU" sz="4000" b="1" dirty="0" smtClean="0">
                <a:latin typeface="Calibri" pitchFamily="34" charset="0"/>
                <a:cs typeface="Calibri" pitchFamily="34" charset="0"/>
              </a:rPr>
              <a:t>обобщение</a:t>
            </a:r>
          </a:p>
          <a:p>
            <a:r>
              <a:rPr lang="ru-RU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b="1" dirty="0" smtClean="0">
                <a:latin typeface="Calibri" pitchFamily="34" charset="0"/>
                <a:cs typeface="Calibri" pitchFamily="34" charset="0"/>
              </a:rPr>
              <a:t>систематизация</a:t>
            </a:r>
          </a:p>
          <a:p>
            <a:pPr indent="287338">
              <a:buFontTx/>
              <a:buChar char="•"/>
            </a:pPr>
            <a:endParaRPr lang="ru-RU" sz="4000" b="1" dirty="0" smtClean="0">
              <a:solidFill>
                <a:srgbClr val="0000CC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rganization Chart 12"/>
          <p:cNvGrpSpPr>
            <a:grpSpLocks noChangeAspect="1"/>
          </p:cNvGrpSpPr>
          <p:nvPr/>
        </p:nvGrpSpPr>
        <p:grpSpPr bwMode="auto">
          <a:xfrm>
            <a:off x="533400" y="685800"/>
            <a:ext cx="7848365" cy="5562600"/>
            <a:chOff x="1152" y="1298"/>
            <a:chExt cx="3926" cy="1152"/>
          </a:xfrm>
        </p:grpSpPr>
        <p:cxnSp>
          <p:nvCxnSpPr>
            <p:cNvPr id="15395" name="_s15395"/>
            <p:cNvCxnSpPr>
              <a:cxnSpLocks noChangeShapeType="1"/>
              <a:stCxn id="17" idx="6"/>
              <a:endCxn id="12" idx="2"/>
            </p:cNvCxnSpPr>
            <p:nvPr/>
          </p:nvCxnSpPr>
          <p:spPr bwMode="auto">
            <a:xfrm rot="16200000" flipV="1">
              <a:off x="3005" y="1559"/>
              <a:ext cx="144" cy="106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5389" name="_s15389"/>
            <p:cNvCxnSpPr>
              <a:cxnSpLocks noChangeShapeType="1"/>
              <a:stCxn id="15" idx="6"/>
              <a:endCxn id="12" idx="2"/>
            </p:cNvCxnSpPr>
            <p:nvPr/>
          </p:nvCxnSpPr>
          <p:spPr bwMode="auto">
            <a:xfrm rot="5400000" flipH="1" flipV="1">
              <a:off x="1993" y="1609"/>
              <a:ext cx="144" cy="96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5379" name="_s15379"/>
            <p:cNvCxnSpPr>
              <a:cxnSpLocks noChangeShapeType="1"/>
              <a:stCxn id="14" idx="6"/>
              <a:endCxn id="11" idx="2"/>
            </p:cNvCxnSpPr>
            <p:nvPr/>
          </p:nvCxnSpPr>
          <p:spPr bwMode="auto">
            <a:xfrm rot="16200000" flipV="1">
              <a:off x="3996" y="1124"/>
              <a:ext cx="144" cy="106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5377" name="_s15377"/>
            <p:cNvCxnSpPr>
              <a:cxnSpLocks noChangeShapeType="1"/>
              <a:stCxn id="12" idx="6"/>
              <a:endCxn id="11" idx="2"/>
            </p:cNvCxnSpPr>
            <p:nvPr/>
          </p:nvCxnSpPr>
          <p:spPr bwMode="auto">
            <a:xfrm rot="5400000" flipH="1" flipV="1">
              <a:off x="2968" y="1164"/>
              <a:ext cx="144" cy="98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1" name="_s15373"/>
            <p:cNvSpPr>
              <a:spLocks noChangeArrowheads="1"/>
            </p:cNvSpPr>
            <p:nvPr/>
          </p:nvSpPr>
          <p:spPr bwMode="auto">
            <a:xfrm>
              <a:off x="2791" y="1298"/>
              <a:ext cx="1487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sz="2400" b="1" dirty="0" smtClean="0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</a:rPr>
                <a:t>Виды итоговых </a:t>
              </a:r>
            </a:p>
            <a:p>
              <a:pPr algn="ctr"/>
              <a:r>
                <a:rPr lang="ru-RU" sz="2400" b="1" dirty="0" smtClean="0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</a:rPr>
                <a:t>образовательных</a:t>
              </a:r>
            </a:p>
            <a:p>
              <a:pPr algn="ctr"/>
              <a:r>
                <a:rPr lang="ru-RU" sz="2400" b="1" dirty="0" smtClean="0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</a:rPr>
                <a:t> ситуаций</a:t>
              </a:r>
            </a:p>
          </p:txBody>
        </p:sp>
        <p:sp>
          <p:nvSpPr>
            <p:cNvPr id="12" name="_s15374"/>
            <p:cNvSpPr>
              <a:spLocks noChangeArrowheads="1"/>
            </p:cNvSpPr>
            <p:nvPr/>
          </p:nvSpPr>
          <p:spPr bwMode="auto">
            <a:xfrm>
              <a:off x="2067" y="1730"/>
              <a:ext cx="957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18900000" scaled="1"/>
            </a:gradFill>
            <a:ln w="31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b="1" dirty="0" smtClean="0">
                  <a:latin typeface="Calibri" pitchFamily="34" charset="0"/>
                  <a:cs typeface="Calibri" pitchFamily="34" charset="0"/>
                </a:rPr>
                <a:t>МОНИТОРИНГ</a:t>
              </a:r>
            </a:p>
            <a:p>
              <a:pPr algn="ctr"/>
              <a:r>
                <a:rPr lang="ru-RU" b="1" dirty="0" smtClean="0">
                  <a:latin typeface="Calibri" pitchFamily="34" charset="0"/>
                  <a:cs typeface="Calibri" pitchFamily="34" charset="0"/>
                </a:rPr>
                <a:t>(контроль</a:t>
              </a:r>
              <a:r>
                <a:rPr lang="ru-RU" b="1" dirty="0" smtClean="0">
                  <a:latin typeface="+mj-lt"/>
                </a:rPr>
                <a:t>)</a:t>
              </a:r>
            </a:p>
          </p:txBody>
        </p:sp>
        <p:sp>
          <p:nvSpPr>
            <p:cNvPr id="13" name="_s15375"/>
            <p:cNvSpPr>
              <a:spLocks noChangeArrowheads="1"/>
            </p:cNvSpPr>
            <p:nvPr/>
          </p:nvSpPr>
          <p:spPr bwMode="auto">
            <a:xfrm>
              <a:off x="3096" y="1730"/>
              <a:ext cx="936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18900000" scaled="1"/>
            </a:gradFill>
            <a:ln w="31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sz="2000" b="1" dirty="0" smtClean="0">
                  <a:latin typeface="Calibri" pitchFamily="34" charset="0"/>
                  <a:cs typeface="Calibri" pitchFamily="34" charset="0"/>
                </a:rPr>
                <a:t>ОБОБЩЕНИЕ</a:t>
              </a:r>
            </a:p>
          </p:txBody>
        </p:sp>
        <p:sp>
          <p:nvSpPr>
            <p:cNvPr id="14" name="_s15376"/>
            <p:cNvSpPr>
              <a:spLocks noChangeArrowheads="1"/>
            </p:cNvSpPr>
            <p:nvPr/>
          </p:nvSpPr>
          <p:spPr bwMode="auto">
            <a:xfrm>
              <a:off x="4125" y="1730"/>
              <a:ext cx="953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18900000" scaled="1"/>
            </a:gradFill>
            <a:ln w="31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sz="1600" b="1" dirty="0" smtClean="0">
                  <a:latin typeface="Calibri" pitchFamily="34" charset="0"/>
                  <a:cs typeface="Calibri" pitchFamily="34" charset="0"/>
                </a:rPr>
                <a:t>СИСТЕМАТИЗАЦИЯ</a:t>
              </a:r>
              <a:r>
                <a:rPr lang="ru-RU" sz="1600" b="1" dirty="0" smtClean="0">
                  <a:solidFill>
                    <a:srgbClr val="0000CC"/>
                  </a:solidFill>
                  <a:latin typeface="Calibri" pitchFamily="34" charset="0"/>
                  <a:cs typeface="Calibri" pitchFamily="34" charset="0"/>
                </a:rPr>
                <a:t> </a:t>
              </a:r>
            </a:p>
          </p:txBody>
        </p:sp>
        <p:sp>
          <p:nvSpPr>
            <p:cNvPr id="15" name="_s15388"/>
            <p:cNvSpPr>
              <a:spLocks noChangeArrowheads="1"/>
            </p:cNvSpPr>
            <p:nvPr/>
          </p:nvSpPr>
          <p:spPr bwMode="auto">
            <a:xfrm>
              <a:off x="1152" y="2162"/>
              <a:ext cx="864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chemeClr val="hlink"/>
                </a:gs>
                <a:gs pos="5000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31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b="1" dirty="0" smtClean="0">
                  <a:solidFill>
                    <a:srgbClr val="FFC000"/>
                  </a:solidFill>
                  <a:latin typeface="Calibri" pitchFamily="34" charset="0"/>
                  <a:cs typeface="Calibri" pitchFamily="34" charset="0"/>
                </a:rPr>
                <a:t>ЗНАНИЙ</a:t>
              </a:r>
            </a:p>
          </p:txBody>
        </p:sp>
        <p:sp>
          <p:nvSpPr>
            <p:cNvPr id="16" name="_s15390"/>
            <p:cNvSpPr>
              <a:spLocks noChangeArrowheads="1"/>
            </p:cNvSpPr>
            <p:nvPr/>
          </p:nvSpPr>
          <p:spPr bwMode="auto">
            <a:xfrm>
              <a:off x="2160" y="2162"/>
              <a:ext cx="864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chemeClr val="hlink"/>
                </a:gs>
                <a:gs pos="5000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31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b="1" dirty="0" smtClean="0">
                  <a:solidFill>
                    <a:srgbClr val="FFC000"/>
                  </a:solidFill>
                  <a:latin typeface="Calibri" pitchFamily="34" charset="0"/>
                  <a:cs typeface="Calibri" pitchFamily="34" charset="0"/>
                </a:rPr>
                <a:t>УМЕНИЙ</a:t>
              </a:r>
            </a:p>
          </p:txBody>
        </p:sp>
        <p:sp>
          <p:nvSpPr>
            <p:cNvPr id="17" name="_s15394"/>
            <p:cNvSpPr>
              <a:spLocks noChangeArrowheads="1"/>
            </p:cNvSpPr>
            <p:nvPr/>
          </p:nvSpPr>
          <p:spPr bwMode="auto">
            <a:xfrm>
              <a:off x="3168" y="2162"/>
              <a:ext cx="881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chemeClr val="hlink"/>
                </a:gs>
                <a:gs pos="5000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31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b="1" dirty="0" smtClean="0">
                  <a:solidFill>
                    <a:srgbClr val="FFC000"/>
                  </a:solidFill>
                  <a:latin typeface="Calibri" pitchFamily="34" charset="0"/>
                  <a:cs typeface="Calibri" pitchFamily="34" charset="0"/>
                </a:rPr>
                <a:t>СПОСОБОВ</a:t>
              </a:r>
            </a:p>
          </p:txBody>
        </p: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127FB-0496-4F4A-8669-7831D9DE922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48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Структура итогового занятия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1. «Введение в игровую ситуацию»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sz="28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Цель: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создание интересной мотивации к игровой и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sz="2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           контрольной деятельности.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Требования к  организации этапа:</a:t>
            </a:r>
            <a:endParaRPr lang="ru-RU" sz="2800" dirty="0" smtClean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800100" indent="-45720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ситуация</a:t>
            </a:r>
            <a:r>
              <a:rPr lang="ru-RU" sz="2800" b="1" dirty="0">
                <a:latin typeface="Calibri" pitchFamily="34" charset="0"/>
                <a:cs typeface="Calibri" pitchFamily="34" charset="0"/>
              </a:rPr>
              <a:t>, включающая детей в игровую  деятельность, позволяющая осуществлять   контроль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; 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  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обращение к личному опыту детей,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    создание условий для возникновения у детей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           внутренней    потребности   включения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           в игровую деятельность и позволяющих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           осуществлять   контроль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ru-RU" sz="2800" dirty="0" smtClean="0">
              <a:solidFill>
                <a:srgbClr val="0000CC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85800" y="228600"/>
            <a:ext cx="7754938" cy="586740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0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Мотивационные ситуации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CC0066"/>
              </a:solidFill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CC0066"/>
              </a:solidFill>
              <a:sym typeface="Wingdings" pitchFamily="2" charset="2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800" b="1" dirty="0" smtClean="0">
                <a:sym typeface="Wingdings" pitchFamily="2" charset="2"/>
              </a:rPr>
              <a:t>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Помоги любому персонажу из реальной жизни или герою сказки,   мультфильма.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800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Найди клад, подарок.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800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Реши бытовую проблему или ответь на  вопрос.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800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Соверши путешествие, отправься в поход.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800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Участие в соревнованиях, конкурсах.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2800" b="1" dirty="0">
                <a:latin typeface="Calibri" pitchFamily="34" charset="0"/>
                <a:cs typeface="Calibri" pitchFamily="34" charset="0"/>
                <a:sym typeface="Wingdings" pitchFamily="2" charset="2"/>
              </a:rPr>
              <a:t>и</a:t>
            </a:r>
            <a:r>
              <a:rPr lang="ru-RU" sz="2800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т.д.</a:t>
            </a:r>
          </a:p>
        </p:txBody>
      </p:sp>
    </p:spTree>
    <p:extLst>
      <p:ext uri="{BB962C8B-B14F-4D97-AF65-F5344CB8AC3E}">
        <p14:creationId xmlns:p14="http://schemas.microsoft.com/office/powerpoint/2010/main" val="292409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Структура итогового занятия</a:t>
            </a:r>
          </a:p>
        </p:txBody>
      </p:sp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xfrm>
            <a:off x="0" y="990600"/>
            <a:ext cx="8915400" cy="5867400"/>
          </a:xfrm>
        </p:spPr>
        <p:txBody>
          <a:bodyPr/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280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2.   Игровая деятельность 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2000" b="1" i="1" dirty="0">
                <a:latin typeface="Calibri" pitchFamily="34" charset="0"/>
                <a:cs typeface="Calibri" pitchFamily="34" charset="0"/>
              </a:rPr>
              <a:t>(с фиксацией и решением  игровых проблем) </a:t>
            </a:r>
            <a:endParaRPr lang="ru-RU" sz="2000" b="1" i="1" dirty="0" smtClean="0">
              <a:latin typeface="Calibri" pitchFamily="34" charset="0"/>
              <a:cs typeface="Calibri" pitchFamily="34" charset="0"/>
            </a:endParaRPr>
          </a:p>
          <a:p>
            <a:pPr marL="411163" indent="-411163" algn="ctr">
              <a:lnSpc>
                <a:spcPct val="80000"/>
              </a:lnSpc>
              <a:buNone/>
            </a:pPr>
            <a:r>
              <a:rPr lang="ru-RU" sz="28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Цель:</a:t>
            </a:r>
            <a:r>
              <a:rPr lang="ru-RU" sz="28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u="sng" dirty="0" smtClean="0">
                <a:latin typeface="Calibri" pitchFamily="34" charset="0"/>
                <a:cs typeface="Calibri" pitchFamily="34" charset="0"/>
              </a:rPr>
              <a:t>контроль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 уровня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сформированности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…</a:t>
            </a:r>
          </a:p>
          <a:p>
            <a:pPr marL="1520825" indent="187325">
              <a:lnSpc>
                <a:spcPct val="80000"/>
              </a:lnSpc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представлений (знаний), </a:t>
            </a:r>
          </a:p>
          <a:p>
            <a:pPr marL="1520825" indent="187325">
              <a:lnSpc>
                <a:spcPct val="80000"/>
              </a:lnSpc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умений, </a:t>
            </a:r>
          </a:p>
          <a:p>
            <a:pPr marL="1520825" indent="187325">
              <a:lnSpc>
                <a:spcPct val="80000"/>
              </a:lnSpc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способов деятельности, </a:t>
            </a:r>
          </a:p>
          <a:p>
            <a:pPr marL="1520825" indent="187325">
              <a:lnSpc>
                <a:spcPct val="80000"/>
              </a:lnSpc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обобщения представлений, умений, </a:t>
            </a:r>
          </a:p>
          <a:p>
            <a:pPr marL="1520825" indent="187325">
              <a:lnSpc>
                <a:spcPct val="80000"/>
              </a:lnSpc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 систематизации представлений, умений. </a:t>
            </a:r>
            <a:endParaRPr lang="ru-RU" sz="2400" b="1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Требования к организации этапа:</a:t>
            </a:r>
            <a:endParaRPr lang="ru-RU" sz="2800" dirty="0" smtClean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719138" indent="176213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соответствие используемых игр цели занятия;</a:t>
            </a:r>
          </a:p>
          <a:p>
            <a:pPr marL="720725" indent="261938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  индивидуальные игровые  вопросы или проблемы </a:t>
            </a:r>
          </a:p>
          <a:p>
            <a:pPr marL="720725" indent="0">
              <a:spcBef>
                <a:spcPts val="0"/>
              </a:spcBef>
              <a:buNone/>
            </a:pPr>
            <a:r>
              <a:rPr lang="ru-RU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   в играх;</a:t>
            </a:r>
          </a:p>
          <a:p>
            <a:pPr marL="720725" indent="261938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ru-RU" sz="2400" b="1" u="sng" dirty="0" smtClean="0">
                <a:latin typeface="Calibri" pitchFamily="34" charset="0"/>
                <a:cs typeface="Calibri" pitchFamily="34" charset="0"/>
              </a:rPr>
              <a:t>самооценка 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уровня </a:t>
            </a:r>
            <a:r>
              <a:rPr lang="ru-RU" sz="2400" b="1" dirty="0" err="1" smtClean="0">
                <a:latin typeface="Calibri" pitchFamily="34" charset="0"/>
                <a:cs typeface="Calibri" pitchFamily="34" charset="0"/>
              </a:rPr>
              <a:t>сформированности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…</a:t>
            </a:r>
          </a:p>
          <a:p>
            <a:pPr marL="720725" indent="261938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  ситуация успеха в совместной  деятельности во время </a:t>
            </a:r>
          </a:p>
          <a:p>
            <a:pPr marL="720725" indent="0">
              <a:spcBef>
                <a:spcPts val="0"/>
              </a:spcBef>
              <a:buNone/>
            </a:pPr>
            <a:r>
              <a:rPr lang="ru-RU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    контроля.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3000"/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3000"/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3000"/>
                                        <p:tgtEl>
                                          <p:spTgt spid="19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3000"/>
                                        <p:tgtEl>
                                          <p:spTgt spid="194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3000"/>
                                        <p:tgtEl>
                                          <p:spTgt spid="194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3000"/>
                                        <p:tgtEl>
                                          <p:spTgt spid="194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Структура итогового занятия</a:t>
            </a:r>
          </a:p>
        </p:txBody>
      </p:sp>
      <p:sp>
        <p:nvSpPr>
          <p:cNvPr id="20482" name="Rectangle 3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10200"/>
          </a:xfrm>
        </p:spPr>
        <p:txBody>
          <a:bodyPr>
            <a:normAutofit fontScale="92500"/>
          </a:bodyPr>
          <a:lstStyle/>
          <a:p>
            <a:pPr marL="269875" indent="-269875" algn="ctr">
              <a:lnSpc>
                <a:spcPct val="90000"/>
              </a:lnSpc>
              <a:buFont typeface="Arial" charset="0"/>
              <a:buNone/>
            </a:pPr>
            <a:r>
              <a:rPr lang="ru-RU" sz="28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3.  Осмысление (итог).</a:t>
            </a:r>
          </a:p>
          <a:p>
            <a:pPr marL="269875" indent="-269875">
              <a:spcBef>
                <a:spcPts val="0"/>
              </a:spcBef>
              <a:buFont typeface="Arial" charset="0"/>
              <a:buNone/>
            </a:pPr>
            <a:r>
              <a:rPr lang="ru-RU" sz="32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Цель:</a:t>
            </a:r>
            <a:r>
              <a:rPr lang="ru-RU" sz="32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организация рефлексии и самооценки </a:t>
            </a:r>
          </a:p>
          <a:p>
            <a:pPr marL="269875" indent="-269875">
              <a:spcBef>
                <a:spcPts val="0"/>
              </a:spcBef>
              <a:buNone/>
            </a:pPr>
            <a:r>
              <a:rPr lang="ru-RU" sz="32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           детьми своей деятельности </a:t>
            </a:r>
            <a:r>
              <a:rPr lang="ru-RU" sz="3200" b="1" dirty="0">
                <a:latin typeface="Calibri" pitchFamily="34" charset="0"/>
                <a:cs typeface="Calibri" pitchFamily="34" charset="0"/>
              </a:rPr>
              <a:t>на протяжении 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269875" indent="-269875">
              <a:spcBef>
                <a:spcPts val="0"/>
              </a:spcBef>
              <a:buNone/>
            </a:pPr>
            <a:r>
              <a:rPr lang="ru-RU" sz="32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           всего </a:t>
            </a:r>
            <a:r>
              <a:rPr lang="ru-RU" sz="3200" b="1" dirty="0">
                <a:latin typeface="Calibri" pitchFamily="34" charset="0"/>
                <a:cs typeface="Calibri" pitchFamily="34" charset="0"/>
              </a:rPr>
              <a:t>занятия. </a:t>
            </a:r>
          </a:p>
          <a:p>
            <a:pPr marL="269875" indent="-269875">
              <a:lnSpc>
                <a:spcPct val="90000"/>
              </a:lnSpc>
              <a:buFont typeface="Arial" charset="0"/>
              <a:buNone/>
            </a:pPr>
            <a:r>
              <a:rPr lang="ru-RU" sz="32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Требования к организации этапа: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организация </a:t>
            </a:r>
          </a:p>
          <a:p>
            <a:pPr marL="1252538" indent="-269875">
              <a:spcBef>
                <a:spcPts val="0"/>
              </a:spcBef>
              <a:buFont typeface="Arial" charset="0"/>
              <a:buNone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- анализа детской цели,  самооценки;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фиксация   уровня </a:t>
            </a:r>
            <a:r>
              <a:rPr lang="ru-RU" sz="3200" b="1" dirty="0" err="1" smtClean="0">
                <a:latin typeface="Calibri" pitchFamily="34" charset="0"/>
                <a:cs typeface="Calibri" pitchFamily="34" charset="0"/>
              </a:rPr>
              <a:t>сформированности</a:t>
            </a:r>
            <a:endParaRPr lang="ru-RU" sz="3200" b="1" dirty="0" smtClean="0">
              <a:latin typeface="Calibri" pitchFamily="34" charset="0"/>
              <a:cs typeface="Calibri" pitchFamily="34" charset="0"/>
            </a:endParaRPr>
          </a:p>
          <a:p>
            <a:pPr marL="137160" indent="0">
              <a:spcBef>
                <a:spcPts val="0"/>
              </a:spcBef>
              <a:buNone/>
            </a:pPr>
            <a:r>
              <a:rPr lang="ru-RU" sz="32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         </a:t>
            </a: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(представлений, умений, способов деятельности, обобщения  </a:t>
            </a:r>
          </a:p>
          <a:p>
            <a:pPr marL="137160" indent="0">
              <a:spcBef>
                <a:spcPts val="0"/>
              </a:spcBef>
              <a:buNone/>
            </a:pPr>
            <a:r>
              <a:rPr lang="ru-RU" sz="20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                представлений, умений, систематизации представлений, </a:t>
            </a:r>
          </a:p>
          <a:p>
            <a:pPr marL="137160" indent="0">
              <a:spcBef>
                <a:spcPts val="0"/>
              </a:spcBef>
              <a:buNone/>
            </a:pPr>
            <a:r>
              <a:rPr lang="ru-RU" sz="20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                умений)     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в речи  </a:t>
            </a:r>
          </a:p>
          <a:p>
            <a:pPr marL="342900" indent="-342900">
              <a:spcBef>
                <a:spcPts val="0"/>
              </a:spcBef>
              <a:buFont typeface="Wingdings" pitchFamily="2" charset="2"/>
              <a:buChar char="Ø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определение выполнения взрослой цели</a:t>
            </a:r>
            <a:r>
              <a:rPr lang="ru-RU" sz="280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30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Структура итогового занятия</a:t>
            </a:r>
          </a:p>
        </p:txBody>
      </p:sp>
      <p:graphicFrame>
        <p:nvGraphicFramePr>
          <p:cNvPr id="154718" name="Group 9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39538104"/>
              </p:ext>
            </p:extLst>
          </p:nvPr>
        </p:nvGraphicFramePr>
        <p:xfrm>
          <a:off x="152400" y="533400"/>
          <a:ext cx="8763000" cy="6046108"/>
        </p:xfrm>
        <a:graphic>
          <a:graphicData uri="http://schemas.openxmlformats.org/drawingml/2006/table">
            <a:tbl>
              <a:tblPr/>
              <a:tblGrid>
                <a:gridCol w="1828800"/>
                <a:gridCol w="2477460"/>
                <a:gridCol w="4456740"/>
              </a:tblGrid>
              <a:tr h="366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Этап занятия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Цель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Требования к организации этапа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1.Ведение 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ситуацию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Создание интересной мотивации к игровой и  контрольной деятельности.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(постановка детской цели).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ситуация, включающая детей в игровую  деятельность, позволяющая осуществлять   контроль; 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обращение к личному опыту детей,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создание условий для возникновения у детей   внутренней  потребности   включения в игровую деятельность и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позволяющих    осуществлять   контроль;  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1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.Игровая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деятельность </a:t>
                      </a:r>
                      <a:r>
                        <a:rPr kumimoji="0" lang="ru-RU" sz="2000" b="1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(с фиксацией и преодолением затруднения</a:t>
                      </a:r>
                      <a:r>
                        <a:rPr kumimoji="0" lang="ru-RU" sz="1800" b="1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)</a:t>
                      </a:r>
                      <a:r>
                        <a:rPr kumimoji="0" lang="ru-RU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Контроль уровня </a:t>
                      </a:r>
                      <a:r>
                        <a:rPr kumimoji="0" lang="ru-RU" sz="1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сформированности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…</a:t>
                      </a:r>
                    </a:p>
                    <a:p>
                      <a:pPr lvl="0"/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представлений (знаний), </a:t>
                      </a:r>
                    </a:p>
                    <a:p>
                      <a:pPr lvl="0"/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умений, способов деятельности, </a:t>
                      </a:r>
                    </a:p>
                    <a:p>
                      <a:pPr lvl="0"/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обобщения представлений, умений, </a:t>
                      </a:r>
                    </a:p>
                    <a:p>
                      <a:pPr lvl="0"/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систематизации представлений, умений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соответствие используемых игр цели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занятия;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наличие индивидуальных игровых  вопросов или  проблем в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играх;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самооценка уровня </a:t>
                      </a:r>
                      <a:r>
                        <a:rPr kumimoji="0" lang="ru-RU" sz="1600" b="1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сформированности</a:t>
                      </a:r>
                      <a:r>
                        <a:rPr kumimoji="0" lang="ru-RU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ситуация успеха в совместной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деятельности.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3.Осмысление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(итог 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Организация рефлексии и самооценки детьми своей деятельности.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организация анализа детской цели,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самооценки;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фиксация </a:t>
                      </a:r>
                      <a:r>
                        <a:rPr kumimoji="0" lang="ru-RU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уровня </a:t>
                      </a:r>
                      <a:r>
                        <a:rPr kumimoji="0" lang="ru-RU" sz="1600" b="1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сформированности</a:t>
                      </a:r>
                      <a:r>
                        <a:rPr kumimoji="0" lang="ru-RU" sz="16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…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в речи;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33CC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определение выполнения взрослой цели.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97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031C8-FDBF-4F53-87A9-B040E4E49A2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2459504"/>
            <a:ext cx="8001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0000CC"/>
                </a:solidFill>
                <a:latin typeface="Calibri"/>
                <a:ea typeface="+mj-ea"/>
                <a:cs typeface="+mj-cs"/>
              </a:rPr>
              <a:t>Алгоритм </a:t>
            </a:r>
            <a:br>
              <a:rPr lang="ru-RU" sz="4400" b="1" dirty="0">
                <a:solidFill>
                  <a:srgbClr val="0000CC"/>
                </a:solidFill>
                <a:latin typeface="Calibri"/>
                <a:ea typeface="+mj-ea"/>
                <a:cs typeface="+mj-cs"/>
              </a:rPr>
            </a:br>
            <a:r>
              <a:rPr lang="ru-RU" sz="4400" b="1" dirty="0">
                <a:solidFill>
                  <a:srgbClr val="0000CC"/>
                </a:solidFill>
                <a:latin typeface="Calibri"/>
                <a:ea typeface="+mj-ea"/>
                <a:cs typeface="+mj-cs"/>
              </a:rPr>
              <a:t>конструирования итоговой </a:t>
            </a:r>
            <a:r>
              <a:rPr lang="ru-RU" sz="4400" b="1" dirty="0" smtClean="0">
                <a:solidFill>
                  <a:srgbClr val="0000CC"/>
                </a:solidFill>
                <a:latin typeface="Calibri"/>
                <a:ea typeface="+mj-ea"/>
                <a:cs typeface="+mj-cs"/>
              </a:rPr>
              <a:t>образовательной ситуации</a:t>
            </a:r>
            <a:endParaRPr lang="ru-RU" sz="20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03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00CC"/>
                </a:solidFill>
                <a:effectLst/>
              </a:rPr>
              <a:t>Алгоритм </a:t>
            </a:r>
            <a:br>
              <a:rPr lang="ru-RU" sz="4000" b="1" dirty="0" smtClean="0">
                <a:solidFill>
                  <a:srgbClr val="0000CC"/>
                </a:solidFill>
                <a:effectLst/>
              </a:rPr>
            </a:br>
            <a:r>
              <a:rPr lang="ru-RU" sz="4000" b="1" dirty="0" smtClean="0">
                <a:solidFill>
                  <a:srgbClr val="0000CC"/>
                </a:solidFill>
                <a:effectLst/>
              </a:rPr>
              <a:t>конструирования итоговой ОС</a:t>
            </a:r>
          </a:p>
        </p:txBody>
      </p:sp>
      <p:sp>
        <p:nvSpPr>
          <p:cNvPr id="21506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0000CC"/>
                </a:solidFill>
              </a:rPr>
              <a:t>Первая часть:</a:t>
            </a:r>
          </a:p>
          <a:p>
            <a:pPr marL="719138" indent="-719138">
              <a:buFont typeface="Arial" charset="0"/>
              <a:buAutoNum type="arabicPeriod"/>
            </a:pPr>
            <a:r>
              <a:rPr lang="ru-RU" b="1" dirty="0" smtClean="0"/>
              <a:t>Определить цель  итоговой ОС (объекты контроля).</a:t>
            </a:r>
          </a:p>
          <a:p>
            <a:pPr marL="719138" indent="-719138">
              <a:buFont typeface="Arial" charset="0"/>
              <a:buAutoNum type="arabicPeriod"/>
            </a:pPr>
            <a:r>
              <a:rPr lang="ru-RU" b="1" dirty="0" smtClean="0"/>
              <a:t>Обозначить  образовательные, развивающие и  воспитательные задачи.</a:t>
            </a:r>
          </a:p>
          <a:p>
            <a:pPr marL="719138" indent="-719138">
              <a:buFont typeface="Arial" charset="0"/>
              <a:buAutoNum type="arabicPeriod"/>
            </a:pPr>
            <a:r>
              <a:rPr lang="ru-RU" b="1" dirty="0" smtClean="0"/>
              <a:t>Определить единую сюжетную линию ОС.</a:t>
            </a:r>
          </a:p>
          <a:p>
            <a:pPr marL="719138" indent="-719138">
              <a:buFont typeface="Arial" charset="0"/>
              <a:buAutoNum type="arabicPeriod"/>
            </a:pPr>
            <a:r>
              <a:rPr lang="ru-RU" b="1" dirty="0" smtClean="0"/>
              <a:t>Подобрать игры и  упражнения в соответствии с </a:t>
            </a:r>
          </a:p>
          <a:p>
            <a:pPr marL="2511425" lvl="1" indent="-179388">
              <a:buFont typeface="Wingdings" pitchFamily="2" charset="2"/>
              <a:buChar char="Ø"/>
            </a:pPr>
            <a:r>
              <a:rPr lang="ru-RU" sz="2800" b="1" dirty="0" smtClean="0"/>
              <a:t>  целью ОС,</a:t>
            </a:r>
          </a:p>
          <a:p>
            <a:pPr marL="2511425" lvl="1" indent="-179388">
              <a:buFont typeface="Wingdings" pitchFamily="2" charset="2"/>
              <a:buChar char="Ø"/>
            </a:pPr>
            <a:r>
              <a:rPr lang="ru-RU" sz="2800" b="1" dirty="0" smtClean="0"/>
              <a:t>  задачами ОС,  </a:t>
            </a:r>
          </a:p>
          <a:p>
            <a:pPr marL="2511425" lvl="1" indent="-179388">
              <a:buFont typeface="Wingdings" pitchFamily="2" charset="2"/>
              <a:buChar char="Ø"/>
            </a:pPr>
            <a:r>
              <a:rPr lang="ru-RU" sz="2800" b="1" dirty="0" smtClean="0"/>
              <a:t>  сюжетом</a:t>
            </a:r>
            <a:r>
              <a:rPr lang="ru-RU" sz="2800" b="1" dirty="0"/>
              <a:t>.</a:t>
            </a:r>
            <a:endParaRPr lang="ru-RU" sz="2800" b="1" dirty="0" smtClean="0"/>
          </a:p>
          <a:p>
            <a:pPr marL="1978025" lvl="1" indent="0">
              <a:buNone/>
            </a:pPr>
            <a:endParaRPr lang="ru-RU" sz="2400" dirty="0" smtClean="0">
              <a:solidFill>
                <a:srgbClr val="0000CC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14400"/>
            <a:ext cx="9144000" cy="3429000"/>
          </a:xfrm>
        </p:spPr>
        <p:txBody>
          <a:bodyPr>
            <a:normAutofit fontScale="90000"/>
          </a:bodyPr>
          <a:lstStyle/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i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Цель семинара практикума: </a:t>
            </a:r>
            <a:br>
              <a:rPr lang="ru-RU" i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ru-RU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</a:br>
            <a:r>
              <a:rPr lang="ru-RU" b="1" dirty="0" smtClean="0">
                <a:solidFill>
                  <a:srgbClr val="0000CC"/>
                </a:solidFill>
              </a:rPr>
              <a:t/>
            </a:r>
            <a:br>
              <a:rPr lang="ru-RU" b="1" dirty="0" smtClean="0">
                <a:solidFill>
                  <a:srgbClr val="0000CC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530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формирование </a:t>
            </a:r>
            <a:r>
              <a:rPr lang="ru-RU" sz="530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представления о структуре итоговой </a:t>
            </a:r>
            <a:r>
              <a:rPr lang="ru-RU" sz="530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образовательной ситуации</a:t>
            </a:r>
            <a:r>
              <a:rPr lang="ru-RU" sz="530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/>
            </a:r>
            <a:br>
              <a:rPr lang="ru-RU" sz="530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</a:br>
            <a:endParaRPr lang="ru-RU" sz="440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792163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00CCFF"/>
              </a:buClr>
              <a:buSzPct val="65000"/>
              <a:buNone/>
              <a:defRPr/>
            </a:pPr>
            <a:endParaRPr lang="ru-RU" sz="2800" b="1" kern="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572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Алгоритм </a:t>
            </a:r>
            <a:br>
              <a:rPr lang="ru-RU" sz="36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ru-RU" sz="36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конструирования итоговой ОС</a:t>
            </a:r>
          </a:p>
        </p:txBody>
      </p:sp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152400" y="1295400"/>
            <a:ext cx="8534400" cy="5334000"/>
          </a:xfrm>
        </p:spPr>
        <p:txBody>
          <a:bodyPr>
            <a:normAutofit/>
          </a:bodyPr>
          <a:lstStyle/>
          <a:p>
            <a:pPr marL="609600" indent="-609600">
              <a:buFont typeface="Arial" charset="0"/>
              <a:buNone/>
            </a:pPr>
            <a:r>
              <a:rPr lang="ru-RU" sz="28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Вторая часть  </a:t>
            </a:r>
          </a:p>
          <a:p>
            <a:pPr marL="609600" indent="-609600">
              <a:buFont typeface="Arial" charset="0"/>
              <a:buNone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Прописать сценарий ОС.</a:t>
            </a:r>
          </a:p>
          <a:p>
            <a:pPr marL="609600" indent="-609600">
              <a:spcBef>
                <a:spcPts val="0"/>
              </a:spcBef>
              <a:buFont typeface="Arial" charset="0"/>
              <a:buNone/>
            </a:pPr>
            <a:r>
              <a:rPr lang="ru-RU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  1. Этап   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«Введения в игровую ситуацию», </a:t>
            </a:r>
          </a:p>
          <a:p>
            <a:pPr marL="609600" indent="-609600">
              <a:spcBef>
                <a:spcPts val="0"/>
              </a:spcBef>
              <a:buFont typeface="Arial" charset="0"/>
              <a:buNone/>
            </a:pPr>
            <a:r>
              <a:rPr lang="ru-RU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           вычленив аспекты: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включение детей в игровую  деятельность</a:t>
            </a:r>
            <a:r>
              <a:rPr lang="ru-RU" b="1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позволяющую </a:t>
            </a:r>
            <a:r>
              <a:rPr lang="ru-RU" b="1" dirty="0">
                <a:latin typeface="Calibri" pitchFamily="34" charset="0"/>
                <a:cs typeface="Calibri" pitchFamily="34" charset="0"/>
              </a:rPr>
              <a:t>осуществлять   контроль;  </a:t>
            </a:r>
            <a:endParaRPr lang="ru-RU" b="1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создание условий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   - для возникновения у детей внутренней                             потребности   </a:t>
            </a:r>
            <a:r>
              <a:rPr lang="ru-RU" b="1" dirty="0">
                <a:latin typeface="Calibri" pitchFamily="34" charset="0"/>
                <a:cs typeface="Calibri" pitchFamily="34" charset="0"/>
              </a:rPr>
              <a:t>включения 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в игровую                           деятельность; 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   - позволяющих </a:t>
            </a:r>
            <a:r>
              <a:rPr lang="ru-RU" b="1" dirty="0">
                <a:latin typeface="Calibri" pitchFamily="34" charset="0"/>
                <a:cs typeface="Calibri" pitchFamily="34" charset="0"/>
              </a:rPr>
              <a:t>осуществлять   контроль;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Алгоритм </a:t>
            </a:r>
            <a:br>
              <a:rPr lang="ru-RU" sz="40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ru-RU" sz="40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конструирования итоговой ОС</a:t>
            </a:r>
          </a:p>
        </p:txBody>
      </p:sp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709160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2. Этап 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«Игровая деятельность», вычленяя :</a:t>
            </a:r>
          </a:p>
          <a:p>
            <a:pPr marL="1349375" indent="-457200">
              <a:buFont typeface="Wingdings" pitchFamily="2" charset="2"/>
              <a:buChar char="Ø"/>
            </a:pPr>
            <a:r>
              <a:rPr lang="ru-RU" sz="3200" b="1" dirty="0">
                <a:latin typeface="Calibri" pitchFamily="34" charset="0"/>
                <a:cs typeface="Calibri" pitchFamily="34" charset="0"/>
              </a:rPr>
              <a:t>задачи, 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осуществляющие контрольную деятельность ; </a:t>
            </a:r>
          </a:p>
          <a:p>
            <a:pPr marL="1349375" indent="-457200">
              <a:buFont typeface="Wingdings" pitchFamily="2" charset="2"/>
              <a:buChar char="Ø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 испытания для детей в играх;</a:t>
            </a:r>
          </a:p>
          <a:p>
            <a:pPr marL="1349375" indent="-457200">
              <a:buFont typeface="Wingdings" pitchFamily="2" charset="2"/>
              <a:buChar char="Ø"/>
            </a:pPr>
            <a:r>
              <a:rPr lang="ru-RU" sz="3200" b="1" dirty="0">
                <a:latin typeface="Calibri" pitchFamily="34" charset="0"/>
                <a:cs typeface="Calibri" pitchFamily="34" charset="0"/>
              </a:rPr>
              <a:t>связки между игровыми заданиями и выхода из 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них;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  <a:p>
            <a:pPr marL="1349375" indent="-457200">
              <a:buFont typeface="Wingdings" pitchFamily="2" charset="2"/>
              <a:buChar char="Ø"/>
            </a:pPr>
            <a:r>
              <a:rPr lang="ru-RU" sz="3200" b="1" dirty="0">
                <a:latin typeface="Calibri" pitchFamily="34" charset="0"/>
                <a:cs typeface="Calibri" pitchFamily="34" charset="0"/>
              </a:rPr>
              <a:t>в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опросы на самооценку уровня </a:t>
            </a:r>
            <a:r>
              <a:rPr lang="ru-RU" sz="3200" b="1" dirty="0" err="1" smtClean="0">
                <a:latin typeface="Calibri" pitchFamily="34" charset="0"/>
                <a:cs typeface="Calibri" pitchFamily="34" charset="0"/>
              </a:rPr>
              <a:t>сформированности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…; </a:t>
            </a:r>
          </a:p>
          <a:p>
            <a:pPr marL="1349375" indent="-457200">
              <a:buFont typeface="Wingdings" pitchFamily="2" charset="2"/>
              <a:buChar char="Ø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ситуацию успеха в  индивидуальной  и совместной деятельности.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Алгоритм </a:t>
            </a:r>
            <a:br>
              <a:rPr lang="ru-RU" sz="40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ru-RU" sz="4000" b="1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конструирования итоговой ОС</a:t>
            </a:r>
          </a:p>
        </p:txBody>
      </p:sp>
      <p:sp>
        <p:nvSpPr>
          <p:cNvPr id="24578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marL="990600" lvl="1" indent="-201613">
              <a:buFont typeface="Arial" charset="0"/>
              <a:buNone/>
            </a:pPr>
            <a:endParaRPr lang="ru-RU" sz="2400" dirty="0" smtClean="0">
              <a:solidFill>
                <a:srgbClr val="0000CC"/>
              </a:solidFill>
            </a:endParaRPr>
          </a:p>
          <a:p>
            <a:pPr marL="990600" lvl="1" indent="-201613">
              <a:buNone/>
            </a:pPr>
            <a:r>
              <a:rPr lang="ru-RU" sz="32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3. Диалог </a:t>
            </a:r>
            <a:r>
              <a:rPr lang="ru-RU" sz="3200" b="1" dirty="0">
                <a:latin typeface="Calibri" pitchFamily="34" charset="0"/>
                <a:cs typeface="Calibri" pitchFamily="34" charset="0"/>
              </a:rPr>
              <a:t>на этапе «Осмысление (итог)». </a:t>
            </a:r>
          </a:p>
          <a:p>
            <a:pPr marL="990600" lvl="1" indent="-201613">
              <a:buFont typeface="Arial" charset="0"/>
              <a:buNone/>
            </a:pPr>
            <a:r>
              <a:rPr lang="ru-RU" sz="3200" b="1" dirty="0">
                <a:latin typeface="Calibri" pitchFamily="34" charset="0"/>
                <a:cs typeface="Calibri" pitchFamily="34" charset="0"/>
              </a:rPr>
              <a:t>Вопросы, направлены на осмысление</a:t>
            </a:r>
          </a:p>
          <a:p>
            <a:pPr marL="1520825" indent="-261938">
              <a:buFont typeface="Wingdings" pitchFamily="2" charset="2"/>
              <a:buChar char="Ø"/>
            </a:pPr>
            <a:r>
              <a:rPr lang="ru-RU" sz="3200" b="1" dirty="0">
                <a:latin typeface="Calibri" pitchFamily="34" charset="0"/>
                <a:cs typeface="Calibri" pitchFamily="34" charset="0"/>
              </a:rPr>
              <a:t>реализации детской цели,</a:t>
            </a:r>
          </a:p>
          <a:p>
            <a:pPr marL="1520825" indent="-261938">
              <a:buFont typeface="Wingdings" pitchFamily="2" charset="2"/>
              <a:buChar char="Ø"/>
            </a:pPr>
            <a:r>
              <a:rPr lang="ru-RU" sz="3200" b="1" dirty="0">
                <a:latin typeface="Calibri" pitchFamily="34" charset="0"/>
                <a:cs typeface="Calibri" pitchFamily="34" charset="0"/>
              </a:rPr>
              <a:t>самооценки уровня </a:t>
            </a:r>
            <a:r>
              <a:rPr lang="ru-RU" sz="3200" b="1" dirty="0" err="1">
                <a:latin typeface="Calibri" pitchFamily="34" charset="0"/>
                <a:cs typeface="Calibri" pitchFamily="34" charset="0"/>
              </a:rPr>
              <a:t>сформированности</a:t>
            </a:r>
            <a:r>
              <a:rPr lang="ru-RU" sz="3200" b="1" dirty="0">
                <a:latin typeface="Calibri" pitchFamily="34" charset="0"/>
                <a:cs typeface="Calibri" pitchFamily="34" charset="0"/>
              </a:rPr>
              <a:t> …,</a:t>
            </a:r>
          </a:p>
          <a:p>
            <a:pPr marL="1520825" indent="-261938">
              <a:buFont typeface="Wingdings" pitchFamily="2" charset="2"/>
              <a:buChar char="Ø"/>
            </a:pPr>
            <a:r>
              <a:rPr lang="ru-RU" sz="3200" b="1" dirty="0">
                <a:latin typeface="Calibri" pitchFamily="34" charset="0"/>
                <a:cs typeface="Calibri" pitchFamily="34" charset="0"/>
              </a:rPr>
              <a:t>реализации взрослой цели.</a:t>
            </a:r>
          </a:p>
          <a:p>
            <a:pPr marL="609600" indent="-609600">
              <a:buFont typeface="Arial" charset="0"/>
              <a:buNone/>
            </a:pPr>
            <a:r>
              <a:rPr lang="ru-RU" sz="3200" b="1" dirty="0">
                <a:latin typeface="Calibri" pitchFamily="34" charset="0"/>
                <a:cs typeface="Calibri" pitchFamily="34" charset="0"/>
              </a:rPr>
              <a:t>  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90" name="Group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102906"/>
              </p:ext>
            </p:extLst>
          </p:nvPr>
        </p:nvGraphicFramePr>
        <p:xfrm>
          <a:off x="0" y="0"/>
          <a:ext cx="9144000" cy="6880225"/>
        </p:xfrm>
        <a:graphic>
          <a:graphicData uri="http://schemas.openxmlformats.org/drawingml/2006/table">
            <a:tbl>
              <a:tblPr/>
              <a:tblGrid>
                <a:gridCol w="2571750"/>
                <a:gridCol w="3521075"/>
                <a:gridCol w="3051175"/>
              </a:tblGrid>
              <a:tr h="8229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№ этапа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Цели и требования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Социальные и психологические характеристики, формируемые или развиваемые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Приемы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72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. Введение в игровую ситуацию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Цель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: 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контроль уровня </a:t>
                      </a: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сформированности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представлений, умений, способов деятельности,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-обобщения, представлений, умений,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-систематизации представлений, умений.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5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Требования: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*ситуация, включающая детей в игровую  и контрольную деятельность;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*обращение к личному опыту детей,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*создание условий для возникновения у детей внутренней   потребности   включения в игровую и контрольную деятельность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обладает установкой положительного отношения к миру, другим людям и самому себе; 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использует речь для выражения своих мыслей, чувств и желаний;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владеет устной речью; 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способен  к построению речевого высказывания в ситуации общения; 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12D6D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проявляет инициативу, самостоятельность;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способен договариваться;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  <a:tab pos="269875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умеет подчиняться разным правилам и социальным нормам.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мотивационный диалог;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побуждающий диалог к монологическ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12D6D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им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высказывания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12D6D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м,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умозаключени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12D6D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ям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анализ высказываний   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(с мотивационным акцентом);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тренинг умения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слушать и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слышать других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мотивационная беседа к организованной , самостоятельной  контрольной  деятельности;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групповая оценка возникновения внутренней потребности;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включение в познавательную деятельность.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76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14" name="Group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935659"/>
              </p:ext>
            </p:extLst>
          </p:nvPr>
        </p:nvGraphicFramePr>
        <p:xfrm>
          <a:off x="0" y="0"/>
          <a:ext cx="9144000" cy="6718300"/>
        </p:xfrm>
        <a:graphic>
          <a:graphicData uri="http://schemas.openxmlformats.org/drawingml/2006/table">
            <a:tbl>
              <a:tblPr/>
              <a:tblGrid>
                <a:gridCol w="2332038"/>
                <a:gridCol w="4040187"/>
                <a:gridCol w="2771775"/>
              </a:tblGrid>
              <a:tr h="8229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№ этапа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Цели и требования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Социальные и психологические характеристики, формируемые или развиваемые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Приемы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53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</a:t>
                      </a: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Игровая деятельность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(с фиксацией и преодолением затруднения).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5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Цель: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контроль , систематизация  и обобщение уровня </a:t>
                      </a: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сформированности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представлений, умений и способов действий.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5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Требования: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*соответствие используемых игр цели занятия;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*индивидуальные затруднения в играх;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*ситуация успеха в совместной деятельности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овладевает основными культурными способами деятельности;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проявляет инициативу и самостоятельность в разных видах деятельности  игре;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способен к принятию собственных решений;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может выражать свои мысли и желания;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самостоятельно находит объяснения;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взаимодействует со сверстниками и взрослыми;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обладает развитым воображением, которое реализуется в игре;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использует речь для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выражения своих мыслей, чувств;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способен  к построению речевого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высказывания;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оициативу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самостоятельность;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способен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договариваться;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умподчиняться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разным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правилаоциальным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нормам.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может следовать социальным нормам поведения и правилам в разных видах деятельности;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различает условную и реальную ситуации;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способен к волевым усилиям;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пытается самостоятельно  найти объяснения;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интересуется причинно-следственными связями;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старается разрешать конфликты.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воспитатель берет на себя функцию        -наблюдающего,</a:t>
                      </a:r>
                    </a:p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- умелого партнера;</a:t>
                      </a:r>
                    </a:p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аналитическая беседа (вопрос ответ); </a:t>
                      </a:r>
                    </a:p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мотивационный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диалог к контролю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(или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обобщению, или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систематизации) знаний, умений, способов действий; </a:t>
                      </a:r>
                    </a:p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побуждающий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диалог  к                </a:t>
                      </a:r>
                    </a:p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-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самоо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рганиза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ции 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самостоятел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ьной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контрольно-игровой (или обобщающей, или …;</a:t>
                      </a:r>
                    </a:p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-к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умозаключениям по контролю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знаний, умений, способов действий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;</a:t>
                      </a:r>
                    </a:p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анализ высказы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ваний     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</a:p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(с мотивационным акцентом) в процессе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контрольной, обобщающей и … деятельности;</a:t>
                      </a:r>
                    </a:p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беседа по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оценке уровня освоения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(или систематизации и обобщения)    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знаний, умений и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способов действий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каждым; </a:t>
                      </a:r>
                    </a:p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коррекции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проблем усвоения                            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-знаний, умений, способов действий (или систематизации и обобщения);</a:t>
                      </a:r>
                    </a:p>
                    <a:p>
                      <a:pPr marL="90488" marR="0" lvl="0" indent="-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повышения самооценки индивидуально, в группах     (до реального уровня).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57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38" name="Group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872402"/>
              </p:ext>
            </p:extLst>
          </p:nvPr>
        </p:nvGraphicFramePr>
        <p:xfrm>
          <a:off x="0" y="44450"/>
          <a:ext cx="9144000" cy="6811963"/>
        </p:xfrm>
        <a:graphic>
          <a:graphicData uri="http://schemas.openxmlformats.org/drawingml/2006/table">
            <a:tbl>
              <a:tblPr/>
              <a:tblGrid>
                <a:gridCol w="2857500"/>
                <a:gridCol w="3514725"/>
                <a:gridCol w="2771775"/>
              </a:tblGrid>
              <a:tr h="8229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№ этапа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Цели и требования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Социальные и психологические характеристики, формируемые или развиваемые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Приемы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90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3. Осмысление ( Итог.)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Цель: организация               -рефлексии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самооценки знаний, умений ,способов  действий;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90488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систематизации,                 -- обобщения детьми своей деятельности;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90488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коррекции проблем 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Требования: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*организация анализа детской цели;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*самооценки детьми своих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 знаний, умений, способов действий;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90488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умений систематизации,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90488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обобщения деятельности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*определение выполнения взрослой цели.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задает вопросы;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интересуется причинно-следственными связями;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пытается самостоятельно найти объяснения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сопереживает неудачам и радуется успехам других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обладает чувством собственного достоинства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;</a:t>
                      </a:r>
                    </a:p>
                    <a:p>
                      <a:pPr marL="269875" marR="0" lvl="0" indent="-2698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904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способен к волевым усилиям.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0" lvl="0" indent="-904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450850" algn="l"/>
                          <a:tab pos="54133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мотивационная  беседа   по       организации</a:t>
                      </a:r>
                    </a:p>
                    <a:p>
                      <a:pPr marL="90488" marR="0" lvl="0" indent="-904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450850" algn="l"/>
                          <a:tab pos="54133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- аналитической и  оценочной деятельности,  </a:t>
                      </a:r>
                    </a:p>
                    <a:p>
                      <a:pPr marL="90488" marR="0" lvl="0" indent="-904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450850" algn="l"/>
                          <a:tab pos="54133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-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самостоятельные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рассужд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ений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для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адекват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ной самооценки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своей деятельности, </a:t>
                      </a:r>
                    </a:p>
                    <a:p>
                      <a:pPr marL="90488" marR="0" lvl="0" indent="-904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450850" algn="l"/>
                          <a:tab pos="54133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-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оценке уровня     самостоятел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ьности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в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«контроле» знания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, или умения, или способов действий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групп и каждого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;</a:t>
                      </a:r>
                    </a:p>
                    <a:p>
                      <a:pPr marL="90488" marR="0" lvl="0" indent="-904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450850" algn="l"/>
                          <a:tab pos="54133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подводящего диалога для   коррекции проблем        </a:t>
                      </a:r>
                    </a:p>
                    <a:p>
                      <a:pPr marL="90488" marR="0" lvl="0" indent="-904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450850" algn="l"/>
                          <a:tab pos="54133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-усвоения знаний,                                 -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контроля эмоций, </a:t>
                      </a:r>
                    </a:p>
                    <a:p>
                      <a:pPr marL="90488" marR="0" lvl="0" indent="-904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450850" algn="l"/>
                          <a:tab pos="541338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-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реального уровня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самооценки.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13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1150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Самооценка</a:t>
            </a:r>
          </a:p>
          <a:p>
            <a:pPr marL="0" indent="0" algn="ctr">
              <a:buNone/>
            </a:pPr>
            <a:r>
              <a:rPr lang="ru-RU" sz="1150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дошкольника</a:t>
            </a:r>
          </a:p>
          <a:p>
            <a:pPr marL="0" indent="0" algn="ctr">
              <a:buNone/>
            </a:pPr>
            <a:r>
              <a:rPr lang="ru-RU" sz="1150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?</a:t>
            </a:r>
            <a:r>
              <a:rPr lang="ru-RU" sz="1150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11500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4004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Самооценка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latin typeface="Calibri" pitchFamily="34" charset="0"/>
                <a:ea typeface="Calibri"/>
                <a:cs typeface="Calibri" pitchFamily="34" charset="0"/>
              </a:rPr>
              <a:t>базовое свойство личности</a:t>
            </a:r>
            <a:endParaRPr lang="ru-RU" sz="3600" b="1" dirty="0">
              <a:latin typeface="Calibri" pitchFamily="34" charset="0"/>
              <a:ea typeface="Calibri"/>
              <a:cs typeface="Calibri" pitchFamily="34" charset="0"/>
            </a:endParaRPr>
          </a:p>
          <a:p>
            <a:r>
              <a:rPr lang="ru-RU" sz="3600" b="1" dirty="0" smtClean="0">
                <a:latin typeface="Calibri" pitchFamily="34" charset="0"/>
                <a:ea typeface="Calibri"/>
                <a:cs typeface="Calibri" pitchFamily="34" charset="0"/>
              </a:rPr>
              <a:t>отношение </a:t>
            </a:r>
            <a:r>
              <a:rPr lang="ru-RU" sz="3600" b="1" dirty="0">
                <a:latin typeface="Calibri" pitchFamily="34" charset="0"/>
                <a:ea typeface="Calibri"/>
                <a:cs typeface="Calibri" pitchFamily="34" charset="0"/>
              </a:rPr>
              <a:t>человека к самому </a:t>
            </a:r>
            <a:r>
              <a:rPr lang="ru-RU" sz="3600" b="1" dirty="0" smtClean="0">
                <a:latin typeface="Calibri" pitchFamily="34" charset="0"/>
                <a:ea typeface="Calibri"/>
                <a:cs typeface="Calibri" pitchFamily="34" charset="0"/>
              </a:rPr>
              <a:t>себе</a:t>
            </a:r>
          </a:p>
          <a:p>
            <a:r>
              <a:rPr lang="ru-RU" sz="3600" b="1" dirty="0">
                <a:latin typeface="Calibri" pitchFamily="34" charset="0"/>
                <a:ea typeface="Calibri"/>
                <a:cs typeface="Calibri" pitchFamily="34" charset="0"/>
              </a:rPr>
              <a:t>осознание своих действий и личностных </a:t>
            </a:r>
            <a:r>
              <a:rPr lang="ru-RU" sz="3600" b="1" dirty="0" smtClean="0">
                <a:latin typeface="Calibri" pitchFamily="34" charset="0"/>
                <a:ea typeface="Calibri"/>
                <a:cs typeface="Calibri" pitchFamily="34" charset="0"/>
              </a:rPr>
              <a:t>качеств</a:t>
            </a:r>
            <a:endParaRPr lang="ru-RU" sz="3600" b="1" dirty="0">
              <a:latin typeface="Calibri" pitchFamily="34" charset="0"/>
              <a:ea typeface="Calibri"/>
              <a:cs typeface="Calibri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0097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Самооценка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6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Завышенная </a:t>
            </a:r>
          </a:p>
          <a:p>
            <a:pPr marL="901700" lvl="0">
              <a:buFont typeface="Wingdings" pitchFamily="2" charset="2"/>
              <a:buChar char="Ø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переоценивают </a:t>
            </a:r>
            <a:r>
              <a:rPr lang="ru-RU" sz="3600" b="1" dirty="0">
                <a:latin typeface="Calibri" pitchFamily="34" charset="0"/>
                <a:cs typeface="Calibri" pitchFamily="34" charset="0"/>
              </a:rPr>
              <a:t>свои 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умения</a:t>
            </a:r>
          </a:p>
          <a:p>
            <a:pPr marL="901700" lvl="0">
              <a:buFont typeface="Wingdings" pitchFamily="2" charset="2"/>
              <a:buChar char="Ø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 неадекватное восприятие себя</a:t>
            </a:r>
          </a:p>
          <a:p>
            <a:pPr marL="901700" lvl="0">
              <a:buFont typeface="Wingdings" pitchFamily="2" charset="2"/>
              <a:buChar char="Ø"/>
            </a:pPr>
            <a:endParaRPr lang="ru-RU" sz="3600" b="1" dirty="0" smtClean="0">
              <a:latin typeface="Calibri" pitchFamily="34" charset="0"/>
              <a:cs typeface="Calibri" pitchFamily="34" charset="0"/>
            </a:endParaRPr>
          </a:p>
          <a:p>
            <a:pPr marL="0" lvl="0" indent="0">
              <a:buNone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Признаки:  «</a:t>
            </a:r>
            <a:r>
              <a:rPr lang="ru-RU" sz="3600" b="1" dirty="0">
                <a:latin typeface="Calibri" pitchFamily="34" charset="0"/>
                <a:cs typeface="Calibri" pitchFamily="34" charset="0"/>
              </a:rPr>
              <a:t>Я самый правильный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»,</a:t>
            </a:r>
          </a:p>
          <a:p>
            <a:pPr marL="0" lvl="0" indent="0">
              <a:buNone/>
            </a:pPr>
            <a:r>
              <a:rPr lang="ru-RU" sz="36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                     </a:t>
            </a:r>
            <a:r>
              <a:rPr lang="ru-RU" sz="3600" b="1" dirty="0">
                <a:latin typeface="Calibri" pitchFamily="34" charset="0"/>
                <a:cs typeface="Calibri" pitchFamily="34" charset="0"/>
              </a:rPr>
              <a:t>«Я лучше всех».</a:t>
            </a:r>
          </a:p>
          <a:p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8972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Самооценка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36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Адекватная</a:t>
            </a:r>
          </a:p>
          <a:p>
            <a:pPr marL="901700" lvl="0">
              <a:buFont typeface="Wingdings" pitchFamily="2" charset="2"/>
              <a:buChar char="Ø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хорошо </a:t>
            </a:r>
            <a:r>
              <a:rPr lang="ru-RU" sz="3600" b="1" dirty="0">
                <a:latin typeface="Calibri" pitchFamily="34" charset="0"/>
                <a:cs typeface="Calibri" pitchFamily="34" charset="0"/>
              </a:rPr>
              <a:t>знают свои сильные и слабые 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стороны</a:t>
            </a:r>
          </a:p>
          <a:p>
            <a:pPr marL="901700" lvl="0">
              <a:buFont typeface="Wingdings" pitchFamily="2" charset="2"/>
              <a:buChar char="Ø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могут </a:t>
            </a:r>
            <a:r>
              <a:rPr lang="ru-RU" sz="3600" b="1" dirty="0">
                <a:latin typeface="Calibri" pitchFamily="34" charset="0"/>
                <a:cs typeface="Calibri" pitchFamily="34" charset="0"/>
              </a:rPr>
              <a:t>вовремя их показать или 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скрыть</a:t>
            </a:r>
          </a:p>
          <a:p>
            <a:pPr marL="185738" lvl="0" indent="0">
              <a:buNone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Такие </a:t>
            </a:r>
            <a:r>
              <a:rPr lang="ru-RU" sz="3600" b="1" dirty="0">
                <a:latin typeface="Calibri" pitchFamily="34" charset="0"/>
                <a:cs typeface="Calibri" pitchFamily="34" charset="0"/>
              </a:rPr>
              <a:t>люди относятся к себе с позитивом и открыты окружающему миру. </a:t>
            </a:r>
          </a:p>
          <a:p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071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kern="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Три основных типа </a:t>
            </a:r>
            <a:r>
              <a:rPr lang="ru-RU" sz="4000" kern="0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ОС</a:t>
            </a:r>
            <a:endParaRPr lang="ru-RU" sz="4000" dirty="0">
              <a:solidFill>
                <a:srgbClr val="0000CC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buClr>
                <a:srgbClr val="00CCFF"/>
              </a:buClr>
              <a:buSzPct val="65000"/>
              <a:buNone/>
              <a:defRPr/>
            </a:pPr>
            <a:endParaRPr lang="ru-RU" kern="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</a:endParaRPr>
          </a:p>
          <a:p>
            <a:pPr marL="0" lvl="0" indent="0" eaLnBrk="1" hangingPunct="1">
              <a:buClr>
                <a:srgbClr val="00CCFF"/>
              </a:buClr>
              <a:buSzPct val="65000"/>
              <a:buNone/>
              <a:defRPr/>
            </a:pPr>
            <a:r>
              <a:rPr lang="ru-RU" b="1" kern="0" dirty="0" smtClean="0">
                <a:latin typeface="Calibri" pitchFamily="34" charset="0"/>
                <a:cs typeface="Calibri" pitchFamily="34" charset="0"/>
              </a:rPr>
              <a:t>1. «Открытия</a:t>
            </a:r>
            <a:r>
              <a:rPr lang="ru-RU" b="1" kern="0" dirty="0">
                <a:latin typeface="Calibri" pitchFamily="34" charset="0"/>
                <a:cs typeface="Calibri" pitchFamily="34" charset="0"/>
              </a:rPr>
              <a:t>» нового </a:t>
            </a:r>
            <a:r>
              <a:rPr lang="ru-RU" b="1" kern="0" dirty="0" smtClean="0">
                <a:latin typeface="Calibri" pitchFamily="34" charset="0"/>
                <a:cs typeface="Calibri" pitchFamily="34" charset="0"/>
              </a:rPr>
              <a:t>знания</a:t>
            </a:r>
            <a:endParaRPr lang="ru-RU" b="1" kern="0" dirty="0">
              <a:latin typeface="Calibri" pitchFamily="34" charset="0"/>
              <a:cs typeface="Calibri" pitchFamily="34" charset="0"/>
            </a:endParaRPr>
          </a:p>
          <a:p>
            <a:pPr marL="0" lvl="0" indent="0" eaLnBrk="1" hangingPunct="1">
              <a:buClr>
                <a:srgbClr val="00CCFF"/>
              </a:buClr>
              <a:buSzPct val="65000"/>
              <a:buNone/>
              <a:defRPr/>
            </a:pPr>
            <a:r>
              <a:rPr lang="ru-RU" b="1" kern="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2. </a:t>
            </a:r>
            <a:r>
              <a:rPr lang="ru-RU" b="1" kern="0" dirty="0" smtClean="0">
                <a:latin typeface="Calibri" pitchFamily="34" charset="0"/>
                <a:cs typeface="Calibri" pitchFamily="34" charset="0"/>
              </a:rPr>
              <a:t>Тренировочная</a:t>
            </a:r>
            <a:endParaRPr lang="ru-RU" b="1" kern="0" dirty="0">
              <a:latin typeface="Calibri" pitchFamily="34" charset="0"/>
              <a:cs typeface="Calibri" pitchFamily="34" charset="0"/>
            </a:endParaRPr>
          </a:p>
          <a:p>
            <a:pPr marL="0" lvl="0" indent="0" eaLnBrk="1" hangingPunct="1">
              <a:buClr>
                <a:srgbClr val="00CCFF"/>
              </a:buClr>
              <a:buSzPct val="65000"/>
              <a:buNone/>
              <a:defRPr/>
            </a:pPr>
            <a:r>
              <a:rPr lang="ru-RU" b="1" kern="0" dirty="0" smtClean="0">
                <a:latin typeface="Calibri" pitchFamily="34" charset="0"/>
                <a:cs typeface="Calibri" pitchFamily="34" charset="0"/>
              </a:rPr>
              <a:t>3.Итоговая</a:t>
            </a:r>
            <a:endParaRPr lang="ru-RU" b="1" kern="0" dirty="0">
              <a:latin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2" descr="H:\Педмарафон\фото\IMG_28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49"/>
          <a:stretch>
            <a:fillRect/>
          </a:stretch>
        </p:blipFill>
        <p:spPr bwMode="auto">
          <a:xfrm>
            <a:off x="4540250" y="3451225"/>
            <a:ext cx="4094163" cy="30495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01464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Самооценка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Заниженная </a:t>
            </a:r>
          </a:p>
          <a:p>
            <a:pPr marL="901700">
              <a:buFont typeface="Wingdings" pitchFamily="2" charset="2"/>
              <a:buChar char="Ø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крайне негативно </a:t>
            </a:r>
            <a:r>
              <a:rPr lang="ru-RU" sz="3200" b="1" dirty="0">
                <a:latin typeface="Calibri" pitchFamily="34" charset="0"/>
                <a:cs typeface="Calibri" pitchFamily="34" charset="0"/>
              </a:rPr>
              <a:t>настроены к 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окружающим</a:t>
            </a:r>
          </a:p>
          <a:p>
            <a:pPr marL="901700">
              <a:buFont typeface="Wingdings" pitchFamily="2" charset="2"/>
              <a:buChar char="Ø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страдают </a:t>
            </a:r>
            <a:r>
              <a:rPr lang="ru-RU" sz="3200" b="1" dirty="0">
                <a:latin typeface="Calibri" pitchFamily="34" charset="0"/>
                <a:cs typeface="Calibri" pitchFamily="34" charset="0"/>
              </a:rPr>
              <a:t>от недостатка уверенности в себе и уважения к собственной 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личности</a:t>
            </a:r>
          </a:p>
          <a:p>
            <a:pPr marL="901700">
              <a:buFont typeface="Wingdings" pitchFamily="2" charset="2"/>
              <a:buChar char="Ø"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недоверие к </a:t>
            </a:r>
            <a:r>
              <a:rPr lang="ru-RU" sz="3200" b="1" dirty="0">
                <a:latin typeface="Calibri" pitchFamily="34" charset="0"/>
                <a:cs typeface="Calibri" pitchFamily="34" charset="0"/>
              </a:rPr>
              <a:t>окружающему 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миру</a:t>
            </a:r>
          </a:p>
          <a:p>
            <a:pPr marL="0" indent="0">
              <a:buNone/>
            </a:pP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Признаки:  не </a:t>
            </a:r>
            <a:r>
              <a:rPr lang="ru-RU" sz="3200" b="1" dirty="0">
                <a:latin typeface="Calibri" pitchFamily="34" charset="0"/>
                <a:cs typeface="Calibri" pitchFamily="34" charset="0"/>
              </a:rPr>
              <a:t>уверен в себе, застенчив, нерешителен</a:t>
            </a:r>
          </a:p>
        </p:txBody>
      </p:sp>
    </p:spTree>
    <p:extLst>
      <p:ext uri="{BB962C8B-B14F-4D97-AF65-F5344CB8AC3E}">
        <p14:creationId xmlns:p14="http://schemas.microsoft.com/office/powerpoint/2010/main" val="31151521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Формирование самооценки</a:t>
            </a:r>
            <a:endParaRPr lang="ru-RU" sz="4800" dirty="0">
              <a:solidFill>
                <a:srgbClr val="0000CC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Взрослыми и сверстниками</a:t>
            </a:r>
          </a:p>
          <a:p>
            <a:pPr marL="987425">
              <a:buFont typeface="Wingdings" pitchFamily="2" charset="2"/>
              <a:buChar char="Ø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реакция </a:t>
            </a:r>
            <a:r>
              <a:rPr lang="ru-RU" sz="3600" b="1" dirty="0">
                <a:latin typeface="Calibri" pitchFamily="34" charset="0"/>
                <a:cs typeface="Calibri" pitchFamily="34" charset="0"/>
              </a:rPr>
              <a:t>на 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поступки воспитанника</a:t>
            </a:r>
          </a:p>
          <a:p>
            <a:pPr marL="987425">
              <a:buFont typeface="Wingdings" pitchFamily="2" charset="2"/>
              <a:buChar char="Ø"/>
            </a:pPr>
            <a:r>
              <a:rPr lang="ru-RU" sz="3600" b="1" dirty="0">
                <a:latin typeface="Calibri" pitchFamily="34" charset="0"/>
                <a:cs typeface="Calibri" pitchFamily="34" charset="0"/>
              </a:rPr>
              <a:t>оценка достижений </a:t>
            </a:r>
            <a:endParaRPr lang="ru-RU" sz="3600" b="1" dirty="0" smtClean="0">
              <a:latin typeface="Calibri" pitchFamily="34" charset="0"/>
              <a:cs typeface="Calibri" pitchFamily="34" charset="0"/>
            </a:endParaRPr>
          </a:p>
          <a:p>
            <a:pPr marL="987425">
              <a:buFont typeface="Wingdings" pitchFamily="2" charset="2"/>
              <a:buChar char="Ø"/>
            </a:pP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принятые критерии самооценки</a:t>
            </a:r>
          </a:p>
          <a:p>
            <a:pPr marL="987425">
              <a:buFont typeface="Wingdings" pitchFamily="2" charset="2"/>
              <a:buChar char="Ø"/>
            </a:pPr>
            <a:r>
              <a:rPr lang="ru-RU" sz="3600" b="1" dirty="0">
                <a:latin typeface="Calibri" pitchFamily="34" charset="0"/>
                <a:cs typeface="Calibri" pitchFamily="34" charset="0"/>
              </a:rPr>
              <a:t>с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истема воспитательной работы  </a:t>
            </a:r>
          </a:p>
        </p:txBody>
      </p:sp>
    </p:spTree>
    <p:extLst>
      <p:ext uri="{BB962C8B-B14F-4D97-AF65-F5344CB8AC3E}">
        <p14:creationId xmlns:p14="http://schemas.microsoft.com/office/powerpoint/2010/main" val="34795075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Развитие самооценки детей в зависимости от особенностей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воспитания  (по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М.И. Лисиной)</a:t>
            </a:r>
            <a:endParaRPr lang="ru-RU" sz="3200" dirty="0"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540456"/>
              </p:ext>
            </p:extLst>
          </p:nvPr>
        </p:nvGraphicFramePr>
        <p:xfrm>
          <a:off x="0" y="1095854"/>
          <a:ext cx="9143999" cy="5645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7999"/>
                <a:gridCol w="3048000"/>
                <a:gridCol w="3048000"/>
              </a:tblGrid>
              <a:tr h="4185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Дети с адекватной самооценкой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Дети с завышенной самооценкой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Дети с заниженной самооценкой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/>
                </a:tc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Уделяют ребёнку  достаточно много времени.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Уделяют ребёнку  очень  много  времени.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Уделяют ребёнку  очень мало  времени.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097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Оценивают положительно, но не выше, чем большинство сверстников.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Оценивают высоко, более развитым, чем большинство сверстников.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Оценивают ниже, чем большинство сверстников.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Часто поощряют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(не подарками).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Очень часто поощряют (в том числе подарками).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Не поощряют.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Наказывают в виде отказа от общения.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Редко наказывают.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Часто наказывают, упрекают.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097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Адекватно оценивают физические и умственные данные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Очень высоко оценивают умственные данные. Хвалят при других.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Низко оценивают.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Прогнозируют хорошие успехи в школе.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Ожидают отличные успехи в школе.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Не ожидают успехов в школе и жизни.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7115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Как выявить самооценку?</a:t>
            </a:r>
            <a:r>
              <a:rPr lang="ru-RU" sz="36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ru-RU" sz="36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ru-RU" sz="3600" dirty="0">
              <a:solidFill>
                <a:srgbClr val="0000CC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980728"/>
            <a:ext cx="8458200" cy="58772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Способ № </a:t>
            </a:r>
            <a:r>
              <a:rPr lang="ru-RU" sz="34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ru-RU" sz="340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ru-RU" sz="3400" b="1" dirty="0">
                <a:latin typeface="Calibri" pitchFamily="34" charset="0"/>
                <a:cs typeface="Calibri" pitchFamily="34" charset="0"/>
              </a:rPr>
              <a:t>Спросите у ребёнка:</a:t>
            </a:r>
          </a:p>
          <a:p>
            <a:pPr marL="0" indent="0">
              <a:buNone/>
            </a:pPr>
            <a:r>
              <a:rPr lang="ru-RU" sz="3400" b="1" dirty="0">
                <a:latin typeface="Calibri" pitchFamily="34" charset="0"/>
                <a:cs typeface="Calibri" pitchFamily="34" charset="0"/>
              </a:rPr>
              <a:t>- Ты хороший?</a:t>
            </a:r>
          </a:p>
          <a:p>
            <a:pPr marL="0" indent="0">
              <a:buNone/>
            </a:pPr>
            <a:r>
              <a:rPr lang="ru-RU" sz="3400" b="1" dirty="0">
                <a:latin typeface="Calibri" pitchFamily="34" charset="0"/>
                <a:cs typeface="Calibri" pitchFamily="34" charset="0"/>
              </a:rPr>
              <a:t>- Ты добрый?</a:t>
            </a:r>
          </a:p>
          <a:p>
            <a:pPr marL="0" indent="0">
              <a:buNone/>
            </a:pPr>
            <a:r>
              <a:rPr lang="ru-RU" sz="3400" b="1" dirty="0">
                <a:latin typeface="Calibri" pitchFamily="34" charset="0"/>
                <a:cs typeface="Calibri" pitchFamily="34" charset="0"/>
              </a:rPr>
              <a:t>- Ты красивый?</a:t>
            </a:r>
          </a:p>
          <a:p>
            <a:pPr marL="0" indent="0">
              <a:buNone/>
            </a:pPr>
            <a:r>
              <a:rPr lang="ru-RU" sz="3400" b="1" dirty="0">
                <a:latin typeface="Calibri" pitchFamily="34" charset="0"/>
                <a:cs typeface="Calibri" pitchFamily="34" charset="0"/>
              </a:rPr>
              <a:t>- Ты умный?</a:t>
            </a:r>
          </a:p>
          <a:p>
            <a:pPr marL="0" indent="0">
              <a:buNone/>
            </a:pPr>
            <a:r>
              <a:rPr lang="ru-RU" sz="3400" b="1" dirty="0">
                <a:latin typeface="Calibri" pitchFamily="34" charset="0"/>
                <a:cs typeface="Calibri" pitchFamily="34" charset="0"/>
              </a:rPr>
              <a:t>- Ты послушный?</a:t>
            </a:r>
          </a:p>
          <a:p>
            <a:pPr marL="0" indent="0">
              <a:buNone/>
            </a:pPr>
            <a:r>
              <a:rPr lang="ru-RU" sz="3400" b="1" dirty="0">
                <a:latin typeface="Calibri" pitchFamily="34" charset="0"/>
                <a:cs typeface="Calibri" pitchFamily="34" charset="0"/>
              </a:rPr>
              <a:t>- Ты аккуратный?</a:t>
            </a:r>
          </a:p>
          <a:p>
            <a:r>
              <a:rPr lang="ru-RU" sz="3400" b="1" dirty="0">
                <a:latin typeface="Calibri" pitchFamily="34" charset="0"/>
                <a:cs typeface="Calibri" pitchFamily="34" charset="0"/>
              </a:rPr>
              <a:t>Для уточнения можно задать вопрос: «Почему ты так думаешь?».</a:t>
            </a:r>
          </a:p>
          <a:p>
            <a:pPr marL="0" indent="0">
              <a:buNone/>
            </a:pPr>
            <a:r>
              <a:rPr lang="ru-RU" sz="3400" b="1" dirty="0">
                <a:latin typeface="Calibri" pitchFamily="34" charset="0"/>
                <a:cs typeface="Calibri" pitchFamily="34" charset="0"/>
              </a:rPr>
              <a:t>За каждый ответ «Да» - 1 балл.</a:t>
            </a:r>
          </a:p>
          <a:p>
            <a:pPr marL="0" lvl="0" indent="0">
              <a:buNone/>
            </a:pPr>
            <a:r>
              <a:rPr lang="ru-RU" sz="3400" b="1" dirty="0" smtClean="0">
                <a:latin typeface="Calibri" pitchFamily="34" charset="0"/>
                <a:cs typeface="Calibri" pitchFamily="34" charset="0"/>
              </a:rPr>
              <a:t>                            6 баллов </a:t>
            </a:r>
            <a:r>
              <a:rPr lang="ru-RU" sz="3400" b="1" dirty="0">
                <a:latin typeface="Calibri" pitchFamily="34" charset="0"/>
                <a:cs typeface="Calibri" pitchFamily="34" charset="0"/>
              </a:rPr>
              <a:t>– самооценка завышена</a:t>
            </a:r>
          </a:p>
          <a:p>
            <a:pPr marL="0" indent="0">
              <a:buNone/>
            </a:pPr>
            <a:r>
              <a:rPr lang="ru-RU" sz="3400" b="1" dirty="0" smtClean="0">
                <a:latin typeface="Calibri" pitchFamily="34" charset="0"/>
                <a:cs typeface="Calibri" pitchFamily="34" charset="0"/>
              </a:rPr>
              <a:t>                            </a:t>
            </a:r>
            <a:r>
              <a:rPr lang="ru-RU" sz="3400" b="1" dirty="0">
                <a:latin typeface="Calibri" pitchFamily="34" charset="0"/>
                <a:cs typeface="Calibri" pitchFamily="34" charset="0"/>
              </a:rPr>
              <a:t>5 баллов – высокая самооценка</a:t>
            </a:r>
          </a:p>
          <a:p>
            <a:pPr marL="0" indent="0">
              <a:buNone/>
            </a:pPr>
            <a:r>
              <a:rPr lang="ru-RU" sz="3400" b="1" dirty="0" smtClean="0">
                <a:latin typeface="Calibri" pitchFamily="34" charset="0"/>
                <a:cs typeface="Calibri" pitchFamily="34" charset="0"/>
              </a:rPr>
              <a:t>                            </a:t>
            </a:r>
            <a:r>
              <a:rPr lang="ru-RU" sz="3400" b="1" dirty="0">
                <a:latin typeface="Calibri" pitchFamily="34" charset="0"/>
                <a:cs typeface="Calibri" pitchFamily="34" charset="0"/>
              </a:rPr>
              <a:t>4 балла – средняя самооценка</a:t>
            </a:r>
          </a:p>
          <a:p>
            <a:pPr marL="0" indent="0">
              <a:buNone/>
            </a:pPr>
            <a:r>
              <a:rPr lang="ru-RU" sz="3400" b="1" dirty="0">
                <a:latin typeface="Calibri" pitchFamily="34" charset="0"/>
                <a:cs typeface="Calibri" pitchFamily="34" charset="0"/>
              </a:rPr>
              <a:t>      </a:t>
            </a:r>
            <a:r>
              <a:rPr lang="ru-RU" sz="3400" b="1" dirty="0" smtClean="0">
                <a:latin typeface="Calibri" pitchFamily="34" charset="0"/>
                <a:cs typeface="Calibri" pitchFamily="34" charset="0"/>
              </a:rPr>
              <a:t>                      </a:t>
            </a:r>
            <a:r>
              <a:rPr lang="ru-RU" sz="3400" b="1" dirty="0">
                <a:latin typeface="Calibri" pitchFamily="34" charset="0"/>
                <a:cs typeface="Calibri" pitchFamily="34" charset="0"/>
              </a:rPr>
              <a:t>2-3 балла – низкая самооценка</a:t>
            </a:r>
          </a:p>
          <a:p>
            <a:pPr marL="0" indent="0">
              <a:buNone/>
            </a:pPr>
            <a:r>
              <a:rPr lang="ru-RU" sz="3400" b="1" dirty="0">
                <a:latin typeface="Calibri" pitchFamily="34" charset="0"/>
                <a:cs typeface="Calibri" pitchFamily="34" charset="0"/>
              </a:rPr>
              <a:t>   </a:t>
            </a:r>
            <a:r>
              <a:rPr lang="ru-RU" sz="3400" b="1" dirty="0" smtClean="0">
                <a:latin typeface="Calibri" pitchFamily="34" charset="0"/>
                <a:cs typeface="Calibri" pitchFamily="34" charset="0"/>
              </a:rPr>
              <a:t>                         </a:t>
            </a:r>
            <a:r>
              <a:rPr lang="ru-RU" sz="3400" b="1" dirty="0">
                <a:latin typeface="Calibri" pitchFamily="34" charset="0"/>
                <a:cs typeface="Calibri" pitchFamily="34" charset="0"/>
              </a:rPr>
              <a:t>1-0 балла – очень низкая самооценка.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587013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Как выявить самооценку?</a:t>
            </a:r>
            <a:r>
              <a:rPr lang="ru-RU" sz="44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ru-RU" sz="44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ru-RU" sz="4400" dirty="0">
              <a:solidFill>
                <a:srgbClr val="0000CC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Способ № </a:t>
            </a:r>
            <a:r>
              <a:rPr lang="ru-RU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ru-RU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Calibri" pitchFamily="34" charset="0"/>
                <a:cs typeface="Calibri" pitchFamily="34" charset="0"/>
              </a:rPr>
              <a:t>По расположению рисунка ребёнка на листе и его 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размеру: </a:t>
            </a:r>
          </a:p>
          <a:p>
            <a:pPr marL="1084263" indent="0"/>
            <a:r>
              <a:rPr lang="ru-RU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     вверху </a:t>
            </a:r>
            <a:r>
              <a:rPr lang="ru-RU" b="1" dirty="0">
                <a:latin typeface="Calibri" pitchFamily="34" charset="0"/>
                <a:cs typeface="Calibri" pitchFamily="34" charset="0"/>
              </a:rPr>
              <a:t>– высокая самооценка</a:t>
            </a:r>
          </a:p>
          <a:p>
            <a:pPr marL="1541463" indent="-457200"/>
            <a:r>
              <a:rPr lang="ru-RU" b="1" dirty="0" smtClean="0">
                <a:latin typeface="Calibri" pitchFamily="34" charset="0"/>
                <a:cs typeface="Calibri" pitchFamily="34" charset="0"/>
              </a:rPr>
              <a:t>в </a:t>
            </a:r>
            <a:r>
              <a:rPr lang="ru-RU" b="1" dirty="0">
                <a:latin typeface="Calibri" pitchFamily="34" charset="0"/>
                <a:cs typeface="Calibri" pitchFamily="34" charset="0"/>
              </a:rPr>
              <a:t>центре – средняя самооценка</a:t>
            </a:r>
          </a:p>
          <a:p>
            <a:pPr marL="1541463" indent="-457200"/>
            <a:r>
              <a:rPr lang="ru-RU" b="1" dirty="0" smtClean="0">
                <a:latin typeface="Calibri" pitchFamily="34" charset="0"/>
                <a:cs typeface="Calibri" pitchFamily="34" charset="0"/>
              </a:rPr>
              <a:t>внизу </a:t>
            </a:r>
            <a:r>
              <a:rPr lang="ru-RU" b="1" dirty="0">
                <a:latin typeface="Calibri" pitchFamily="34" charset="0"/>
                <a:cs typeface="Calibri" pitchFamily="34" charset="0"/>
              </a:rPr>
              <a:t>– низкая самооценка.</a:t>
            </a:r>
          </a:p>
          <a:p>
            <a:r>
              <a:rPr lang="ru-RU" b="1" dirty="0">
                <a:latin typeface="Calibri" pitchFamily="34" charset="0"/>
                <a:cs typeface="Calibri" pitchFamily="34" charset="0"/>
              </a:rPr>
              <a:t>Маленькая фигурка наверху – стремление повысить низкую самооценку;</a:t>
            </a:r>
          </a:p>
          <a:p>
            <a:r>
              <a:rPr lang="ru-RU" b="1" dirty="0">
                <a:latin typeface="Calibri" pitchFamily="34" charset="0"/>
                <a:cs typeface="Calibri" pitchFamily="34" charset="0"/>
              </a:rPr>
              <a:t>Большая фигура внизу – стремление снизить самооценку (или это результат воздействия окружающих на личность ребёнка).</a:t>
            </a:r>
          </a:p>
          <a:p>
            <a:r>
              <a:rPr lang="ru-RU" b="1" dirty="0">
                <a:latin typeface="Calibri" pitchFamily="34" charset="0"/>
                <a:cs typeface="Calibri" pitchFamily="34" charset="0"/>
              </a:rPr>
              <a:t>Изображение во весь лист может говорить об эгоцентризме ребёнка.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07799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Как выявить самооценку?</a:t>
            </a:r>
            <a:r>
              <a:rPr lang="ru-RU" sz="40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ru-RU" sz="40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ru-RU" sz="4000" dirty="0">
              <a:solidFill>
                <a:srgbClr val="0000CC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Способ № </a:t>
            </a:r>
            <a:r>
              <a:rPr lang="ru-RU" sz="36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3</a:t>
            </a:r>
            <a:endParaRPr lang="ru-RU" sz="360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ru-RU" sz="3600" b="1" dirty="0">
                <a:latin typeface="Calibri" pitchFamily="34" charset="0"/>
                <a:cs typeface="Calibri" pitchFamily="34" charset="0"/>
              </a:rPr>
              <a:t>Наблюдение за ребёнком.</a:t>
            </a:r>
          </a:p>
          <a:p>
            <a:r>
              <a:rPr lang="ru-RU" sz="3600" b="1" dirty="0">
                <a:latin typeface="Calibri" pitchFamily="34" charset="0"/>
                <a:cs typeface="Calibri" pitchFamily="34" charset="0"/>
              </a:rPr>
              <a:t>Неуверенность в поведении, боязливость, высказывания «у меня не получится», «я не смогу», «я так не умею», «я плохой» свидетельствуют о низкой самооценке.</a:t>
            </a:r>
          </a:p>
        </p:txBody>
      </p:sp>
    </p:spTree>
    <p:extLst>
      <p:ext uri="{BB962C8B-B14F-4D97-AF65-F5344CB8AC3E}">
        <p14:creationId xmlns:p14="http://schemas.microsoft.com/office/powerpoint/2010/main" val="28414162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Как выявить самооценку?</a:t>
            </a:r>
            <a:r>
              <a:rPr lang="ru-RU" sz="44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ru-RU" sz="44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ru-RU" sz="4400" dirty="0">
              <a:solidFill>
                <a:srgbClr val="0000CC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Способ № </a:t>
            </a:r>
            <a:r>
              <a:rPr lang="ru-RU" sz="36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4</a:t>
            </a:r>
            <a:endParaRPr lang="ru-RU" sz="360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ru-RU" sz="3600" b="1" dirty="0">
                <a:latin typeface="Calibri" pitchFamily="34" charset="0"/>
                <a:cs typeface="Calibri" pitchFamily="34" charset="0"/>
              </a:rPr>
              <a:t>«Нарисуй себя»</a:t>
            </a:r>
          </a:p>
          <a:p>
            <a:r>
              <a:rPr lang="ru-RU" sz="3600" b="1" dirty="0">
                <a:latin typeface="Calibri" pitchFamily="34" charset="0"/>
                <a:cs typeface="Calibri" pitchFamily="34" charset="0"/>
              </a:rPr>
              <a:t>По тому, как ребёнок себя изобразил, вы сразу поймёте, как он к себе относится.</a:t>
            </a:r>
          </a:p>
        </p:txBody>
      </p:sp>
    </p:spTree>
    <p:extLst>
      <p:ext uri="{BB962C8B-B14F-4D97-AF65-F5344CB8AC3E}">
        <p14:creationId xmlns:p14="http://schemas.microsoft.com/office/powerpoint/2010/main" val="28315246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Как выявить самооценку?</a:t>
            </a:r>
            <a:r>
              <a:rPr lang="ru-RU" sz="44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ru-RU" sz="44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ru-RU" sz="4400" dirty="0">
              <a:solidFill>
                <a:srgbClr val="0000CC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latin typeface="Calibri" pitchFamily="34" charset="0"/>
                <a:cs typeface="Calibri" pitchFamily="34" charset="0"/>
              </a:rPr>
              <a:t>Способ № 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5</a:t>
            </a:r>
            <a:endParaRPr lang="ru-RU" sz="36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3600" b="1" dirty="0">
                <a:latin typeface="Calibri" pitchFamily="34" charset="0"/>
                <a:cs typeface="Calibri" pitchFamily="34" charset="0"/>
              </a:rPr>
              <a:t>Известная методика В.Г. Щур «Лесенка».</a:t>
            </a:r>
          </a:p>
          <a:p>
            <a:endParaRPr lang="ru-RU" sz="3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75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Наталья\Desktop\фоны\цветы фоны\0_9f4f5_80f4d4c3_-1-XX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60" y="163240"/>
            <a:ext cx="8855968" cy="6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53744" y="476672"/>
            <a:ext cx="82089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i="1" dirty="0" smtClean="0">
                <a:solidFill>
                  <a:prstClr val="white"/>
                </a:solidFill>
              </a:rPr>
              <a:t>Творческих </a:t>
            </a:r>
          </a:p>
          <a:p>
            <a:r>
              <a:rPr lang="ru-RU" sz="6000" b="1" i="1" dirty="0" smtClean="0">
                <a:solidFill>
                  <a:prstClr val="white"/>
                </a:solidFill>
              </a:rPr>
              <a:t>успехов !</a:t>
            </a:r>
            <a:endParaRPr lang="ru-RU" sz="6000" b="1" i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898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284341"/>
              </p:ext>
            </p:extLst>
          </p:nvPr>
        </p:nvGraphicFramePr>
        <p:xfrm>
          <a:off x="276397" y="1052736"/>
          <a:ext cx="8532812" cy="5521101"/>
        </p:xfrm>
        <a:graphic>
          <a:graphicData uri="http://schemas.openxmlformats.org/drawingml/2006/table">
            <a:tbl>
              <a:tblPr/>
              <a:tblGrid>
                <a:gridCol w="2844271"/>
                <a:gridCol w="2844270"/>
                <a:gridCol w="2844271"/>
              </a:tblGrid>
              <a:tr h="7841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ОС «Открытие» нового знания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ОС Тренировочная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ОС  Итоговая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7369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Цель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:  «открытие» нового знания.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Введение в игровую ситуацию.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Актуализация.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Затруднение в игровой ситуации.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Открытие нового знания.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Введение знаний в систему.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Осмысление (итог).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Цель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:  тренинг, закрепление, предварительный мониторинг.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Введение в игровую ситуацию.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Игровая деятельность, мониторинг, с фиксацией преодоления затруднений.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Осмысление (итог).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Цель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: контроль уровня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сформированности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Введение в игровую ситуацию.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Игровая деятельность, мониторинг, с фиксацией преодоления затруднений.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Осмысление (итог).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6396" y="287338"/>
            <a:ext cx="8532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4000" b="1" dirty="0" smtClean="0">
                <a:solidFill>
                  <a:srgbClr val="0000CC"/>
                </a:solidFill>
                <a:latin typeface="Calibri"/>
                <a:cs typeface="+mn-cs"/>
              </a:rPr>
              <a:t>Типы образовательных ситуаций</a:t>
            </a:r>
            <a:endParaRPr lang="ru-RU" sz="4000" b="1" dirty="0">
              <a:solidFill>
                <a:srgbClr val="0000CC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0000CC"/>
                </a:solidFill>
                <a:effectLst/>
                <a:latin typeface="Calibri" pitchFamily="34" charset="0"/>
                <a:ea typeface="Times New Roman"/>
                <a:cs typeface="Calibri" pitchFamily="34" charset="0"/>
              </a:rPr>
              <a:t>Структура ОС ОНЗ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8650" lvl="0" indent="0">
              <a:spcBef>
                <a:spcPts val="0"/>
              </a:spcBef>
              <a:spcAft>
                <a:spcPct val="20000"/>
              </a:spcAft>
              <a:buNone/>
            </a:pPr>
            <a:r>
              <a:rPr lang="ru-RU" sz="3900" b="1" dirty="0" smtClean="0">
                <a:latin typeface="Calibri" pitchFamily="34" charset="0"/>
                <a:cs typeface="Calibri" pitchFamily="34" charset="0"/>
              </a:rPr>
              <a:t>1. Введение </a:t>
            </a:r>
            <a:r>
              <a:rPr lang="ru-RU" sz="3900" b="1" dirty="0">
                <a:latin typeface="Calibri" pitchFamily="34" charset="0"/>
                <a:cs typeface="Calibri" pitchFamily="34" charset="0"/>
              </a:rPr>
              <a:t>в ситуацию. </a:t>
            </a:r>
          </a:p>
          <a:p>
            <a:pPr marL="628650" lvl="0" indent="0">
              <a:spcBef>
                <a:spcPts val="0"/>
              </a:spcBef>
              <a:spcAft>
                <a:spcPct val="20000"/>
              </a:spcAft>
              <a:buNone/>
            </a:pPr>
            <a:r>
              <a:rPr lang="ru-RU" sz="3900" b="1" dirty="0" smtClean="0">
                <a:latin typeface="Calibri" pitchFamily="34" charset="0"/>
                <a:cs typeface="Calibri" pitchFamily="34" charset="0"/>
              </a:rPr>
              <a:t>2. Актуализация</a:t>
            </a:r>
            <a:r>
              <a:rPr lang="ru-RU" sz="3900" b="1" dirty="0">
                <a:latin typeface="Calibri" pitchFamily="34" charset="0"/>
                <a:cs typeface="Calibri" pitchFamily="34" charset="0"/>
              </a:rPr>
              <a:t>. </a:t>
            </a:r>
          </a:p>
          <a:p>
            <a:pPr marL="628650" lvl="0" indent="0">
              <a:spcBef>
                <a:spcPts val="0"/>
              </a:spcBef>
              <a:spcAft>
                <a:spcPct val="20000"/>
              </a:spcAft>
              <a:buNone/>
            </a:pPr>
            <a:r>
              <a:rPr lang="ru-RU" sz="3900" b="1" dirty="0" smtClean="0">
                <a:latin typeface="Calibri" pitchFamily="34" charset="0"/>
                <a:cs typeface="Calibri" pitchFamily="34" charset="0"/>
              </a:rPr>
              <a:t>3. Затруднение </a:t>
            </a:r>
            <a:r>
              <a:rPr lang="ru-RU" sz="3900" b="1" dirty="0">
                <a:latin typeface="Calibri" pitchFamily="34" charset="0"/>
                <a:cs typeface="Calibri" pitchFamily="34" charset="0"/>
              </a:rPr>
              <a:t>в ситуации. </a:t>
            </a:r>
          </a:p>
          <a:p>
            <a:pPr marL="628650" lvl="0" indent="0">
              <a:spcBef>
                <a:spcPts val="0"/>
              </a:spcBef>
              <a:spcAft>
                <a:spcPct val="20000"/>
              </a:spcAft>
              <a:buNone/>
            </a:pPr>
            <a:r>
              <a:rPr lang="ru-RU" sz="3900" b="1" dirty="0" smtClean="0">
                <a:latin typeface="Calibri" pitchFamily="34" charset="0"/>
                <a:cs typeface="Calibri" pitchFamily="34" charset="0"/>
              </a:rPr>
              <a:t>4. Открытие </a:t>
            </a:r>
            <a:r>
              <a:rPr lang="ru-RU" sz="3900" b="1" dirty="0">
                <a:latin typeface="Calibri" pitchFamily="34" charset="0"/>
                <a:cs typeface="Calibri" pitchFamily="34" charset="0"/>
              </a:rPr>
              <a:t>детьми нового знания. </a:t>
            </a:r>
          </a:p>
          <a:p>
            <a:pPr marL="628650" lvl="0" indent="0">
              <a:spcBef>
                <a:spcPts val="0"/>
              </a:spcBef>
              <a:spcAft>
                <a:spcPct val="20000"/>
              </a:spcAft>
              <a:buNone/>
            </a:pPr>
            <a:r>
              <a:rPr lang="ru-RU" sz="3900" b="1" dirty="0" smtClean="0">
                <a:latin typeface="Calibri" pitchFamily="34" charset="0"/>
                <a:cs typeface="Calibri" pitchFamily="34" charset="0"/>
              </a:rPr>
              <a:t>5. Включение </a:t>
            </a:r>
            <a:r>
              <a:rPr lang="ru-RU" sz="3900" b="1" dirty="0">
                <a:latin typeface="Calibri" pitchFamily="34" charset="0"/>
                <a:cs typeface="Calibri" pitchFamily="34" charset="0"/>
              </a:rPr>
              <a:t>в систему знаний и повторение. </a:t>
            </a:r>
          </a:p>
          <a:p>
            <a:pPr marL="628650" lvl="0" indent="0">
              <a:spcBef>
                <a:spcPts val="0"/>
              </a:spcBef>
              <a:spcAft>
                <a:spcPct val="20000"/>
              </a:spcAft>
              <a:buNone/>
            </a:pPr>
            <a:r>
              <a:rPr lang="ru-RU" sz="3900" b="1" dirty="0" smtClean="0">
                <a:latin typeface="Calibri" pitchFamily="34" charset="0"/>
                <a:cs typeface="Calibri" pitchFamily="34" charset="0"/>
              </a:rPr>
              <a:t>6. Осмысление </a:t>
            </a:r>
            <a:r>
              <a:rPr lang="ru-RU" sz="3900" b="1" dirty="0">
                <a:latin typeface="Calibri" pitchFamily="34" charset="0"/>
                <a:cs typeface="Calibri" pitchFamily="34" charset="0"/>
              </a:rPr>
              <a:t>(итог). </a:t>
            </a:r>
          </a:p>
          <a:p>
            <a:pPr marL="628650" indent="0"/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4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ИТОГ – </a:t>
            </a:r>
            <a:r>
              <a:rPr lang="ru-RU" sz="4400" b="1" dirty="0" smtClean="0">
                <a:latin typeface="Calibri" pitchFamily="34" charset="0"/>
                <a:cs typeface="Calibri" pitchFamily="34" charset="0"/>
              </a:rPr>
              <a:t>вывод,  результат, общая    сумма.</a:t>
            </a:r>
          </a:p>
          <a:p>
            <a:pPr algn="r">
              <a:buNone/>
            </a:pPr>
            <a:endParaRPr lang="ru-RU" b="1" dirty="0" smtClean="0">
              <a:latin typeface="Calibri" pitchFamily="34" charset="0"/>
              <a:cs typeface="Calibri" pitchFamily="34" charset="0"/>
            </a:endParaRPr>
          </a:p>
          <a:p>
            <a:pPr algn="r">
              <a:buNone/>
            </a:pPr>
            <a:r>
              <a:rPr lang="ru-RU" b="1" dirty="0" err="1" smtClean="0">
                <a:latin typeface="Calibri" pitchFamily="34" charset="0"/>
                <a:cs typeface="Calibri" pitchFamily="34" charset="0"/>
              </a:rPr>
              <a:t>С.И.Ожегов</a:t>
            </a:r>
            <a:endParaRPr lang="ru-RU" b="1" dirty="0" smtClean="0">
              <a:latin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400" dirty="0" smtClean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Структура итогового занятия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2305050"/>
            <a:ext cx="8229600" cy="3727450"/>
          </a:xfrm>
        </p:spPr>
        <p:txBody>
          <a:bodyPr/>
          <a:lstStyle/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ru-RU" sz="4000" b="1" dirty="0" smtClean="0">
                <a:effectLst/>
                <a:latin typeface="Calibri" pitchFamily="34" charset="0"/>
                <a:cs typeface="Calibri" pitchFamily="34" charset="0"/>
              </a:rPr>
              <a:t>Введение в  ситуацию.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ru-RU" sz="4000" b="1" dirty="0" smtClean="0">
                <a:effectLst/>
                <a:latin typeface="Calibri" pitchFamily="34" charset="0"/>
                <a:cs typeface="Calibri" pitchFamily="34" charset="0"/>
              </a:rPr>
              <a:t>Игровая деятельность.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ru-RU" sz="3700" b="1" kern="1200" dirty="0" smtClean="0">
                <a:effectLst/>
                <a:latin typeface="Calibri" pitchFamily="34" charset="0"/>
                <a:cs typeface="Calibri" pitchFamily="34" charset="0"/>
              </a:rPr>
              <a:t>Осмысление </a:t>
            </a:r>
            <a:r>
              <a:rPr lang="ru-RU" sz="3700" b="1" kern="1200" dirty="0">
                <a:effectLst/>
                <a:latin typeface="Calibri" pitchFamily="34" charset="0"/>
                <a:cs typeface="Calibri" pitchFamily="34" charset="0"/>
              </a:rPr>
              <a:t>(итог). </a:t>
            </a:r>
            <a:endParaRPr lang="ru-RU" sz="4000" b="1" dirty="0" smtClean="0"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91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140870"/>
              </p:ext>
            </p:extLst>
          </p:nvPr>
        </p:nvGraphicFramePr>
        <p:xfrm>
          <a:off x="0" y="152401"/>
          <a:ext cx="9144000" cy="6477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4205"/>
                <a:gridCol w="4529795"/>
              </a:tblGrid>
              <a:tr h="1670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«Открытие нового знания»</a:t>
                      </a:r>
                    </a:p>
                  </a:txBody>
                  <a:tcPr marT="45724" marB="45724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Итоговая  ОС</a:t>
                      </a:r>
                    </a:p>
                  </a:txBody>
                  <a:tcPr marT="45724" marB="45724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76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1.Введение в     ситуацию.</a:t>
                      </a:r>
                    </a:p>
                  </a:txBody>
                  <a:tcPr marT="45724" marB="45724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. Введение в   ситуацию.</a:t>
                      </a:r>
                    </a:p>
                  </a:txBody>
                  <a:tcPr marT="45724" marB="45724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76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2. Актуализация.</a:t>
                      </a:r>
                    </a:p>
                  </a:txBody>
                  <a:tcPr marT="45724" marB="45724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2. Игровая деятельность.</a:t>
                      </a:r>
                    </a:p>
                  </a:txBody>
                  <a:tcPr marT="45724" marB="45724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76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3. Затруднение в ситуации.</a:t>
                      </a:r>
                    </a:p>
                  </a:txBody>
                  <a:tcPr marT="45724" marB="45724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90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4. «Открытие» детьми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нового знания.</a:t>
                      </a:r>
                    </a:p>
                  </a:txBody>
                  <a:tcPr marT="45724" marB="45724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337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5. Включение нового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знания в систему знаний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ребёнка и повторение.</a:t>
                      </a:r>
                    </a:p>
                  </a:txBody>
                  <a:tcPr marT="45724" marB="45724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30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6. </a:t>
                      </a:r>
                      <a:r>
                        <a:rPr kumimoji="0" lang="ru-RU" sz="2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Осмысление (итог). </a:t>
                      </a:r>
                      <a:endParaRPr kumimoji="0" lang="ru-RU" sz="2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T="45724" marB="45724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3. Осмысление (итог). </a:t>
                      </a:r>
                      <a:endParaRPr kumimoji="0" lang="ru-RU" sz="2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T="45724" marB="45724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effectLst/>
            </a:endParaRPr>
          </a:p>
        </p:txBody>
      </p:sp>
      <p:graphicFrame>
        <p:nvGraphicFramePr>
          <p:cNvPr id="48149" name="Group 2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776060617"/>
              </p:ext>
            </p:extLst>
          </p:nvPr>
        </p:nvGraphicFramePr>
        <p:xfrm>
          <a:off x="457200" y="323850"/>
          <a:ext cx="8229600" cy="608171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60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Цель ОС</a:t>
                      </a:r>
                      <a:b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«открытия» нового знания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Цель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итоговой ОС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Формирование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  представления о чём –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  либо…, о ком-либо…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Формирование первичного опыта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      деятельности…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Контроль уровня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сформированности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  <a:p>
                      <a:pPr marL="719138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знаний, </a:t>
                      </a:r>
                    </a:p>
                    <a:p>
                      <a:pPr marL="719138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умений, </a:t>
                      </a:r>
                    </a:p>
                    <a:p>
                      <a:pPr marL="719138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навыков, </a:t>
                      </a:r>
                    </a:p>
                    <a:p>
                      <a:pPr marL="719138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развития мыслительных операций и т. д.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78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</TotalTime>
  <Words>2115</Words>
  <Application>Microsoft Office PowerPoint</Application>
  <PresentationFormat>Экран (4:3)</PresentationFormat>
  <Paragraphs>415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Апекс</vt:lpstr>
      <vt:lpstr>» </vt:lpstr>
      <vt:lpstr> Цель семинара практикума:     формирование представления о структуре итоговой образовательной ситуации </vt:lpstr>
      <vt:lpstr>Три основных типа ОС</vt:lpstr>
      <vt:lpstr>Презентация PowerPoint</vt:lpstr>
      <vt:lpstr>Структура ОС ОНЗ</vt:lpstr>
      <vt:lpstr>Презентация PowerPoint</vt:lpstr>
      <vt:lpstr>Структура итогового занятия</vt:lpstr>
      <vt:lpstr>Презентация PowerPoint</vt:lpstr>
      <vt:lpstr>Презентация PowerPoint</vt:lpstr>
      <vt:lpstr>Мыслительные операции</vt:lpstr>
      <vt:lpstr>Цели   итоговой образовательной ситуации</vt:lpstr>
      <vt:lpstr>Презентация PowerPoint</vt:lpstr>
      <vt:lpstr>Структура итогового занятия</vt:lpstr>
      <vt:lpstr>Презентация PowerPoint</vt:lpstr>
      <vt:lpstr>Структура итогового занятия</vt:lpstr>
      <vt:lpstr>Структура итогового занятия</vt:lpstr>
      <vt:lpstr>Структура итогового занятия</vt:lpstr>
      <vt:lpstr>Презентация PowerPoint</vt:lpstr>
      <vt:lpstr>Алгоритм  конструирования итоговой ОС</vt:lpstr>
      <vt:lpstr>Алгоритм  конструирования итоговой ОС</vt:lpstr>
      <vt:lpstr>Алгоритм  конструирования итоговой ОС</vt:lpstr>
      <vt:lpstr>Алгоритм  конструирования итоговой ОС</vt:lpstr>
      <vt:lpstr>Презентация PowerPoint</vt:lpstr>
      <vt:lpstr>Презентация PowerPoint</vt:lpstr>
      <vt:lpstr>Презентация PowerPoint</vt:lpstr>
      <vt:lpstr>Презентация PowerPoint</vt:lpstr>
      <vt:lpstr>Самооценка </vt:lpstr>
      <vt:lpstr>Самооценка </vt:lpstr>
      <vt:lpstr>Самооценка </vt:lpstr>
      <vt:lpstr>Самооценка </vt:lpstr>
      <vt:lpstr>Формирование самооценки</vt:lpstr>
      <vt:lpstr>Развитие самооценки детей в зависимости от особенностей воспитания  (по М.И. Лисиной)</vt:lpstr>
      <vt:lpstr>Как выявить самооценку? </vt:lpstr>
      <vt:lpstr>Как выявить самооценку? </vt:lpstr>
      <vt:lpstr>Как выявить самооценку? </vt:lpstr>
      <vt:lpstr>Как выявить самооценку? </vt:lpstr>
      <vt:lpstr>Как выявить самооценку?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 использовании шаблона ссылка на Pedsovet.su обязательна</dc:title>
  <dc:creator>Катенок</dc:creator>
  <cp:lastModifiedBy>Иван</cp:lastModifiedBy>
  <cp:revision>218</cp:revision>
  <dcterms:created xsi:type="dcterms:W3CDTF">2013-10-20T14:43:13Z</dcterms:created>
  <dcterms:modified xsi:type="dcterms:W3CDTF">2017-03-28T10:56:45Z</dcterms:modified>
</cp:coreProperties>
</file>