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77" r:id="rId1"/>
    <p:sldMasterId id="2147485247" r:id="rId2"/>
    <p:sldMasterId id="2147485260" r:id="rId3"/>
  </p:sldMasterIdLst>
  <p:notesMasterIdLst>
    <p:notesMasterId r:id="rId51"/>
  </p:notesMasterIdLst>
  <p:handoutMasterIdLst>
    <p:handoutMasterId r:id="rId52"/>
  </p:handoutMasterIdLst>
  <p:sldIdLst>
    <p:sldId id="333" r:id="rId4"/>
    <p:sldId id="338" r:id="rId5"/>
    <p:sldId id="370" r:id="rId6"/>
    <p:sldId id="342" r:id="rId7"/>
    <p:sldId id="344" r:id="rId8"/>
    <p:sldId id="345" r:id="rId9"/>
    <p:sldId id="347" r:id="rId10"/>
    <p:sldId id="346" r:id="rId11"/>
    <p:sldId id="335" r:id="rId12"/>
    <p:sldId id="303" r:id="rId13"/>
    <p:sldId id="269" r:id="rId14"/>
    <p:sldId id="283" r:id="rId15"/>
    <p:sldId id="318" r:id="rId16"/>
    <p:sldId id="387" r:id="rId17"/>
    <p:sldId id="319" r:id="rId18"/>
    <p:sldId id="349" r:id="rId19"/>
    <p:sldId id="320" r:id="rId20"/>
    <p:sldId id="284" r:id="rId21"/>
    <p:sldId id="348" r:id="rId22"/>
    <p:sldId id="385" r:id="rId23"/>
    <p:sldId id="376" r:id="rId24"/>
    <p:sldId id="375" r:id="rId25"/>
    <p:sldId id="373" r:id="rId26"/>
    <p:sldId id="377" r:id="rId27"/>
    <p:sldId id="379" r:id="rId28"/>
    <p:sldId id="285" r:id="rId29"/>
    <p:sldId id="388" r:id="rId30"/>
    <p:sldId id="322" r:id="rId31"/>
    <p:sldId id="389" r:id="rId32"/>
    <p:sldId id="325" r:id="rId33"/>
    <p:sldId id="380" r:id="rId34"/>
    <p:sldId id="326" r:id="rId35"/>
    <p:sldId id="365" r:id="rId36"/>
    <p:sldId id="386" r:id="rId37"/>
    <p:sldId id="286" r:id="rId38"/>
    <p:sldId id="329" r:id="rId39"/>
    <p:sldId id="330" r:id="rId40"/>
    <p:sldId id="290" r:id="rId41"/>
    <p:sldId id="381" r:id="rId42"/>
    <p:sldId id="292" r:id="rId43"/>
    <p:sldId id="382" r:id="rId44"/>
    <p:sldId id="304" r:id="rId45"/>
    <p:sldId id="293" r:id="rId46"/>
    <p:sldId id="369" r:id="rId47"/>
    <p:sldId id="332" r:id="rId48"/>
    <p:sldId id="383" r:id="rId49"/>
    <p:sldId id="384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6600"/>
    <a:srgbClr val="FF7C80"/>
    <a:srgbClr val="FFFF66"/>
    <a:srgbClr val="FF3300"/>
    <a:srgbClr val="FFCC00"/>
    <a:srgbClr val="3333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4F55A2-AB93-4FC5-885B-EF351B24F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59EAD5-1C1E-44D0-AA3D-177FD7CF3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DDE23-82D1-4E36-BE9D-FF061BC90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4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3657-6367-4177-8B36-F18B42CE3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8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AC095-5E39-434A-A7C2-06D13BDDA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3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B0AA-B8E3-4F1F-B023-6E9DF4545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34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E59A-FE19-4DCB-AFEE-EAD5F5B28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1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278D9-A0E6-4679-9522-3DDC3EDDA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E1F0B-57B2-4CD3-8EC3-1634608704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E7C53-F4B6-4660-8C20-FB14567E7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36063-5A3C-452A-8546-19D696FF0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2565-4E4D-4E5B-9E0D-110D9BD0BE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C4D52-0EF0-47E1-AC15-CD69E5EB0F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F2D5F-6965-456D-B602-0E780F6E8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2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5140-8C36-405F-B647-EFB595AB7E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F58C7-5D55-4E29-9119-8BF64A415C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C7EA3-99E5-4350-B7BA-BB59D95E04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B37F9-5DA1-476D-8EA5-69BEE5689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283CC-B6F8-47BA-9888-A5C0DE1286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DDFE-B5DA-48CB-9A90-295F09999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E27F4C-AE54-4D7B-8AE2-7BBC91EEF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B2650-A2ED-4246-BA73-257863BE6F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1D4D-434C-4788-85A3-F062124B0E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E45D-2CF4-49D3-BAEC-2176EE8EE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82F0F-FA58-4EC3-8DD3-804CD7EAA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52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DF289-964A-4B9C-9E54-1F8A35DF3E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7CF5D-5BB9-4962-98BB-8164F32A6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CAAA-5AFC-4157-8ED0-B26423780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5901A-0568-413B-AD0B-79F42DA588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A085F-79CF-479A-A479-85988772D4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C4B5F-F208-4210-A063-E350D9F38B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E586-DE03-4597-A688-50F0F7DCA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ABD9C-F5AC-48B1-8DA8-069859ADA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6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B1700-0BF8-406D-9C55-1B3167760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7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FC97D-157B-4998-9064-075AFC746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03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F3E75-F30F-46CD-B492-325A8F6CB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1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1575-84E1-4930-AEDC-EE826A58B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3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0F05-718B-443A-B3F7-28D12A27B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AF9736E2-1C27-4A4D-8EEA-37AABF609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8514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78" r:id="rId1"/>
    <p:sldLayoutId id="2147485179" r:id="rId2"/>
    <p:sldLayoutId id="2147485180" r:id="rId3"/>
    <p:sldLayoutId id="2147485181" r:id="rId4"/>
    <p:sldLayoutId id="2147485182" r:id="rId5"/>
    <p:sldLayoutId id="2147485183" r:id="rId6"/>
    <p:sldLayoutId id="2147485184" r:id="rId7"/>
    <p:sldLayoutId id="2147485185" r:id="rId8"/>
    <p:sldLayoutId id="2147485186" r:id="rId9"/>
    <p:sldLayoutId id="2147485187" r:id="rId10"/>
    <p:sldLayoutId id="2147485188" r:id="rId11"/>
    <p:sldLayoutId id="2147485189" r:id="rId12"/>
    <p:sldLayoutId id="214748519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82910F-250A-42F5-9807-72BE98BD55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  <p:sldLayoutId id="214748525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999E21-7BD7-4027-9C1B-26E73BE190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9144000" cy="4824413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«Система дидактических принципов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деятельностного метода обучения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Л.Г.Петерсон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0" indent="0" algn="ctr">
              <a:buNone/>
              <a:defRPr/>
            </a:pPr>
            <a:endParaRPr lang="ru-RU" sz="4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декабря 2016  год</a:t>
            </a:r>
          </a:p>
        </p:txBody>
      </p:sp>
      <p:graphicFrame>
        <p:nvGraphicFramePr>
          <p:cNvPr id="430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306959"/>
              </p:ext>
            </p:extLst>
          </p:nvPr>
        </p:nvGraphicFramePr>
        <p:xfrm>
          <a:off x="251520" y="188640"/>
          <a:ext cx="79375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8" name="CorelDRAW" r:id="rId3" imgW="792480" imgH="1438656" progId="CorelDRAW.Graphic.12">
                  <p:embed/>
                </p:oleObj>
              </mc:Choice>
              <mc:Fallback>
                <p:oleObj name="CorelDRAW" r:id="rId3" imgW="792480" imgH="1438656" progId="CorelDRAW.Graphic.1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8640"/>
                        <a:ext cx="79375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979711" y="393700"/>
            <a:ext cx="6174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Начальная школа - детский сад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№ 115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989138"/>
            <a:ext cx="8712968" cy="1778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«Научиться играть на флейте можно только играя самому»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3861048"/>
            <a:ext cx="8229600" cy="1798712"/>
          </a:xfrm>
        </p:spPr>
        <p:txBody>
          <a:bodyPr/>
          <a:lstStyle/>
          <a:p>
            <a:pPr algn="r"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греческий философ Сократ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764381" y="1625660"/>
            <a:ext cx="7535862" cy="4611688"/>
            <a:chOff x="384" y="624"/>
            <a:chExt cx="4951" cy="3221"/>
          </a:xfrm>
        </p:grpSpPr>
        <p:pic>
          <p:nvPicPr>
            <p:cNvPr id="54277" name="Picture 5" descr="serpuhov8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" y="1292"/>
              <a:ext cx="2321" cy="1828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3281" y="1054"/>
              <a:ext cx="1728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3420" y="1149"/>
              <a:ext cx="156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ru-RU" sz="900" b="1" dirty="0">
                  <a:latin typeface="Arial" charset="0"/>
                </a:rPr>
                <a:t> </a:t>
              </a: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целостного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представления о мире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означает, что у ребенка должно быть сформировано обобщенное, целостное представление о природе – обществе –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самом себе</a:t>
              </a: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927" y="624"/>
              <a:ext cx="1678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2035" y="644"/>
              <a:ext cx="1479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деятельности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заключается в такой организации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обучения, когда ученик получает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не готовое знание, а добывает его сам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в процессе собственной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учебной деятельности</a:t>
              </a:r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652" y="1103"/>
              <a:ext cx="1534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непрерывности</a:t>
              </a:r>
            </a:p>
            <a:p>
              <a:pPr algn="ctr"/>
              <a:r>
                <a:rPr lang="ru-RU" sz="1000" dirty="0">
                  <a:solidFill>
                    <a:srgbClr val="0033CC"/>
                  </a:solidFill>
                  <a:latin typeface="+mn-lt"/>
                </a:rPr>
                <a:t>предполагает преемственность  между всеми ступенями обучения на уровне  </a:t>
              </a:r>
            </a:p>
            <a:p>
              <a:pPr algn="ctr"/>
              <a:r>
                <a:rPr lang="ru-RU" sz="1000" dirty="0">
                  <a:solidFill>
                    <a:srgbClr val="0033CC"/>
                  </a:solidFill>
                  <a:latin typeface="+mn-lt"/>
                </a:rPr>
                <a:t>технологии, содержания </a:t>
              </a:r>
            </a:p>
            <a:p>
              <a:pPr algn="ctr"/>
              <a:r>
                <a:rPr lang="ru-RU" sz="1000" dirty="0">
                  <a:solidFill>
                    <a:srgbClr val="0033CC"/>
                  </a:solidFill>
                  <a:latin typeface="+mn-lt"/>
                </a:rPr>
                <a:t>и методики </a:t>
              </a:r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384" y="1968"/>
              <a:ext cx="1709" cy="1098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5" name="Text Box 13"/>
            <p:cNvSpPr txBox="1">
              <a:spLocks noChangeArrowheads="1"/>
            </p:cNvSpPr>
            <p:nvPr/>
          </p:nvSpPr>
          <p:spPr bwMode="auto">
            <a:xfrm>
              <a:off x="478" y="203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минимакса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заключается в том, что школа предполагает каждому ученику содержание образования 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на максимальном (творческом) уровне, а ученик обязуется его усвоить на уровне,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не ниже минимального (государственного  стандарта знаний</a:t>
              </a:r>
              <a:r>
                <a:rPr lang="ru-RU" sz="1000" dirty="0">
                  <a:solidFill>
                    <a:srgbClr val="0033CC"/>
                  </a:solidFill>
                  <a:latin typeface="Times New Roman" pitchFamily="18" charset="0"/>
                </a:rPr>
                <a:t>)</a:t>
              </a:r>
              <a:r>
                <a:rPr lang="ru-RU" sz="1000" dirty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3442" y="1953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3535" y="1981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психологической комфортности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снятие </a:t>
              </a:r>
              <a:r>
                <a:rPr lang="ru-RU" sz="900" dirty="0" err="1">
                  <a:solidFill>
                    <a:srgbClr val="0033CC"/>
                  </a:solidFill>
                  <a:latin typeface="Times New Roman" pitchFamily="18" charset="0"/>
                </a:rPr>
                <a:t>стрессообразующих</a:t>
              </a:r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факторов учебного процесса, создание в классе и школе доброжелательной атмосферы,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основанной на реализации идей педагогики сотрудничества  </a:t>
              </a:r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4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85" y="2876"/>
              <a:ext cx="1756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творчества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максимальную ориентацию на творческое начало в учебной деятельности,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приобретение ими собственного опыта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творческой деятельности</a:t>
              </a:r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1251" y="2781"/>
              <a:ext cx="1710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1302" y="2837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вариативности</a:t>
              </a:r>
            </a:p>
            <a:p>
              <a:pPr algn="ctr"/>
              <a:r>
                <a:rPr lang="ru-RU" sz="700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формирование у учащихся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способности  к систематическому перебору вариантов и выбора оптимального варианта на основе заданного критерия</a:t>
              </a:r>
              <a:r>
                <a:rPr lang="ru-RU" sz="900" dirty="0"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108564" name="Rectangle 20"/>
          <p:cNvSpPr>
            <a:spLocks noChangeArrowheads="1"/>
          </p:cNvSpPr>
          <p:nvPr/>
        </p:nvSpPr>
        <p:spPr bwMode="auto">
          <a:xfrm>
            <a:off x="2116189" y="244357"/>
            <a:ext cx="701992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Система дидактических</a:t>
            </a:r>
          </a:p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принципов</a:t>
            </a:r>
            <a:b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</a:t>
            </a:r>
            <a:endParaRPr lang="ru-RU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4276" name="Picture 21" descr="center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911" y="188640"/>
            <a:ext cx="8229600" cy="1574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95536" y="1916832"/>
            <a:ext cx="83883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hangingPunct="0"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Обеспечивает :</a:t>
            </a:r>
          </a:p>
          <a:p>
            <a:pPr marL="457200" indent="-457200" eaLnBrk="0" hangingPunct="0"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снятие </a:t>
            </a:r>
            <a:r>
              <a:rPr lang="ru-RU" sz="2400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стрессообразующих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факторов учебного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процесса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eaLnBrk="0" hangingPunct="0"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создание в детском коллективе доброжелательной атмосферы, основанной на реализации идей педагогики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сотрудничества 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eaLnBrk="0" hangingPunct="0">
              <a:buFont typeface="Wingdings" pitchFamily="2" charset="2"/>
              <a:buChar char="§"/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развитие 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диалоговых форм </a:t>
            </a: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0" hangingPunct="0"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общения 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03" y="3692272"/>
            <a:ext cx="39512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620688"/>
            <a:ext cx="8424936" cy="590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«Ребёнок – удивительное существо.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Если вы не научили его смеяться, радостно удивляться, сочувствуя, желая добра,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если вы не сумели вызвать у него мудрую и добрую улыбку,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он будет смеяться злобно, смех его будет насмешкой».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</a:t>
            </a:r>
            <a:endParaRPr lang="en-US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В.А.</a:t>
            </a:r>
            <a:r>
              <a:rPr lang="en-US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Сухомлинский</a:t>
            </a:r>
          </a:p>
          <a:p>
            <a:pPr algn="r">
              <a:buFontTx/>
              <a:buNone/>
            </a:pP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советский педагог, писатель, публицист, </a:t>
            </a: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создатель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народной 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педагогики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 Выготский </a:t>
            </a:r>
            <a:r>
              <a:rPr lang="ru-RU" sz="44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советский психолог </a:t>
            </a:r>
            <a:r>
              <a:rPr lang="ru-RU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«Принцип взаимосвязи обучения и развития»</a:t>
            </a:r>
          </a:p>
          <a:p>
            <a:pPr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Искусство педагога заключается в такой организации образовательного процесса, когда ребенок </a:t>
            </a: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сам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хочет  чему-либо научиться, </a:t>
            </a:r>
            <a:endParaRPr lang="ru-RU" sz="28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свободно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рассуждает, </a:t>
            </a:r>
            <a:endParaRPr lang="ru-RU" sz="28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находит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 исправляет свои ошибки, </a:t>
            </a:r>
            <a:endParaRPr lang="ru-RU" sz="28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причем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вся эта деятельность сосредоточена в русле его собственных интересов. </a:t>
            </a:r>
          </a:p>
          <a:p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8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воспитателей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905000"/>
            <a:ext cx="856895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719138" indent="-541338">
              <a:buFont typeface="Wingdings" pitchFamily="2" charset="2"/>
              <a:buChar char="§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конспекты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занятий</a:t>
            </a:r>
          </a:p>
          <a:p>
            <a:pPr marL="635000" indent="-457200">
              <a:buFont typeface="Wingdings" pitchFamily="2" charset="2"/>
              <a:buChar char="§"/>
            </a:pPr>
            <a:endParaRPr lang="ru-RU" sz="32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9138" indent="-541338">
              <a:buFont typeface="Wingdings" pitchFamily="2" charset="2"/>
              <a:buChar char="§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большое количество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</a:t>
            </a:r>
          </a:p>
          <a:p>
            <a:pPr marL="635000" indent="-457200">
              <a:buFont typeface="Wingdings" pitchFamily="2" charset="2"/>
              <a:buChar char="§"/>
            </a:pPr>
            <a:endParaRPr lang="ru-RU" sz="32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9138" indent="-541338">
              <a:buFont typeface="Wingdings" pitchFamily="2" charset="2"/>
              <a:buChar char="§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наглядного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материала</a:t>
            </a:r>
            <a:endParaRPr lang="ru-RU" sz="32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Методическое обеспечение программы 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</a:t>
            </a: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Мир открытий»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3789363"/>
            <a:ext cx="1039813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5397500"/>
            <a:ext cx="919163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367338"/>
            <a:ext cx="971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881438"/>
            <a:ext cx="1111250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5308600"/>
            <a:ext cx="9620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5334000"/>
            <a:ext cx="104933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924300"/>
            <a:ext cx="1135063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719513"/>
            <a:ext cx="11096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4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802063"/>
            <a:ext cx="1119188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5210175"/>
            <a:ext cx="1141412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6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5334000"/>
            <a:ext cx="957263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7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5384800"/>
            <a:ext cx="928688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8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881438"/>
            <a:ext cx="10985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709738"/>
            <a:ext cx="47498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303463"/>
            <a:ext cx="1189037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500438"/>
            <a:ext cx="11128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2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2050"/>
            <a:ext cx="990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13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303463"/>
            <a:ext cx="89217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02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229600" cy="1008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увлекательный игровой сюжет</a:t>
            </a:r>
          </a:p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игры (по возрасту и способностям)</a:t>
            </a:r>
          </a:p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доброжелательное сотрудничество в совместном поиске нового</a:t>
            </a:r>
          </a:p>
          <a:p>
            <a:pPr>
              <a:buFont typeface="Wingdings" pitchFamily="2" charset="2"/>
              <a:buChar char="§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двигательный режим занятия</a:t>
            </a:r>
          </a:p>
          <a:p>
            <a:pPr>
              <a:buFont typeface="Wingdings" pitchFamily="2" charset="2"/>
              <a:buChar char="§"/>
            </a:pPr>
            <a:endParaRPr lang="ru-RU" sz="32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 включает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88840"/>
            <a:ext cx="785400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игровую деятельность на занятии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воспитатель беседует с детьми, грамотно строя диалог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воспитатель увлеченно играет с детьми, веря в то, что он делает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динамический режим занятия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эмоциональность занятия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интересно и воспитателю и детям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400600"/>
          </a:xfrm>
        </p:spPr>
        <p:txBody>
          <a:bodyPr/>
          <a:lstStyle/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1211263" indent="-571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§"/>
              <a:defRPr/>
            </a:pPr>
            <a:endParaRPr lang="ru-RU" sz="36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r>
              <a:rPr lang="ru-RU" sz="3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на ребенка,  его интересы и потребности</a:t>
            </a:r>
          </a:p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Общение должно быть ориентированным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6169453" cy="42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7258050" cy="720725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000" b="1" kern="1200" spc="5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8785225" cy="56165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принципы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деятельностного метода как необходимые психолого-педагогические условия организации ОП в современном детском саду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дидактических принципов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деятельностного метода Л.Г. Петерсон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Практикум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«Реализация дидактических принципов деятельностного метода в ОП современного детского сада»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соответствия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ОП дидактическим принципам деятельностного метода         Л.Г. Петерсон (схема)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 lvl="0" algn="ctr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Педагог  может выступать в роли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старшего друга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наставника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партнёра</a:t>
            </a:r>
            <a:br>
              <a:rPr lang="ru-RU" sz="3200" b="1" dirty="0" smtClean="0">
                <a:solidFill>
                  <a:srgbClr val="FFCC66"/>
                </a:solidFill>
                <a:latin typeface="+mn-lt"/>
              </a:rPr>
            </a:b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 организатора</a:t>
            </a:r>
            <a:br>
              <a:rPr lang="ru-RU" sz="3200" b="1" dirty="0" smtClean="0">
                <a:solidFill>
                  <a:srgbClr val="FFCC66"/>
                </a:solidFill>
                <a:latin typeface="+mn-lt"/>
              </a:rPr>
            </a:b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 помощника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420888"/>
            <a:ext cx="5104457" cy="3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05342"/>
            <a:ext cx="849694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 lvl="0" algn="ctr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Задачи 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педагога</a:t>
            </a:r>
            <a:endParaRPr lang="ru-RU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Mincho"/>
            </a:endParaRPr>
          </a:p>
          <a:p>
            <a:pPr marL="342900" marR="14605" lvl="0" indent="-342900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dirty="0">
                <a:latin typeface="+mn-lt"/>
                <a:ea typeface="Times New Roman"/>
              </a:rPr>
              <a:t> </a:t>
            </a:r>
            <a:r>
              <a:rPr lang="ru-RU" sz="2400" b="1" dirty="0">
                <a:solidFill>
                  <a:srgbClr val="FFCC66"/>
                </a:solidFill>
                <a:latin typeface="+mn-lt"/>
              </a:rPr>
              <a:t>побуждать и поддерживать живой интерес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детей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развивать самостоятельность, активность, любознательность, познавательную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инициативу 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должен чувствовать себя каждый ребенок нелишним, а нужным, активным участником в больших и малых общих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делах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01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5134883"/>
            <a:ext cx="8712968" cy="1112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     </a:t>
            </a:r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Принцип </a:t>
            </a:r>
            <a:r>
              <a:rPr lang="ru-RU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</a:t>
            </a:r>
            <a:r>
              <a:rPr lang="ru-RU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сихологической комфортности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Mincho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000" b="1" dirty="0">
                <a:latin typeface="+mn-lt"/>
                <a:ea typeface="Times New Roman"/>
              </a:rPr>
              <a:t> </a:t>
            </a:r>
            <a:r>
              <a:rPr lang="ru-RU" sz="2400" b="1" dirty="0">
                <a:solidFill>
                  <a:srgbClr val="FFCC66"/>
                </a:solidFill>
                <a:latin typeface="+mn-lt"/>
              </a:rPr>
              <a:t>дети не должны бояться ошибок,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неудач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 необходимо принимать все ответы детей (по возможности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) 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если предложенный ребенком ответ «не подходят», взрослый старается подвести его к тому, чтобы он сам убедился в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этом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грамотное расположение детей в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пространстве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возможность свободного их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перемещения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чередованием видов деятельности и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прочее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  <a:p>
            <a:pPr marL="342900" marR="14605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400" b="1" dirty="0">
                <a:solidFill>
                  <a:srgbClr val="FFCC66"/>
                </a:solidFill>
                <a:latin typeface="+mn-lt"/>
              </a:rPr>
              <a:t>дети должны видеть свою «детскую» </a:t>
            </a:r>
            <a:r>
              <a:rPr lang="ru-RU" sz="2400" b="1" dirty="0" smtClean="0">
                <a:solidFill>
                  <a:srgbClr val="FFCC66"/>
                </a:solidFill>
                <a:latin typeface="+mn-lt"/>
              </a:rPr>
              <a:t>цель</a:t>
            </a:r>
            <a:endParaRPr lang="ru-RU" sz="2400" b="1" dirty="0">
              <a:solidFill>
                <a:srgbClr val="FFCC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25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Принцип 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п</a:t>
            </a: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</a:rPr>
              <a:t>сихологической комфортности</a:t>
            </a: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S Mincho"/>
            </a:endParaRPr>
          </a:p>
          <a:p>
            <a:pPr marR="14605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FFCC66"/>
                </a:solidFill>
                <a:latin typeface="+mn-lt"/>
              </a:rPr>
              <a:t>Искусство педагога заключается в такой </a:t>
            </a:r>
            <a:endParaRPr lang="ru-RU" sz="2800" b="1" dirty="0" smtClean="0">
              <a:solidFill>
                <a:srgbClr val="FFCC66"/>
              </a:solidFill>
              <a:latin typeface="+mn-lt"/>
            </a:endParaRPr>
          </a:p>
          <a:p>
            <a:pPr marR="14605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организации </a:t>
            </a:r>
            <a:r>
              <a:rPr lang="ru-RU" sz="2800" b="1" dirty="0">
                <a:solidFill>
                  <a:srgbClr val="FFCC66"/>
                </a:solidFill>
                <a:latin typeface="+mn-lt"/>
              </a:rPr>
              <a:t>ОП, когда ребенок </a:t>
            </a:r>
          </a:p>
          <a:p>
            <a:pPr marL="342900" marR="14605" indent="-342900" algn="just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800" b="1" dirty="0">
                <a:solidFill>
                  <a:srgbClr val="FFCC66"/>
                </a:solidFill>
                <a:latin typeface="+mn-lt"/>
              </a:rPr>
              <a:t>сам хочет чему- либо </a:t>
            </a: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научиться </a:t>
            </a:r>
            <a:endParaRPr lang="ru-RU" sz="2800" b="1" dirty="0">
              <a:solidFill>
                <a:srgbClr val="FFCC66"/>
              </a:solidFill>
              <a:latin typeface="+mn-lt"/>
            </a:endParaRPr>
          </a:p>
          <a:p>
            <a:pPr marL="342900" marR="14605" indent="-342900" algn="just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800" b="1" dirty="0">
                <a:solidFill>
                  <a:srgbClr val="FFCC66"/>
                </a:solidFill>
                <a:latin typeface="+mn-lt"/>
              </a:rPr>
              <a:t>свободно </a:t>
            </a: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рассуждает</a:t>
            </a:r>
            <a:endParaRPr lang="ru-RU" sz="2800" b="1" dirty="0">
              <a:solidFill>
                <a:srgbClr val="FFCC66"/>
              </a:solidFill>
              <a:latin typeface="+mn-lt"/>
            </a:endParaRPr>
          </a:p>
          <a:p>
            <a:pPr marL="342900" marR="14605" indent="-342900" algn="just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2800" b="1" dirty="0">
                <a:solidFill>
                  <a:srgbClr val="FFCC66"/>
                </a:solidFill>
                <a:latin typeface="+mn-lt"/>
              </a:rPr>
              <a:t>находит и исправляет свои ошибки, причем вся эта деятельность сосредоточена в русле его собственных </a:t>
            </a: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интересов</a:t>
            </a:r>
            <a:endParaRPr lang="ru-RU" sz="2800" b="1" dirty="0">
              <a:solidFill>
                <a:srgbClr val="FFCC66"/>
              </a:solidFill>
              <a:latin typeface="+mn-lt"/>
            </a:endParaRPr>
          </a:p>
          <a:p>
            <a:pPr marR="14605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Взрослый </a:t>
            </a:r>
            <a:r>
              <a:rPr lang="ru-RU" sz="2800" b="1" dirty="0">
                <a:solidFill>
                  <a:srgbClr val="FFCC66"/>
                </a:solidFill>
                <a:latin typeface="+mn-lt"/>
              </a:rPr>
              <a:t>придумывает такие ситуации, когда </a:t>
            </a:r>
            <a:endParaRPr lang="ru-RU" sz="2800" b="1" dirty="0" smtClean="0">
              <a:solidFill>
                <a:srgbClr val="FFCC66"/>
              </a:solidFill>
              <a:latin typeface="+mn-lt"/>
            </a:endParaRPr>
          </a:p>
          <a:p>
            <a:pPr marR="14605" algn="just">
              <a:spcAft>
                <a:spcPts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у </a:t>
            </a:r>
            <a:r>
              <a:rPr lang="ru-RU" sz="2800" b="1" dirty="0">
                <a:solidFill>
                  <a:srgbClr val="FFCC66"/>
                </a:solidFill>
                <a:latin typeface="+mn-lt"/>
              </a:rPr>
              <a:t>дошкольника возникает внутренняя потребность включения в деятельность, а затем, в процессе этой </a:t>
            </a:r>
            <a:r>
              <a:rPr lang="ru-RU" sz="2800" b="1" dirty="0" smtClean="0">
                <a:solidFill>
                  <a:srgbClr val="FFCC66"/>
                </a:solidFill>
                <a:latin typeface="+mn-lt"/>
              </a:rPr>
              <a:t>деятельности  </a:t>
            </a:r>
            <a:r>
              <a:rPr lang="ru-RU" sz="2800" b="1" dirty="0">
                <a:solidFill>
                  <a:srgbClr val="FFCC66"/>
                </a:solidFill>
                <a:latin typeface="+mn-lt"/>
              </a:rPr>
              <a:t>- мотив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13795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686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Комфортность образовательного  процесса </a:t>
            </a: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3200" b="1" i="1" dirty="0">
                <a:solidFill>
                  <a:srgbClr val="FFCC66"/>
                </a:solidFill>
              </a:rPr>
              <a:t>– </a:t>
            </a:r>
            <a:r>
              <a:rPr lang="ru-RU" sz="3200" b="1" i="1" dirty="0">
                <a:solidFill>
                  <a:srgbClr val="FFCC66"/>
                </a:solidFill>
                <a:latin typeface="+mn-lt"/>
              </a:rPr>
              <a:t>это совокупность условий </a:t>
            </a:r>
            <a:r>
              <a:rPr lang="ru-RU" sz="3200" b="1" i="1" dirty="0" smtClean="0">
                <a:solidFill>
                  <a:srgbClr val="FFCC66"/>
                </a:solidFill>
                <a:latin typeface="+mn-lt"/>
              </a:rPr>
              <a:t>для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ru-RU" sz="3200" b="1" i="1" dirty="0">
              <a:solidFill>
                <a:srgbClr val="FFCC66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познавательной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деятельности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добрых взаимоотношений между </a:t>
            </a: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 педагогами и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детьми 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 между детьми и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книгой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 между всеми участниками </a:t>
            </a:r>
          </a:p>
          <a:p>
            <a:pPr marL="542925" eaLnBrk="1" hangingPunct="1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   образовательного процесса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5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633413" marR="12700" lvl="0" indent="-45402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Нормативно-правовые документы</a:t>
            </a: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Конвенция о правах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ребенка 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ФГОС (требования к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условиям  реализации </a:t>
            </a:r>
          </a:p>
          <a:p>
            <a:pPr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  ООП </a:t>
            </a:r>
            <a:r>
              <a:rPr lang="ru-RU" sz="3200" b="1" dirty="0">
                <a:solidFill>
                  <a:srgbClr val="FFCC66"/>
                </a:solidFill>
                <a:latin typeface="+mn-lt"/>
              </a:rPr>
              <a:t>ДО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)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ФГОС к структуре ООП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ДО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Концепция </a:t>
            </a:r>
            <a:r>
              <a:rPr lang="ru-RU" sz="3200" b="1" dirty="0">
                <a:solidFill>
                  <a:srgbClr val="FFCC66"/>
                </a:solidFill>
                <a:latin typeface="+mn-lt"/>
              </a:rPr>
              <a:t>непрерывного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образования</a:t>
            </a:r>
          </a:p>
          <a:p>
            <a:pPr>
              <a:defRPr/>
            </a:pPr>
            <a:r>
              <a:rPr lang="ru-RU" sz="3200" b="1" dirty="0">
                <a:solidFill>
                  <a:srgbClr val="FFCC66"/>
                </a:solidFill>
                <a:latin typeface="+mn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rgbClr val="FFCC66"/>
                </a:solidFill>
                <a:latin typeface="+mn-lt"/>
              </a:rPr>
              <a:t>ДО и НОО и </a:t>
            </a:r>
            <a:r>
              <a:rPr lang="ru-RU" sz="3200" b="1" dirty="0" smtClean="0">
                <a:solidFill>
                  <a:srgbClr val="FFCC66"/>
                </a:solidFill>
                <a:latin typeface="+mn-lt"/>
              </a:rPr>
              <a:t>др.</a:t>
            </a:r>
            <a:endParaRPr lang="ru-RU" sz="3200" b="1" dirty="0">
              <a:solidFill>
                <a:srgbClr val="FFCC66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3200" dirty="0"/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2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486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деятельности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8712968" cy="4607024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ru-RU" sz="2800" dirty="0" smtClean="0">
                <a:solidFill>
                  <a:srgbClr val="FFFFFF"/>
                </a:solidFill>
              </a:rPr>
              <a:t> </a:t>
            </a:r>
            <a:r>
              <a:rPr lang="ru-RU" sz="2800" b="1" i="1" dirty="0">
                <a:solidFill>
                  <a:srgbClr val="FFCC66"/>
                </a:solidFill>
              </a:rPr>
              <a:t>Заключается в такой организации обучения, </a:t>
            </a:r>
            <a:r>
              <a:rPr lang="ru-RU" sz="2800" b="1" i="1" dirty="0" smtClean="0">
                <a:solidFill>
                  <a:srgbClr val="FFCC66"/>
                </a:solidFill>
              </a:rPr>
              <a:t> когда </a:t>
            </a:r>
            <a:r>
              <a:rPr lang="ru-RU" sz="2800" b="1" dirty="0" smtClean="0">
                <a:solidFill>
                  <a:srgbClr val="FFCC66"/>
                </a:solidFill>
              </a:rPr>
              <a:t> 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воспитанник </a:t>
            </a:r>
            <a:r>
              <a:rPr lang="ru-RU" sz="2800" b="1" dirty="0">
                <a:solidFill>
                  <a:srgbClr val="FFCC66"/>
                </a:solidFill>
              </a:rPr>
              <a:t>получает знания не в готовом виде, </a:t>
            </a:r>
            <a:r>
              <a:rPr lang="ru-RU" sz="2800" b="1" dirty="0" smtClean="0">
                <a:solidFill>
                  <a:srgbClr val="FFCC66"/>
                </a:solidFill>
              </a:rPr>
              <a:t>а </a:t>
            </a:r>
            <a:r>
              <a:rPr lang="ru-RU" sz="2800" b="1" dirty="0">
                <a:solidFill>
                  <a:srgbClr val="FFCC66"/>
                </a:solidFill>
              </a:rPr>
              <a:t>добывает их сам </a:t>
            </a:r>
            <a:r>
              <a:rPr lang="ru-RU" b="1" i="1" dirty="0">
                <a:solidFill>
                  <a:srgbClr val="FFFF66"/>
                </a:solidFill>
              </a:rPr>
              <a:t>(«открытие нового знания</a:t>
            </a:r>
            <a:r>
              <a:rPr lang="ru-RU" b="1" i="1" dirty="0" smtClean="0">
                <a:solidFill>
                  <a:srgbClr val="FFFF66"/>
                </a:solidFill>
              </a:rPr>
              <a:t>»)</a:t>
            </a:r>
            <a:endParaRPr lang="ru-RU" sz="2800" b="1" i="1" dirty="0">
              <a:solidFill>
                <a:srgbClr val="FFCC66"/>
              </a:solidFill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FFCC66"/>
                </a:solidFill>
              </a:rPr>
              <a:t> осознает содержание своей познавательной деятельности   </a:t>
            </a:r>
            <a:r>
              <a:rPr lang="ru-RU" b="1" i="1" dirty="0">
                <a:solidFill>
                  <a:srgbClr val="FFFF66"/>
                </a:solidFill>
              </a:rPr>
              <a:t>(знает и соблюдает шаги деятельности</a:t>
            </a:r>
            <a:r>
              <a:rPr lang="ru-RU" b="1" i="1" dirty="0" smtClean="0">
                <a:solidFill>
                  <a:srgbClr val="FFFF66"/>
                </a:solidFill>
              </a:rPr>
              <a:t>)</a:t>
            </a:r>
            <a:endParaRPr lang="ru-RU" b="1" i="1" dirty="0">
              <a:solidFill>
                <a:srgbClr val="FFCC66"/>
              </a:solidFill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FFCC66"/>
                </a:solidFill>
              </a:rPr>
              <a:t>в деятельности успешно </a:t>
            </a:r>
            <a:r>
              <a:rPr lang="ru-RU" sz="2800" b="1" dirty="0" smtClean="0">
                <a:solidFill>
                  <a:srgbClr val="FFCC66"/>
                </a:solidFill>
              </a:rPr>
              <a:t>формируются    </a:t>
            </a:r>
            <a:endParaRPr lang="ru-RU" sz="2800" b="1" dirty="0">
              <a:solidFill>
                <a:srgbClr val="FFCC66"/>
              </a:solidFill>
            </a:endParaRP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его </a:t>
            </a:r>
            <a:r>
              <a:rPr lang="ru-RU" sz="2800" b="1" dirty="0">
                <a:solidFill>
                  <a:srgbClr val="FFCC66"/>
                </a:solidFill>
              </a:rPr>
              <a:t>общекультурные </a:t>
            </a:r>
            <a:r>
              <a:rPr lang="ru-RU" sz="2800" b="1" dirty="0" smtClean="0">
                <a:solidFill>
                  <a:srgbClr val="FFCC66"/>
                </a:solidFill>
              </a:rPr>
              <a:t>ценности</a:t>
            </a:r>
            <a:endParaRPr lang="ru-RU" sz="2800" b="1" dirty="0">
              <a:solidFill>
                <a:srgbClr val="FFCC66"/>
              </a:solidFill>
            </a:endParaRP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err="1" smtClean="0">
                <a:solidFill>
                  <a:srgbClr val="FFCC66"/>
                </a:solidFill>
              </a:rPr>
              <a:t>деятельностные</a:t>
            </a:r>
            <a:r>
              <a:rPr lang="ru-RU" sz="2800" b="1" dirty="0" smtClean="0">
                <a:solidFill>
                  <a:srgbClr val="FFCC66"/>
                </a:solidFill>
              </a:rPr>
              <a:t> способности</a:t>
            </a: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предпосылки УД</a:t>
            </a:r>
            <a:endParaRPr lang="ru-RU" sz="2800" b="1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«Образование призвано дать ребенку не готовые знания, а </a:t>
            </a:r>
            <a:r>
              <a:rPr lang="ru-RU" sz="36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знания деятельные</a:t>
            </a: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которые могут быть приобретены только и исключительно в ходе активного взаимодействия с окружающей средой» 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rgbClr val="FFCC66"/>
                </a:solidFill>
              </a:rPr>
              <a:t>Д. </a:t>
            </a:r>
            <a:r>
              <a:rPr lang="ru-RU" sz="2800" b="1" dirty="0" err="1">
                <a:solidFill>
                  <a:srgbClr val="FFCC66"/>
                </a:solidFill>
              </a:rPr>
              <a:t>Дьюи</a:t>
            </a:r>
            <a:r>
              <a:rPr lang="ru-RU" sz="2800" b="1" dirty="0">
                <a:solidFill>
                  <a:srgbClr val="FFCC66"/>
                </a:solidFill>
              </a:rPr>
              <a:t>     </a:t>
            </a:r>
            <a:endParaRPr lang="ru-RU" sz="2800" b="1" dirty="0" smtClean="0">
              <a:solidFill>
                <a:srgbClr val="FFCC66"/>
              </a:solidFill>
            </a:endParaRPr>
          </a:p>
          <a:p>
            <a:pPr marL="0" indent="0" algn="r">
              <a:buNone/>
            </a:pPr>
            <a:r>
              <a:rPr lang="ru-RU" sz="2800" b="1" dirty="0" smtClean="0">
                <a:solidFill>
                  <a:srgbClr val="FFCC66"/>
                </a:solidFill>
              </a:rPr>
              <a:t>американский </a:t>
            </a:r>
            <a:r>
              <a:rPr lang="ru-RU" sz="2800" b="1" dirty="0">
                <a:solidFill>
                  <a:srgbClr val="FFCC66"/>
                </a:solidFill>
              </a:rPr>
              <a:t>философ и педагог</a:t>
            </a:r>
          </a:p>
        </p:txBody>
      </p:sp>
    </p:spTree>
    <p:extLst>
      <p:ext uri="{BB962C8B-B14F-4D97-AF65-F5344CB8AC3E}">
        <p14:creationId xmlns:p14="http://schemas.microsoft.com/office/powerpoint/2010/main" val="31172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 algn="r">
              <a:buFontTx/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нем. педагог А. </a:t>
            </a:r>
            <a:r>
              <a:rPr lang="ru-RU" sz="2800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Дистервег</a:t>
            </a: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 algn="r"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франц. писатель Эрнст </a:t>
            </a:r>
            <a:r>
              <a:rPr lang="ru-RU" sz="2800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Легуве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Tx/>
              <a:buNone/>
            </a:pPr>
            <a:endParaRPr lang="ru-RU" sz="2800" dirty="0" smtClean="0">
              <a:effectLst/>
            </a:endParaRPr>
          </a:p>
        </p:txBody>
      </p:sp>
      <p:sp>
        <p:nvSpPr>
          <p:cNvPr id="93187" name="Text Box 3" descr="Букет"/>
          <p:cNvSpPr txBox="1">
            <a:spLocks noChangeArrowheads="1"/>
          </p:cNvSpPr>
          <p:nvPr/>
        </p:nvSpPr>
        <p:spPr bwMode="auto">
          <a:xfrm>
            <a:off x="509588" y="1185863"/>
            <a:ext cx="8023225" cy="120032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«Главная цель воспитания – в развитии самостоятельности</a:t>
            </a:r>
            <a:r>
              <a:rPr lang="ru-RU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</a:t>
            </a:r>
            <a:endParaRPr lang="ru-RU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3188" name="Text Box 4" descr="Розовая тисненая бумага"/>
          <p:cNvSpPr txBox="1">
            <a:spLocks noChangeArrowheads="1"/>
          </p:cNvSpPr>
          <p:nvPr/>
        </p:nvSpPr>
        <p:spPr bwMode="auto">
          <a:xfrm>
            <a:off x="593725" y="3981450"/>
            <a:ext cx="8023225" cy="1200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«Научить детей обходиться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без нас»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ru-RU" sz="4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«Умение планировать свою деятельность»?</a:t>
            </a:r>
            <a:br>
              <a:rPr lang="ru-RU" sz="4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</a:br>
            <a:endParaRPr lang="ru-RU" sz="4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r>
              <a:rPr lang="ru-RU" sz="3200" b="1" dirty="0" smtClean="0">
                <a:solidFill>
                  <a:srgbClr val="FFCC66"/>
                </a:solidFill>
              </a:rPr>
              <a:t>ставить цель</a:t>
            </a:r>
          </a:p>
          <a:p>
            <a:r>
              <a:rPr lang="ru-RU" sz="3200" b="1" dirty="0" smtClean="0">
                <a:solidFill>
                  <a:srgbClr val="FFCC66"/>
                </a:solidFill>
              </a:rPr>
              <a:t> определять </a:t>
            </a:r>
            <a:r>
              <a:rPr lang="ru-RU" sz="3200" b="1" dirty="0">
                <a:solidFill>
                  <a:srgbClr val="FFCC66"/>
                </a:solidFill>
              </a:rPr>
              <a:t>последовательность </a:t>
            </a:r>
            <a:r>
              <a:rPr lang="ru-RU" sz="3200" b="1" dirty="0" smtClean="0">
                <a:solidFill>
                  <a:srgbClr val="FFCC66"/>
                </a:solidFill>
              </a:rPr>
              <a:t>действий</a:t>
            </a:r>
            <a:endParaRPr lang="ru-RU" sz="3200" b="1" dirty="0">
              <a:solidFill>
                <a:srgbClr val="FFCC66"/>
              </a:solidFill>
            </a:endParaRPr>
          </a:p>
          <a:p>
            <a:r>
              <a:rPr lang="ru-RU" sz="3200" b="1" dirty="0">
                <a:solidFill>
                  <a:srgbClr val="FFCC66"/>
                </a:solidFill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</a:rPr>
              <a:t>проектировать</a:t>
            </a:r>
            <a:endParaRPr lang="ru-RU" sz="3200" b="1" dirty="0">
              <a:solidFill>
                <a:srgbClr val="FFCC66"/>
              </a:solidFill>
            </a:endParaRPr>
          </a:p>
          <a:p>
            <a:r>
              <a:rPr lang="ru-RU" sz="3200" b="1" dirty="0">
                <a:solidFill>
                  <a:srgbClr val="FFCC66"/>
                </a:solidFill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</a:rPr>
              <a:t>владеть </a:t>
            </a:r>
            <a:r>
              <a:rPr lang="ru-RU" sz="3200" b="1" dirty="0">
                <a:solidFill>
                  <a:srgbClr val="FFCC66"/>
                </a:solidFill>
              </a:rPr>
              <a:t>способами контроля и </a:t>
            </a:r>
            <a:r>
              <a:rPr lang="ru-RU" sz="3200" b="1" dirty="0" smtClean="0">
                <a:solidFill>
                  <a:srgbClr val="FFCC66"/>
                </a:solidFill>
              </a:rPr>
              <a:t>оценки</a:t>
            </a:r>
            <a:endParaRPr lang="ru-RU" sz="3200" b="1" dirty="0">
              <a:solidFill>
                <a:srgbClr val="FFCC66"/>
              </a:solidFill>
            </a:endParaRPr>
          </a:p>
          <a:p>
            <a:r>
              <a:rPr lang="ru-RU" sz="3200" b="1" dirty="0">
                <a:solidFill>
                  <a:srgbClr val="FFCC66"/>
                </a:solidFill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</a:rPr>
              <a:t>определять </a:t>
            </a:r>
            <a:r>
              <a:rPr lang="ru-RU" sz="3200" b="1" dirty="0">
                <a:solidFill>
                  <a:srgbClr val="FFCC66"/>
                </a:solidFill>
              </a:rPr>
              <a:t>причины возникших </a:t>
            </a:r>
            <a:r>
              <a:rPr lang="ru-RU" sz="3200" b="1" dirty="0" smtClean="0">
                <a:solidFill>
                  <a:srgbClr val="FFCC66"/>
                </a:solidFill>
              </a:rPr>
              <a:t>затруднений</a:t>
            </a:r>
            <a:endParaRPr lang="ru-RU" sz="3200" b="1" dirty="0">
              <a:solidFill>
                <a:srgbClr val="FFCC66"/>
              </a:solidFill>
            </a:endParaRPr>
          </a:p>
          <a:p>
            <a:r>
              <a:rPr lang="ru-RU" sz="3200" b="1" dirty="0">
                <a:solidFill>
                  <a:srgbClr val="FFCC66"/>
                </a:solidFill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</a:rPr>
              <a:t>выбирать </a:t>
            </a:r>
            <a:r>
              <a:rPr lang="ru-RU" sz="3200" b="1" dirty="0">
                <a:solidFill>
                  <a:srgbClr val="FFCC66"/>
                </a:solidFill>
              </a:rPr>
              <a:t>пути преодоления </a:t>
            </a:r>
            <a:r>
              <a:rPr lang="ru-RU" sz="3200" b="1" dirty="0" smtClean="0">
                <a:solidFill>
                  <a:srgbClr val="FFCC66"/>
                </a:solidFill>
              </a:rPr>
              <a:t>ошибок</a:t>
            </a:r>
            <a:endParaRPr lang="ru-RU" sz="3200" b="1" dirty="0">
              <a:solidFill>
                <a:srgbClr val="FFCC66"/>
              </a:solidFill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853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666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Принцип</a:t>
            </a:r>
            <a:endParaRPr lang="ru-RU" sz="5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–это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q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исходное положение какой-нибудь теории, 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программы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q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убеждение , взгляд на вещи 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endParaRPr lang="ru-RU" sz="2800" b="1" kern="12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ru-RU" sz="32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Дидактика</a:t>
            </a: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 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науки педагогики, представляющий собой теорию обучения и образования, отвечающий на вопрос: «Как обучать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?»</a:t>
            </a:r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78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педагога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38869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6600"/>
                </a:solidFill>
              </a:rPr>
              <a:t>Педагог поощряет</a:t>
            </a:r>
          </a:p>
          <a:p>
            <a:r>
              <a:rPr lang="ru-RU" sz="3600" b="1" dirty="0" smtClean="0">
                <a:solidFill>
                  <a:srgbClr val="FFCC66"/>
                </a:solidFill>
              </a:rPr>
              <a:t>детскую самостоятельность</a:t>
            </a:r>
            <a:endParaRPr lang="ru-RU" sz="3600" b="1" dirty="0">
              <a:solidFill>
                <a:srgbClr val="FFCC66"/>
              </a:solidFill>
            </a:endParaRPr>
          </a:p>
          <a:p>
            <a:r>
              <a:rPr lang="ru-RU" sz="3600" b="1" dirty="0" smtClean="0">
                <a:solidFill>
                  <a:srgbClr val="FFCC66"/>
                </a:solidFill>
              </a:rPr>
              <a:t> инициативу</a:t>
            </a:r>
            <a:endParaRPr lang="ru-RU" sz="3600" b="1" dirty="0">
              <a:solidFill>
                <a:srgbClr val="FFCC66"/>
              </a:solidFill>
            </a:endParaRPr>
          </a:p>
          <a:p>
            <a:r>
              <a:rPr lang="ru-RU" sz="3600" b="1" dirty="0" smtClean="0">
                <a:solidFill>
                  <a:srgbClr val="FFCC66"/>
                </a:solidFill>
              </a:rPr>
              <a:t>выдвижение </a:t>
            </a:r>
            <a:r>
              <a:rPr lang="ru-RU" sz="3600" b="1" dirty="0">
                <a:solidFill>
                  <a:srgbClr val="FFCC66"/>
                </a:solidFill>
              </a:rPr>
              <a:t>и обоснование своих </a:t>
            </a:r>
            <a:r>
              <a:rPr lang="ru-RU" sz="3600" b="1" dirty="0" smtClean="0">
                <a:solidFill>
                  <a:srgbClr val="FFCC66"/>
                </a:solidFill>
              </a:rPr>
              <a:t>гипотез</a:t>
            </a:r>
            <a:endParaRPr lang="ru-RU" sz="3600" b="1" dirty="0">
              <a:solidFill>
                <a:srgbClr val="FFCC66"/>
              </a:solidFill>
            </a:endParaRPr>
          </a:p>
          <a:p>
            <a:r>
              <a:rPr lang="ru-RU" sz="3600" b="1" dirty="0" smtClean="0">
                <a:solidFill>
                  <a:srgbClr val="FFCC66"/>
                </a:solidFill>
              </a:rPr>
              <a:t>активную деятельность</a:t>
            </a:r>
            <a:endParaRPr lang="ru-RU" sz="3600" b="1" dirty="0">
              <a:solidFill>
                <a:srgbClr val="FFCC66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FFCC66"/>
                </a:solidFill>
              </a:rPr>
              <a:t>Высший пилотаж современного </a:t>
            </a:r>
            <a:r>
              <a:rPr lang="ru-RU" sz="3600" b="1" dirty="0" smtClean="0">
                <a:solidFill>
                  <a:srgbClr val="FFCC66"/>
                </a:solidFill>
              </a:rPr>
              <a:t>педагога -</a:t>
            </a:r>
            <a:endParaRPr lang="ru-RU" sz="3600" b="1" dirty="0">
              <a:solidFill>
                <a:srgbClr val="FFCC66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CC66"/>
                </a:solidFill>
              </a:rPr>
              <a:t>«</a:t>
            </a:r>
            <a:r>
              <a:rPr lang="ru-RU" sz="3600" b="1" dirty="0">
                <a:solidFill>
                  <a:srgbClr val="FFCC66"/>
                </a:solidFill>
              </a:rPr>
              <a:t>у</a:t>
            </a:r>
            <a:r>
              <a:rPr lang="ru-RU" sz="3600" b="1" dirty="0" smtClean="0">
                <a:solidFill>
                  <a:srgbClr val="FFCC66"/>
                </a:solidFill>
              </a:rPr>
              <a:t>страняет </a:t>
            </a:r>
            <a:r>
              <a:rPr lang="ru-RU" sz="3600" b="1" dirty="0">
                <a:solidFill>
                  <a:srgbClr val="FFCC66"/>
                </a:solidFill>
              </a:rPr>
              <a:t>себя» и ненавязчиво </a:t>
            </a:r>
            <a:r>
              <a:rPr lang="ru-RU" sz="3600" b="1" dirty="0" smtClean="0">
                <a:solidFill>
                  <a:srgbClr val="FFCC66"/>
                </a:solidFill>
              </a:rPr>
              <a:t>организует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CC66"/>
                </a:solidFill>
              </a:rPr>
              <a:t> </a:t>
            </a:r>
            <a:r>
              <a:rPr lang="ru-RU" sz="3600" b="1" dirty="0">
                <a:solidFill>
                  <a:srgbClr val="FFCC66"/>
                </a:solidFill>
              </a:rPr>
              <a:t>деятельность ребенка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 принципа деятельности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38869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«Думай, анализируй, сопоставляй, твори и будь спокоен,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36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удь уверен, я иду рядом»</a:t>
            </a:r>
          </a:p>
        </p:txBody>
      </p:sp>
    </p:spTree>
    <p:extLst>
      <p:ext uri="{BB962C8B-B14F-4D97-AF65-F5344CB8AC3E}">
        <p14:creationId xmlns:p14="http://schemas.microsoft.com/office/powerpoint/2010/main" val="17099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871296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Деятельностные</a:t>
            </a:r>
            <a:r>
              <a:rPr lang="ru-RU" sz="40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способности формируются только в деятельности»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сов. психолог С.Л. Рубинштейн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766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0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еятельностные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способности в дошкольном возрасте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игры, как способа познания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 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внутренняя потребность в игре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принятых правил игры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умение соблюдать правила игры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преобразование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i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собственный информационный багаж для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игры,)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(умение 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преобразовать игру</a:t>
            </a:r>
            <a:r>
              <a:rPr lang="ru-RU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i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самоконтроль деятельности во время игры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умение не отвлечься в ходе  игры и достичь результата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ru-RU" sz="2000" b="1" i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результатов деятельности в игре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0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i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адекватная оценка результатов деятельности</a:t>
            </a:r>
            <a:r>
              <a:rPr lang="ru-RU" sz="2000" b="1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ru-RU" sz="2000" b="1" i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коммуникативное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окружающими в 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игре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владение </a:t>
            </a: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языковыми средствами </a:t>
            </a: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68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2728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Ребёнок в деятельности усваивает культурные нормы и правила поведения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073988"/>
            <a:ext cx="5112568" cy="37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80775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7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минимакса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23528" y="1916832"/>
            <a:ext cx="8568951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3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Заключается в том, что</a:t>
            </a: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знания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предлагаются детям на максимальном уровне </a:t>
            </a:r>
            <a:endParaRPr lang="ru-RU" sz="32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0" hangingPunct="0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(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определяемом зоной ближайшего развития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данного </a:t>
            </a:r>
          </a:p>
          <a:p>
            <a:pPr eaLnBrk="0" hangingPunct="0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возраста )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ребёнок 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усваивает знания на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своём уровне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 не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ниже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минимального</a:t>
            </a:r>
          </a:p>
          <a:p>
            <a:pPr eaLnBrk="0" hangingPunct="0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(стандарт)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32195468"/>
              </p:ext>
            </p:extLst>
          </p:nvPr>
        </p:nvGraphicFramePr>
        <p:xfrm>
          <a:off x="223838" y="1625600"/>
          <a:ext cx="8677275" cy="4691063"/>
        </p:xfrm>
        <a:graphic>
          <a:graphicData uri="http://schemas.openxmlformats.org/drawingml/2006/table">
            <a:tbl>
              <a:tblPr/>
              <a:tblGrid>
                <a:gridCol w="2170112"/>
                <a:gridCol w="2168525"/>
                <a:gridCol w="2105025"/>
                <a:gridCol w="2233613"/>
              </a:tblGrid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Настоящий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МИНИМУМ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Конечный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МАКСИМУМ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4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уровень способностей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(стандарт)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возьмут все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 которого может дойти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конкретный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ребёнок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возможный 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творческий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уровень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готовиться к занятию на принципе минимакса?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3396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определить минимум содержания занятия с учётом специфики детей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сконструировать затруднения в игровой ситуации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разработать проект диалога с детьми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выбрать максимум, с которым можно познакомить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вариативности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Обеспечивает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формирование у детей способностей к систематическому перебору вариантов ответа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</a:rPr>
              <a:t>выбора оптимального ответа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6600"/>
                </a:solidFill>
              </a:rPr>
              <a:t>Вариативность -  </a:t>
            </a:r>
            <a:r>
              <a:rPr lang="ru-RU" sz="2800" b="1" dirty="0" smtClean="0">
                <a:solidFill>
                  <a:srgbClr val="FF6600"/>
                </a:solidFill>
              </a:rPr>
              <a:t>   </a:t>
            </a:r>
            <a:r>
              <a:rPr lang="ru-RU" sz="2800" b="1" i="1" dirty="0">
                <a:solidFill>
                  <a:srgbClr val="FF6600"/>
                </a:solidFill>
              </a:rPr>
              <a:t>это возможность </a:t>
            </a:r>
            <a:r>
              <a:rPr lang="ru-RU" sz="2800" b="1" i="1" dirty="0" smtClean="0">
                <a:solidFill>
                  <a:srgbClr val="FF6600"/>
                </a:solidFill>
              </a:rPr>
              <a:t>выбор</a:t>
            </a:r>
            <a:r>
              <a:rPr lang="ru-RU" sz="2800" b="1" dirty="0" smtClean="0">
                <a:solidFill>
                  <a:srgbClr val="FF6600"/>
                </a:solidFill>
              </a:rPr>
              <a:t>а</a:t>
            </a:r>
            <a:endParaRPr lang="ru-RU" sz="2800" b="1" dirty="0">
              <a:solidFill>
                <a:srgbClr val="FF6600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ru-RU" b="1" dirty="0" smtClean="0">
              <a:solidFill>
                <a:srgbClr val="FFCC66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39"/>
            <a:ext cx="4160477" cy="2770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3518865"/>
            <a:ext cx="4427984" cy="33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0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4000" i="1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000" i="1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40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0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4000" i="1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000" i="1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4000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Правила </a:t>
            </a:r>
            <a:r>
              <a:rPr lang="ru-RU" sz="40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соблюдения </a:t>
            </a:r>
            <a:br>
              <a:rPr lang="ru-RU" sz="40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ru-RU" sz="44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принципа </a:t>
            </a:r>
            <a:r>
              <a:rPr lang="ru-RU" sz="4400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вариативности</a:t>
            </a:r>
            <a:r>
              <a:rPr lang="ru-RU" sz="40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ru-RU" sz="40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CC66"/>
                </a:solidFill>
              </a:rPr>
              <a:t>каждый ответ </a:t>
            </a:r>
            <a:r>
              <a:rPr lang="ru-RU" sz="2800" b="1" dirty="0" smtClean="0">
                <a:solidFill>
                  <a:srgbClr val="FFCC66"/>
                </a:solidFill>
              </a:rPr>
              <a:t>правильный</a:t>
            </a:r>
            <a:endParaRPr lang="ru-RU" sz="2800" b="1" dirty="0">
              <a:solidFill>
                <a:srgbClr val="FFCC66"/>
              </a:solidFill>
            </a:endParaRPr>
          </a:p>
          <a:p>
            <a:pPr>
              <a:defRPr/>
            </a:pPr>
            <a:r>
              <a:rPr lang="ru-RU" sz="2800" b="1" dirty="0">
                <a:solidFill>
                  <a:srgbClr val="FFCC66"/>
                </a:solidFill>
              </a:rPr>
              <a:t>ребёнок говорит,  как может, а воспитатель помогает </a:t>
            </a:r>
            <a:r>
              <a:rPr lang="ru-RU" sz="2800" b="1" dirty="0" smtClean="0">
                <a:solidFill>
                  <a:srgbClr val="FFCC66"/>
                </a:solidFill>
              </a:rPr>
              <a:t>грамотно   </a:t>
            </a:r>
            <a:r>
              <a:rPr lang="ru-RU" sz="2800" b="1" dirty="0">
                <a:solidFill>
                  <a:srgbClr val="FFCC66"/>
                </a:solidFill>
              </a:rPr>
              <a:t>сформулировать  </a:t>
            </a:r>
            <a:r>
              <a:rPr lang="ru-RU" sz="2800" b="1" dirty="0" smtClean="0">
                <a:solidFill>
                  <a:srgbClr val="FFCC66"/>
                </a:solidFill>
              </a:rPr>
              <a:t>ответ   </a:t>
            </a:r>
            <a:endParaRPr lang="ru-RU" sz="2800" b="1" dirty="0">
              <a:solidFill>
                <a:srgbClr val="FFCC66"/>
              </a:solidFill>
            </a:endParaRPr>
          </a:p>
          <a:p>
            <a:pPr>
              <a:defRPr/>
            </a:pPr>
            <a:r>
              <a:rPr lang="ru-RU" sz="2800" b="1" dirty="0">
                <a:solidFill>
                  <a:srgbClr val="FFCC66"/>
                </a:solidFill>
              </a:rPr>
              <a:t> на любой хороший творческий вопрос  может быть  несколько </a:t>
            </a:r>
            <a:r>
              <a:rPr lang="ru-RU" sz="2800" b="1" dirty="0" smtClean="0">
                <a:solidFill>
                  <a:srgbClr val="FFCC66"/>
                </a:solidFill>
              </a:rPr>
              <a:t>вариантов</a:t>
            </a:r>
            <a:endParaRPr lang="ru-RU" sz="2800" b="1" dirty="0">
              <a:solidFill>
                <a:srgbClr val="FFCC66"/>
              </a:solidFill>
            </a:endParaRPr>
          </a:p>
          <a:p>
            <a:pPr>
              <a:defRPr/>
            </a:pPr>
            <a:r>
              <a:rPr lang="ru-RU" sz="2800" b="1" dirty="0">
                <a:solidFill>
                  <a:srgbClr val="FFCC66"/>
                </a:solidFill>
              </a:rPr>
              <a:t> нестандартные ответы бывают очень </a:t>
            </a:r>
            <a:r>
              <a:rPr lang="ru-RU" sz="2800" b="1" dirty="0" smtClean="0">
                <a:solidFill>
                  <a:srgbClr val="FFCC66"/>
                </a:solidFill>
              </a:rPr>
              <a:t>интересными</a:t>
            </a:r>
            <a:endParaRPr lang="ru-RU" sz="2800" b="1" dirty="0">
              <a:solidFill>
                <a:srgbClr val="FFCC66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72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6660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Дидактические принципы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сновные дидактические требования к</a:t>
            </a:r>
          </a:p>
          <a:p>
            <a:pPr marL="1071563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содержанию</a:t>
            </a:r>
          </a:p>
          <a:p>
            <a:pPr marL="1071563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процессу обучения</a:t>
            </a:r>
          </a:p>
          <a:p>
            <a:pPr marL="1071563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методам</a:t>
            </a:r>
          </a:p>
          <a:p>
            <a:pPr marL="1071563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приемам</a:t>
            </a:r>
          </a:p>
          <a:p>
            <a:pPr marL="1071563"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ru-RU" sz="28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средствам и формам его организации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2400" b="1" kern="12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Какие </a:t>
            </a:r>
            <a:r>
              <a:rPr lang="ru-RU" sz="24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принципы определяли </a:t>
            </a: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реализацию </a:t>
            </a:r>
            <a:r>
              <a:rPr lang="ru-RU" sz="24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наглядно-иллюстративного метода  </a:t>
            </a: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(объяснительный метод</a:t>
            </a:r>
            <a:r>
              <a:rPr lang="ru-RU" sz="20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)?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2344812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  <a:b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–</a:t>
            </a:r>
            <a:br>
              <a:rPr lang="ru-RU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свой взгляд на </a:t>
            </a:r>
            <a:r>
              <a:rPr lang="ru-RU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что-либо</a:t>
            </a:r>
            <a:endParaRPr lang="ru-RU" sz="4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83532"/>
            <a:ext cx="4039353" cy="307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3532"/>
            <a:ext cx="4032448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6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ru-RU" sz="28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обеспечивает</a:t>
            </a: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максимальную ориентацию на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творческое начало в познавательной     </a:t>
            </a:r>
          </a:p>
          <a:p>
            <a:pPr marL="0" indent="0" eaLnBrk="1" hangingPunct="1">
              <a:buNone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деятельности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приобретение воспитанниками  собственного 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опыта творческой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деятельности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формирование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интереса к обучению,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создание для каждого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ситуации успеха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4474"/>
            <a:ext cx="4032448" cy="286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83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79512" y="2276872"/>
            <a:ext cx="8640959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Означает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,что 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ребёнка должно быть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сформировано обобщённое 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целостное представление о </a:t>
            </a: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природе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обществе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самом себе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ru-RU" sz="2800" b="1" kern="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социокультурном мире </a:t>
            </a:r>
            <a:endParaRPr lang="ru-RU" sz="2800" b="1" kern="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и </a:t>
            </a:r>
            <a:r>
              <a:rPr lang="ru-RU" sz="2800" b="1" kern="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мире </a:t>
            </a: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деятельности</a:t>
            </a:r>
            <a:endParaRPr lang="ru-RU" sz="2800" b="1" kern="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§"/>
              <a:defRPr/>
            </a:pPr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684213" y="476250"/>
            <a:ext cx="79200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Принцип целостного представления о 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мире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непрерывности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05000"/>
            <a:ext cx="7776864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FFCC00"/>
              </a:buClr>
              <a:buNone/>
              <a:defRPr/>
            </a:pPr>
            <a:r>
              <a:rPr lang="ru-RU" sz="32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2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значает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преемственность между всеми </a:t>
            </a: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ступенями и этапами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 на уровне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технологии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содержания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методик  с учетом    возрастных  и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психологических  особенностей  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развития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82364"/>
            <a:ext cx="9142721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</a:rPr>
              <a:t>Важнейшим условием </a:t>
            </a:r>
            <a:r>
              <a:rPr lang="ru-RU" sz="4000" b="1" dirty="0" smtClean="0">
                <a:solidFill>
                  <a:srgbClr val="FFCC66"/>
                </a:solidFill>
              </a:rPr>
              <a:t>достижения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6600"/>
                </a:solidFill>
              </a:rPr>
              <a:t>качества </a:t>
            </a:r>
            <a:r>
              <a:rPr lang="ru-RU" sz="4000" b="1" i="1" u="sng" dirty="0">
                <a:solidFill>
                  <a:srgbClr val="FF6600"/>
                </a:solidFill>
              </a:rPr>
              <a:t>образования </a:t>
            </a:r>
            <a:endParaRPr lang="ru-RU" sz="4000" b="1" i="1" u="sng" dirty="0" smtClean="0">
              <a:solidFill>
                <a:srgbClr val="FF6600"/>
              </a:solidFill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</a:rPr>
              <a:t>является обеспечение 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6600"/>
                </a:solidFill>
              </a:rPr>
              <a:t>непрерывности образования</a:t>
            </a:r>
            <a:endParaRPr lang="ru-RU" sz="4000" b="1" i="1" u="sng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Непрерывность образования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rgbClr val="FFCC66"/>
              </a:buClr>
              <a:buNone/>
            </a:pPr>
            <a:r>
              <a:rPr lang="ru-RU" sz="2800" b="1" dirty="0">
                <a:solidFill>
                  <a:srgbClr val="FFCC66"/>
                </a:solidFill>
              </a:rPr>
              <a:t>Основным средством обеспечения непрерывности является </a:t>
            </a:r>
            <a:r>
              <a:rPr lang="ru-RU" sz="2800" b="1" dirty="0">
                <a:solidFill>
                  <a:srgbClr val="FF6600"/>
                </a:solidFill>
              </a:rPr>
              <a:t>преемственность</a:t>
            </a:r>
            <a:r>
              <a:rPr lang="ru-RU" sz="2800" b="1" dirty="0">
                <a:solidFill>
                  <a:srgbClr val="FFCC66"/>
                </a:solidFill>
              </a:rPr>
              <a:t> и согласованность между всеми звеньями образования – ДОУ, начальная школа, средняя школа, старшая школа. </a:t>
            </a:r>
            <a:endParaRPr lang="ru-RU" sz="2800" b="1" dirty="0" smtClean="0">
              <a:solidFill>
                <a:srgbClr val="FFCC66"/>
              </a:solidFill>
            </a:endParaRPr>
          </a:p>
          <a:p>
            <a:pPr marL="0" indent="0">
              <a:buClr>
                <a:srgbClr val="FFCC66"/>
              </a:buClr>
              <a:buNone/>
            </a:pPr>
            <a:endParaRPr lang="ru-RU" sz="2800" b="1" dirty="0" smtClean="0">
              <a:solidFill>
                <a:srgbClr val="FFCC66"/>
              </a:solidFill>
            </a:endParaRPr>
          </a:p>
          <a:p>
            <a:pPr marL="0" indent="0">
              <a:buClr>
                <a:srgbClr val="FFCC66"/>
              </a:buClr>
              <a:buNone/>
            </a:pPr>
            <a:r>
              <a:rPr lang="ru-RU" sz="2800" b="1" dirty="0">
                <a:solidFill>
                  <a:srgbClr val="FFCC66"/>
                </a:solidFill>
              </a:rPr>
              <a:t>Непрерывность образования идёт за счёт </a:t>
            </a:r>
            <a:r>
              <a:rPr lang="ru-RU" sz="2800" b="1" dirty="0">
                <a:solidFill>
                  <a:srgbClr val="FF6600"/>
                </a:solidFill>
              </a:rPr>
              <a:t>формирования  предпосылок </a:t>
            </a:r>
            <a:r>
              <a:rPr lang="ru-RU" sz="2800" b="1" dirty="0" smtClean="0">
                <a:solidFill>
                  <a:srgbClr val="FF6600"/>
                </a:solidFill>
              </a:rPr>
              <a:t>УД </a:t>
            </a:r>
            <a:r>
              <a:rPr lang="ru-RU" sz="2800" b="1" dirty="0">
                <a:solidFill>
                  <a:srgbClr val="FFCC66"/>
                </a:solidFill>
              </a:rPr>
              <a:t>в детском саду, которые потом развиваются в начальной школе.</a:t>
            </a:r>
          </a:p>
          <a:p>
            <a:pPr marL="0" indent="0">
              <a:buClr>
                <a:srgbClr val="FFCC66"/>
              </a:buClr>
              <a:buNone/>
            </a:pP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принципы </a:t>
            </a:r>
            <a:r>
              <a:rPr lang="ru-RU" sz="44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деятельностного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Психологической комфортности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Вариативности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Минимакса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Целостного представления о мире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Непрерывности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3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endParaRPr lang="ru-RU" sz="4400" b="1" i="1" dirty="0" smtClean="0">
              <a:solidFill>
                <a:srgbClr val="FF6600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7500" lnSpcReduction="20000"/>
          </a:bodyPr>
          <a:lstStyle/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</a:rPr>
              <a:t>Образование может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</a:rPr>
              <a:t> быть и средним,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>
                <a:solidFill>
                  <a:srgbClr val="FFCC66"/>
                </a:solidFill>
              </a:rPr>
              <a:t>а</a:t>
            </a:r>
            <a:r>
              <a:rPr lang="ru-RU" sz="6500" b="1" i="1" dirty="0" smtClean="0">
                <a:solidFill>
                  <a:srgbClr val="FFCC66"/>
                </a:solidFill>
              </a:rPr>
              <a:t> вот воспитание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</a:rPr>
              <a:t> должно 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</a:rPr>
              <a:t>быть высшим!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6500" b="1" i="1" dirty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</a:endParaRPr>
          </a:p>
          <a:p>
            <a:pPr marL="0" indent="0">
              <a:buClr>
                <a:srgbClr val="FFCC66"/>
              </a:buClr>
              <a:buNone/>
            </a:pPr>
            <a:r>
              <a:rPr lang="ru-RU" sz="4600" b="1" i="1" dirty="0" smtClean="0">
                <a:solidFill>
                  <a:srgbClr val="FF6600"/>
                </a:solidFill>
              </a:rPr>
              <a:t>ВСЁ </a:t>
            </a:r>
            <a:r>
              <a:rPr lang="ru-RU" sz="4600" b="1" i="1" dirty="0">
                <a:solidFill>
                  <a:srgbClr val="FF6600"/>
                </a:solidFill>
              </a:rPr>
              <a:t>В ВАШИХ РУКАХ!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1" name="Picture 3" descr="C:\Users\Наталья\Desktop\фоны\фото девочки\1301007607_motivator-15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-1778" r="-4589" b="8444"/>
          <a:stretch/>
        </p:blipFill>
        <p:spPr bwMode="auto">
          <a:xfrm>
            <a:off x="4499992" y="116632"/>
            <a:ext cx="453606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4652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Дидактические принципы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552926"/>
              </p:ext>
            </p:extLst>
          </p:nvPr>
        </p:nvGraphicFramePr>
        <p:xfrm>
          <a:off x="395288" y="1341439"/>
          <a:ext cx="8229600" cy="518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75297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Наглядно-иллюстративный метод </a:t>
                      </a:r>
                      <a:endParaRPr lang="ru-RU" sz="2400" b="1" dirty="0"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2400" b="0" i="0" u="none" strike="noStrike" kern="0" cap="none" spc="0" normalizeH="0" baseline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3" marB="45713">
                    <a:noFill/>
                  </a:tcPr>
                </a:tc>
              </a:tr>
              <a:tr h="4308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Наглядности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Доступности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Научности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Преемственности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Системности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Сознательного усвоения  знаний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3" marB="45713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29614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u="sng" kern="1200" spc="5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Система</a:t>
            </a:r>
            <a:r>
              <a:rPr lang="ru-RU" sz="4000" b="1" kern="1200" spc="5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дидактических принципов Л.Г. </a:t>
            </a:r>
            <a:r>
              <a:rPr lang="ru-RU" sz="4000" b="1" kern="1200" spc="5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Петерсон</a:t>
            </a:r>
            <a:endParaRPr lang="ru-RU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578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Деятельности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Непрерывности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Целостности 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Психологической комфортности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Минимакса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Вариативности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Творчества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 </a:t>
            </a:r>
            <a:r>
              <a:rPr lang="ru-RU" sz="24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основе какой теории </a:t>
            </a: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определены принципы реализации </a:t>
            </a:r>
            <a:r>
              <a:rPr lang="ru-RU" sz="24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ДСДМ Л.Г. Петерсон</a:t>
            </a:r>
            <a:r>
              <a:rPr lang="ru-RU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ru-RU" sz="24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26469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На основе общей теории деятельности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ru-RU" sz="32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Г.П. Щедровицкий, О.С. Анисимов и др.) </a:t>
            </a:r>
            <a:endParaRPr lang="ru-RU" sz="3200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200" b="1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</a:t>
            </a: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остроена </a:t>
            </a: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технология  </a:t>
            </a:r>
            <a:r>
              <a:rPr lang="ru-RU" sz="4400" b="1" kern="12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деятельностного</a:t>
            </a: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метода</a:t>
            </a: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Л.Г</a:t>
            </a: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ru-RU" sz="4400" b="1" kern="1200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Петерсон</a:t>
            </a:r>
            <a:endParaRPr lang="ru-RU" sz="4400" b="1" kern="12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ТДМ  «Ситуация» и «Школа 2000...»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4114800"/>
          </a:xfrm>
        </p:spPr>
        <p:txBody>
          <a:bodyPr>
            <a:normAutofit/>
          </a:bodyPr>
          <a:lstStyle/>
          <a:p>
            <a:pPr eaLnBrk="1" hangingPunct="1">
              <a:buClrTx/>
              <a:buSzTx/>
              <a:buFontTx/>
              <a:buNone/>
              <a:defRPr/>
            </a:pPr>
            <a:r>
              <a:rPr lang="ru-RU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Вопрос для </a:t>
            </a:r>
            <a:r>
              <a:rPr lang="ru-RU" sz="40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обсуждения:</a:t>
            </a:r>
          </a:p>
          <a:p>
            <a:pPr eaLnBrk="1" hangingPunct="1">
              <a:buClrTx/>
              <a:buSzTx/>
              <a:buFontTx/>
              <a:buNone/>
              <a:defRPr/>
            </a:pP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Wingdings" pitchFamily="2" charset="2"/>
              <a:buChar char="§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Какой из названных дидактических принципов является, на ваш взгляд, основополагающим для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дошкольного образования?</a:t>
            </a:r>
          </a:p>
          <a:p>
            <a:pPr eaLnBrk="1" hangingPunct="1">
              <a:buClrTx/>
              <a:buSzTx/>
              <a:buFont typeface="Wingdings" pitchFamily="2" charset="2"/>
              <a:buChar char="§"/>
              <a:defRPr/>
            </a:pPr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Wingdings" pitchFamily="2" charset="2"/>
              <a:buChar char="§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Почему?</a:t>
            </a:r>
          </a:p>
          <a:p>
            <a:pPr>
              <a:buFont typeface="Wingdings" pitchFamily="2" charset="2"/>
              <a:buChar char="§"/>
              <a:defRPr/>
            </a:pPr>
            <a:endParaRPr lang="ru-RU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0636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Дидактические принципы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977765"/>
              </p:ext>
            </p:extLst>
          </p:nvPr>
        </p:nvGraphicFramePr>
        <p:xfrm>
          <a:off x="395288" y="1341439"/>
          <a:ext cx="8229600" cy="5164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501542"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Наглядно-иллюстративный метод </a:t>
                      </a:r>
                      <a:endParaRPr lang="ru-RU" sz="3200" b="1" dirty="0"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i="0" u="none" strike="noStrike" kern="0" cap="none" spc="0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Деятельностный</a:t>
                      </a:r>
                      <a:r>
                        <a:rPr kumimoji="0" lang="ru-RU" sz="3200" b="1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метод</a:t>
                      </a:r>
                      <a:endParaRPr kumimoji="0" lang="ru-RU" sz="32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21" marB="45721">
                    <a:noFill/>
                  </a:tcPr>
                </a:tc>
              </a:tr>
              <a:tr h="36103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Наглядности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Доступности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Научности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Преемственности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Системности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Сознательного усвоения  знаний</a:t>
                      </a:r>
                    </a:p>
                    <a:p>
                      <a:endParaRPr lang="ru-RU" sz="2400" b="1" dirty="0"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Психологической комфортности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Деятельности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МиниМакса</a:t>
                      </a:r>
                      <a:endParaRPr kumimoji="0" lang="ru-RU" sz="2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Творчества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Целостности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Вариативности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Непрерывности</a:t>
                      </a:r>
                      <a:endParaRPr lang="ru-RU" sz="2400" b="1" dirty="0"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1" marB="45721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2610</TotalTime>
  <Words>1529</Words>
  <Application>Microsoft Office PowerPoint</Application>
  <PresentationFormat>Экран (4:3)</PresentationFormat>
  <Paragraphs>381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20_Океан</vt:lpstr>
      <vt:lpstr>Паркет</vt:lpstr>
      <vt:lpstr>Перспектива</vt:lpstr>
      <vt:lpstr>CorelDRAW</vt:lpstr>
      <vt:lpstr>Презентация PowerPoint</vt:lpstr>
      <vt:lpstr>Содержание</vt:lpstr>
      <vt:lpstr>Принцип</vt:lpstr>
      <vt:lpstr>Дидактические принципы</vt:lpstr>
      <vt:lpstr>Дидактические принципы</vt:lpstr>
      <vt:lpstr>Система дидактических принципов Л.Г. Петерсон</vt:lpstr>
      <vt:lpstr>Презентация PowerPoint</vt:lpstr>
      <vt:lpstr>Презентация PowerPoint</vt:lpstr>
      <vt:lpstr>Дидактические принципы</vt:lpstr>
      <vt:lpstr>«Научиться играть на флейте можно только играя самому»</vt:lpstr>
      <vt:lpstr>Презентация PowerPoint</vt:lpstr>
      <vt:lpstr>Принцип психологической комфортности</vt:lpstr>
      <vt:lpstr>Презентация PowerPoint</vt:lpstr>
      <vt:lpstr>    Л.С. Выготский советский психолог  </vt:lpstr>
      <vt:lpstr>Для воспитателей</vt:lpstr>
      <vt:lpstr>Методическое обеспечение программы «Мир открытий»</vt:lpstr>
      <vt:lpstr>Для детей</vt:lpstr>
      <vt:lpstr>Принцип психологической комфортности включает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деятельности</vt:lpstr>
      <vt:lpstr>Презентация PowerPoint</vt:lpstr>
      <vt:lpstr>Презентация PowerPoint</vt:lpstr>
      <vt:lpstr>   «Умение планировать свою деятельность»? </vt:lpstr>
      <vt:lpstr>Роль педагога</vt:lpstr>
      <vt:lpstr>Девиз принципа деятельности</vt:lpstr>
      <vt:lpstr>Презентация PowerPoint</vt:lpstr>
      <vt:lpstr>Деятельностные способности в дошкольном возрасте</vt:lpstr>
      <vt:lpstr>Ребёнок в деятельности усваивает культурные нормы и правила поведения</vt:lpstr>
      <vt:lpstr>Принцип минимакса</vt:lpstr>
      <vt:lpstr>Презентация PowerPoint</vt:lpstr>
      <vt:lpstr>Как готовиться к занятию на принципе минимакса?</vt:lpstr>
      <vt:lpstr>Принцип вариативности</vt:lpstr>
      <vt:lpstr>    Правила соблюдения  принципа вариативности </vt:lpstr>
      <vt:lpstr>Принцип творчества  Творчество –  это свой взгляд на что-либо</vt:lpstr>
      <vt:lpstr>Принцип творчества</vt:lpstr>
      <vt:lpstr>Презентация PowerPoint</vt:lpstr>
      <vt:lpstr>Принцип непрерывности</vt:lpstr>
      <vt:lpstr>Презентация PowerPoint</vt:lpstr>
      <vt:lpstr>Непрерывность образования</vt:lpstr>
      <vt:lpstr>Дидактические принципы деятельностного метода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УНИВЕРСАЛЬНЫЕ УЧЕБНЫЕ ДЕЙСТВИЯ</dc:title>
  <dc:creator>Татьяна</dc:creator>
  <cp:lastModifiedBy>Иван</cp:lastModifiedBy>
  <cp:revision>228</cp:revision>
  <dcterms:created xsi:type="dcterms:W3CDTF">2009-12-23T05:54:07Z</dcterms:created>
  <dcterms:modified xsi:type="dcterms:W3CDTF">2017-01-11T07:57:24Z</dcterms:modified>
</cp:coreProperties>
</file>