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3"/>
  </p:notesMasterIdLst>
  <p:sldIdLst>
    <p:sldId id="488" r:id="rId2"/>
    <p:sldId id="566" r:id="rId3"/>
    <p:sldId id="567" r:id="rId4"/>
    <p:sldId id="569" r:id="rId5"/>
    <p:sldId id="570" r:id="rId6"/>
    <p:sldId id="571" r:id="rId7"/>
    <p:sldId id="572" r:id="rId8"/>
    <p:sldId id="573" r:id="rId9"/>
    <p:sldId id="595" r:id="rId10"/>
    <p:sldId id="575" r:id="rId11"/>
    <p:sldId id="576" r:id="rId12"/>
    <p:sldId id="577" r:id="rId13"/>
    <p:sldId id="578" r:id="rId14"/>
    <p:sldId id="579" r:id="rId15"/>
    <p:sldId id="580" r:id="rId16"/>
    <p:sldId id="596" r:id="rId17"/>
    <p:sldId id="581" r:id="rId18"/>
    <p:sldId id="574" r:id="rId19"/>
    <p:sldId id="582" r:id="rId20"/>
    <p:sldId id="583" r:id="rId21"/>
    <p:sldId id="584" r:id="rId22"/>
    <p:sldId id="586" r:id="rId23"/>
    <p:sldId id="587" r:id="rId24"/>
    <p:sldId id="588" r:id="rId25"/>
    <p:sldId id="589" r:id="rId26"/>
    <p:sldId id="590" r:id="rId27"/>
    <p:sldId id="591" r:id="rId28"/>
    <p:sldId id="592" r:id="rId29"/>
    <p:sldId id="593" r:id="rId30"/>
    <p:sldId id="594" r:id="rId31"/>
    <p:sldId id="560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FF"/>
    <a:srgbClr val="CCFFCC"/>
    <a:srgbClr val="CCCCFF"/>
    <a:srgbClr val="00FF00"/>
    <a:srgbClr val="FFCC00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84" autoAdjust="0"/>
    <p:restoredTop sz="93325" autoAdjust="0"/>
  </p:normalViewPr>
  <p:slideViewPr>
    <p:cSldViewPr>
      <p:cViewPr>
        <p:scale>
          <a:sx n="50" d="100"/>
          <a:sy n="50" d="100"/>
        </p:scale>
        <p:origin x="-3300" y="-14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25F669D-14E6-41C4-A572-89BA2BF3D3DD}" type="datetimeFigureOut">
              <a:rPr lang="ru-RU"/>
              <a:pPr>
                <a:defRPr/>
              </a:pPr>
              <a:t>24.05.2016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1256ED4-2DF2-4795-9BCD-64E72E2B5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CAB59-8063-4F99-9610-3080870C6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04336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780D3-93CE-4590-9321-F7E99BFF8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8017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68291-785B-4DC9-8466-AC9CCB90D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0161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503F8-ADDF-47FF-B120-3E29ED619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897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D48A6-3E60-428E-BAAC-76CC7CAEE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73319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87A6B-6562-4E3D-8AD8-566B3097A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35927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74A2D-D2B7-44C7-B3B5-AF06361C2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53136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877A5-78B1-4188-9824-885DAC816A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90978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2351-7FF1-4468-8FCC-1A2C1198E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44240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0462-7997-4DEA-8BA3-024E82CB91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3352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7C892-0A0D-4E3C-948D-C5C942BE3E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8251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B14CC0B-7F81-4E06-B6D3-79F4AF27B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9525" y="1588"/>
            <a:ext cx="9075738" cy="6861175"/>
            <a:chOff x="6" y="1"/>
            <a:chExt cx="5717" cy="4322"/>
          </a:xfrm>
        </p:grpSpPr>
        <p:sp>
          <p:nvSpPr>
            <p:cNvPr id="2059" name="Rectangle 4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cs typeface="Arial" charset="0"/>
              </a:endParaRPr>
            </a:p>
          </p:txBody>
        </p:sp>
        <p:sp>
          <p:nvSpPr>
            <p:cNvPr id="2060" name="Rectangle 5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cs typeface="Arial" charset="0"/>
              </a:endParaRPr>
            </a:p>
          </p:txBody>
        </p:sp>
      </p:grpSp>
      <p:pic>
        <p:nvPicPr>
          <p:cNvPr id="34829" name="Picture 13" descr="http://im6-tub-ru.yandex.net/i?id=169378295-13-72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5364088" y="4581128"/>
            <a:ext cx="1929209" cy="169770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0" name="Picture 13" descr="Картинка 38 из 3079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331640" y="4450982"/>
            <a:ext cx="2058499" cy="165618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2053" name="Picture 15" descr="http://im7-tub-ru.yandex.net/i?id=187138334-28-7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513" y="3132138"/>
            <a:ext cx="1401762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2"/>
          <p:cNvSpPr txBox="1">
            <a:spLocks noChangeArrowheads="1"/>
          </p:cNvSpPr>
          <p:nvPr/>
        </p:nvSpPr>
        <p:spPr bwMode="auto">
          <a:xfrm>
            <a:off x="290513" y="2317750"/>
            <a:ext cx="803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 b="1">
                <a:solidFill>
                  <a:srgbClr val="DA0000"/>
                </a:solidFill>
                <a:latin typeface="Times New Roman" pitchFamily="18" charset="0"/>
                <a:cs typeface="Arial" charset="0"/>
              </a:rPr>
              <a:t>Ответы на вопросы:</a:t>
            </a:r>
            <a:endParaRPr lang="ru-RU" sz="3600" b="1">
              <a:solidFill>
                <a:srgbClr val="3D7BB9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2055" name="Picture 7" descr="F:\стандарт\2011-07-15_07505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87350"/>
            <a:ext cx="2208212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13" y="412750"/>
            <a:ext cx="1152525" cy="14462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13" y="485775"/>
            <a:ext cx="1152525" cy="14462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13" y="512763"/>
            <a:ext cx="1152525" cy="14462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354138" y="817563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9. Последовательность этапов преодоления затруднения в методологической схеме-аксиоме «Рефлексивная самоорганизация»: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565400"/>
            <a:ext cx="8280400" cy="3530600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 б д г е а </a:t>
            </a: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в)   действие, которое привело к затруднению;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б)   анализ ситуации (исследование);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д)  фиксация затруднения;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г)   выявление причины затруднения (критика);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е)   проектирование (П).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а)   реализация проекта; 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835150" y="777875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10. Выберите требование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к организации первого этапа образовательной ситуации ОНЗ: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685800" y="2852738"/>
            <a:ext cx="7772400" cy="324326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в) мотивация и включение детей в деятельность, обозначение «детской цели»;</a:t>
            </a:r>
          </a:p>
          <a:p>
            <a:pPr>
              <a:defRPr/>
            </a:pPr>
            <a:endParaRPr lang="ru-RU" dirty="0" smtClean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354138" y="1206500"/>
            <a:ext cx="7772400" cy="1143000"/>
          </a:xfrm>
        </p:spPr>
        <p:txBody>
          <a:bodyPr/>
          <a:lstStyle/>
          <a:p>
            <a: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11. К какому этапу </a:t>
            </a:r>
            <a:b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образовательной ситуации ОНЗ </a:t>
            </a:r>
            <a:b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относится следующее требование:</a:t>
            </a:r>
            <a:b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smtClean="0"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400" b="1" i="1" smtClean="0">
                <a:ea typeface="Calibri" pitchFamily="34" charset="0"/>
                <a:cs typeface="Times New Roman" pitchFamily="18" charset="0"/>
              </a:rPr>
              <a:t>Побуждение детей к осмыслению своей деятельности, фиксации достижения цели и определению условий, которые позволили её достичь»</a:t>
            </a:r>
            <a:r>
              <a:rPr lang="ru-RU" sz="2400" b="1" smtClean="0">
                <a:ea typeface="Calibri" pitchFamily="34" charset="0"/>
                <a:cs typeface="Times New Roman" pitchFamily="18" charset="0"/>
              </a:rPr>
              <a:t>?</a:t>
            </a:r>
            <a:r>
              <a:rPr lang="ru-RU" sz="240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smtClean="0">
                <a:ea typeface="Calibri" pitchFamily="34" charset="0"/>
                <a:cs typeface="Times New Roman" pitchFamily="18" charset="0"/>
              </a:rPr>
            </a:br>
            <a:endParaRPr lang="ru-RU" sz="240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685800" y="3284538"/>
            <a:ext cx="7772400" cy="281146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в) осмысление;</a:t>
            </a:r>
          </a:p>
          <a:p>
            <a:pPr>
              <a:defRPr/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371600" y="1277938"/>
            <a:ext cx="7772400" cy="1143000"/>
          </a:xfrm>
        </p:spPr>
        <p:txBody>
          <a:bodyPr/>
          <a:lstStyle/>
          <a:p>
            <a: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12. К какому этапу </a:t>
            </a:r>
            <a:b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образовательной ситуации ОНЗ </a:t>
            </a:r>
            <a:b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относится следующее требование: </a:t>
            </a:r>
            <a:r>
              <a:rPr lang="ru-RU" sz="2400" b="1" i="1" smtClean="0">
                <a:ea typeface="Calibri" pitchFamily="34" charset="0"/>
                <a:cs typeface="Times New Roman" pitchFamily="18" charset="0"/>
              </a:rPr>
              <a:t>«Моделирование ситуации, в которой дети сталкиваются с затруднением, организация анализа детьми возникшей ситуации, фиксация затруднения </a:t>
            </a:r>
            <a:br>
              <a:rPr lang="ru-RU" sz="2400" b="1" i="1" smtClean="0">
                <a:ea typeface="Calibri" pitchFamily="34" charset="0"/>
                <a:cs typeface="Times New Roman" pitchFamily="18" charset="0"/>
              </a:rPr>
            </a:br>
            <a:r>
              <a:rPr lang="ru-RU" sz="2400" b="1" i="1" smtClean="0">
                <a:ea typeface="Calibri" pitchFamily="34" charset="0"/>
                <a:cs typeface="Times New Roman" pitchFamily="18" charset="0"/>
              </a:rPr>
              <a:t>и подведение их к выявлению причины затруднения»</a:t>
            </a:r>
            <a:r>
              <a:rPr lang="ru-RU" sz="2400" b="1" smtClean="0">
                <a:ea typeface="Calibri" pitchFamily="34" charset="0"/>
                <a:cs typeface="Times New Roman" pitchFamily="18" charset="0"/>
              </a:rPr>
              <a:t>?</a:t>
            </a:r>
            <a:r>
              <a:rPr lang="ru-RU" sz="240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smtClean="0">
                <a:ea typeface="Calibri" pitchFamily="34" charset="0"/>
                <a:cs typeface="Times New Roman" pitchFamily="18" charset="0"/>
              </a:rPr>
            </a:br>
            <a:endParaRPr lang="ru-RU" sz="240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685800" y="3789363"/>
            <a:ext cx="7772400" cy="230663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е) затруднение в ситуации.</a:t>
            </a:r>
          </a:p>
          <a:p>
            <a:pPr>
              <a:defRPr/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23950" y="684213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13. С помощью какого вопроса воспитатель помогает детям зафиксировать затруднение?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685800" y="2997200"/>
            <a:ext cx="7772400" cy="309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г) «Смогли …?»</a:t>
            </a:r>
          </a:p>
          <a:p>
            <a:pPr>
              <a:defRPr/>
            </a:pPr>
            <a:endParaRPr lang="ru-RU" dirty="0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617663" y="1066800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14. С помощью какого вопроса воспитатель помогает детям выявить причину затруднения?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685800" y="2997200"/>
            <a:ext cx="7772400" cy="309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д) «Почему вы не смогли…?»;</a:t>
            </a:r>
          </a:p>
          <a:p>
            <a:pPr>
              <a:defRPr/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15. Проанализируйте следующие утверждения о роли образовательной программы дошкольного образования: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 marL="0" indent="0">
              <a:buFontTx/>
              <a:buNone/>
              <a:defRPr/>
            </a:pP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endParaRPr lang="ru-RU" sz="28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оба ответа верны; 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762125" y="1187450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16. Составьте правильную последовательность приведенных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 ниже этапов технологии «Ситуация»: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2611438"/>
            <a:ext cx="7772400" cy="4114800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i="1" dirty="0"/>
              <a:t>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 б а г е д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введение в ситуацию;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  <a:tab pos="57785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б) актуализация знаний;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  <a:tab pos="57785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а) затруднение в ситуации;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  <a:tab pos="57785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г) «открытие» нового знания;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е) включение нового знания в систему знаний.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д) осмысление;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 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62125" y="1125538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17. Выберите ключевое звено в технологии «Ситуация» ОНЗ: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685800" y="3284538"/>
            <a:ext cx="7772400" cy="28114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а) затруднение в ситуации;</a:t>
            </a:r>
          </a:p>
          <a:p>
            <a:pPr>
              <a:defRPr/>
            </a:pPr>
            <a:endParaRPr lang="ru-RU" sz="28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207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8463" y="777875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18. Какие из перечисленных этапов включает в себя образовательная ситуация тренировочного типа: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  <a:defRPr/>
            </a:pPr>
            <a:endParaRPr lang="ru-RU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г) введение в ситуацию</a:t>
            </a: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игровая деятельность</a:t>
            </a: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;</a:t>
            </a:r>
            <a:endParaRPr lang="ru-RU" sz="28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е) осмысление.</a:t>
            </a:r>
          </a:p>
          <a:p>
            <a:pPr marL="0" indent="0">
              <a:lnSpc>
                <a:spcPct val="115000"/>
              </a:lnSpc>
              <a:buFontTx/>
              <a:buNone/>
              <a:defRPr/>
            </a:pPr>
            <a:endParaRPr lang="ru-RU" sz="28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</a:rPr>
              <a:t>1.Приоритетная цель современного дошкольного образования:</a:t>
            </a: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>
          <a:xfrm>
            <a:off x="685800" y="2565400"/>
            <a:ext cx="7772400" cy="353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800" smtClean="0">
                <a:solidFill>
                  <a:srgbClr val="002060"/>
                </a:solidFill>
              </a:rPr>
              <a:t>г)	формирование общей культуры,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детей дошкольного возраста.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941888"/>
            <a:ext cx="1401763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187450" y="1412875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19. Выберите из приведенных принципов ДСДМ Л.Г. Петерсон («Школа 2000…») один наиболее приоритетный на дошкольном уровне образования?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685800" y="3284538"/>
            <a:ext cx="7772400" cy="2811462"/>
          </a:xfrm>
        </p:spPr>
        <p:txBody>
          <a:bodyPr/>
          <a:lstStyle/>
          <a:p>
            <a:pPr marL="0" indent="0">
              <a:lnSpc>
                <a:spcPct val="115000"/>
              </a:lnSpc>
              <a:buFontTx/>
              <a:buNone/>
            </a:pPr>
            <a:r>
              <a:rPr lang="ru-RU" sz="2800" b="1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в) принцип психологической комфортности;</a:t>
            </a:r>
          </a:p>
          <a:p>
            <a:pPr marL="0" indent="0">
              <a:lnSpc>
                <a:spcPct val="115000"/>
              </a:lnSpc>
              <a:buFontTx/>
              <a:buNone/>
            </a:pPr>
            <a:endParaRPr lang="ru-RU" sz="2800" b="1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368425" y="1557338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20. Проанализируйте следующие утверждения о принципе деятельности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 в образовательной системе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Л.Г. Петерсон («Школа 2000…»):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3284538"/>
            <a:ext cx="7772400" cy="28114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в) верно только А;</a:t>
            </a:r>
          </a:p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А. Основной акцент делается на организации самостоятельных детских «открытий» в процессе разнообразных видов деятельности детей (игре, общении, исследовании и пр.).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620838" y="706438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21. Расставьте шаги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логической основы занятия ОНЗ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 в правильной последовательности: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849438"/>
            <a:ext cx="7772400" cy="4246562"/>
          </a:xfrm>
          <a:extLst/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 г б в а е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д) ситуация затруднения;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г) фиксация затруднения;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б) причина затруднения;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в) формулировка познавательной цели детей;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а) новое знание (понятие, способ действия);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е) фиксация нового знания (эталон).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79388" algn="l"/>
                <a:tab pos="2686050" algn="l"/>
              </a:tabLst>
              <a:defRPr/>
            </a:pPr>
            <a:r>
              <a:rPr lang="ru-RU" sz="2800" dirty="0">
                <a:ea typeface="Calibri"/>
                <a:cs typeface="Times New Roman"/>
              </a:rPr>
              <a:t> </a:t>
            </a:r>
            <a:endParaRPr lang="ru-RU" sz="2800" dirty="0" smtClean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ru-RU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778000" y="1104900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22. Выберите два основных шага, которые лежат в основе технологии деятельностного метода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Л.Г. Петерсон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 , </a:t>
            </a: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ЧТО Я НЕ ЗНАЮ» </a:t>
            </a: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«САМ НАЙДУ СПОСОБ»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979613" y="1127125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23. На какие две группы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подразделяются развивающие «ситуации»?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Запланированные </a:t>
            </a:r>
            <a:r>
              <a:rPr lang="ru-RU" sz="28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(планируются взрослым, исходя из образовательных задач</a:t>
            </a:r>
            <a:r>
              <a:rPr lang="ru-RU" sz="28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endParaRPr lang="ru-RU" sz="2800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Спонтанные  </a:t>
            </a:r>
            <a:r>
              <a:rPr lang="ru-RU" sz="28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(возникают по инициативе детей, а взрослые подхватывают и продумывают, как насытить их важным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развивающим содержанием).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425" y="1906588"/>
            <a:ext cx="77724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b="1" dirty="0" smtClean="0">
                <a:solidFill>
                  <a:srgbClr val="CC3300"/>
                </a:solidFill>
                <a:latin typeface="+mj-lt"/>
                <a:ea typeface="Calibri" pitchFamily="34" charset="0"/>
                <a:cs typeface="Times New Roman" pitchFamily="18" charset="0"/>
              </a:rPr>
              <a:t>24.Какова </a:t>
            </a:r>
            <a:r>
              <a:rPr lang="ru-RU" b="1" dirty="0">
                <a:solidFill>
                  <a:srgbClr val="CC3300"/>
                </a:solidFill>
                <a:latin typeface="+mj-lt"/>
                <a:ea typeface="Calibri" pitchFamily="34" charset="0"/>
                <a:cs typeface="Times New Roman" pitchFamily="18" charset="0"/>
              </a:rPr>
              <a:t>цель образовательной ситуации «открытия нового знания</a:t>
            </a:r>
            <a:r>
              <a:rPr lang="ru-RU" b="1" dirty="0" smtClean="0">
                <a:solidFill>
                  <a:srgbClr val="CC3300"/>
                </a:solidFill>
                <a:latin typeface="+mj-lt"/>
                <a:ea typeface="Calibri" pitchFamily="34" charset="0"/>
                <a:cs typeface="Times New Roman" pitchFamily="18" charset="0"/>
              </a:rPr>
              <a:t>»?</a:t>
            </a:r>
            <a:endParaRPr lang="ru-RU" b="1" dirty="0">
              <a:solidFill>
                <a:srgbClr val="CC33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 – формирование представлений (знаний), умений, способа действий, …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ru-RU" b="1" dirty="0" smtClean="0">
                <a:solidFill>
                  <a:srgbClr val="CC3300"/>
                </a:solidFill>
                <a:latin typeface="+mj-lt"/>
                <a:ea typeface="Calibri" pitchFamily="34" charset="0"/>
                <a:cs typeface="Times New Roman" pitchFamily="18" charset="0"/>
              </a:rPr>
              <a:t>25.Какова </a:t>
            </a:r>
            <a:r>
              <a:rPr lang="ru-RU" b="1" dirty="0">
                <a:solidFill>
                  <a:srgbClr val="CC3300"/>
                </a:solidFill>
                <a:latin typeface="+mj-lt"/>
                <a:ea typeface="Calibri" pitchFamily="34" charset="0"/>
                <a:cs typeface="Times New Roman" pitchFamily="18" charset="0"/>
              </a:rPr>
              <a:t>цель итоговой образовательной </a:t>
            </a:r>
            <a:r>
              <a:rPr lang="ru-RU" b="1" dirty="0" smtClean="0">
                <a:solidFill>
                  <a:srgbClr val="CC3300"/>
                </a:solidFill>
                <a:latin typeface="+mj-lt"/>
                <a:ea typeface="Calibri" pitchFamily="34" charset="0"/>
                <a:cs typeface="Times New Roman" pitchFamily="18" charset="0"/>
              </a:rPr>
              <a:t>ситуации? </a:t>
            </a:r>
            <a:endParaRPr lang="ru-RU" b="1" dirty="0">
              <a:solidFill>
                <a:srgbClr val="CC33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ct val="0"/>
              </a:spcBef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в- контроль уровня </a:t>
            </a:r>
            <a:r>
              <a:rPr lang="ru-RU" sz="2800" b="1" dirty="0" err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представлений (знаний), умений, способа действий, …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143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26.Какова цель тренировочной образовательной ситуации?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920875"/>
            <a:ext cx="77724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ru-RU" b="1" dirty="0" smtClean="0">
              <a:ea typeface="Calibri"/>
              <a:cs typeface="Times New Roman"/>
            </a:endParaRPr>
          </a:p>
          <a:p>
            <a:pPr marL="0" indent="0">
              <a:buFontTx/>
              <a:buNone/>
              <a:defRPr/>
            </a:pP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- тренинг умений, способов действий, …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371600" y="777875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27.Какова цель этапа «Введение в ситуацию»?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ru-RU" b="1" i="1" dirty="0" smtClean="0">
              <a:ea typeface="Calibri"/>
              <a:cs typeface="Times New Roman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в- создание интересной мотивации к деятельности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1755775" y="981075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28.Какова цель этапа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«Затруднение в ситуации»?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ru-RU" b="1" i="1" dirty="0" smtClean="0">
              <a:ea typeface="Calibri"/>
              <a:cs typeface="Times New Roman"/>
            </a:endParaRPr>
          </a:p>
          <a:p>
            <a:pPr marL="0" indent="0">
              <a:buFontTx/>
              <a:buNone/>
              <a:defRPr/>
            </a:pP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а-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организация анализа детьми возникшей ситуации, подведение их к выявлению места и причины затруднения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547813" y="577850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29.Какова цель этапа «Актуализация»?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endParaRPr lang="ru-RU" sz="28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б-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выделение важных знаний у детей, необходимых для открытия нового знания 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2. Какие из перечисленных принципов НЕ являются принципами дошкольного образования?</a:t>
            </a:r>
            <a:r>
              <a:rPr lang="ru-RU" sz="3200" smtClean="0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smtClean="0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ru-RU" sz="3200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гарантированность достижения цели обучения;</a:t>
            </a:r>
            <a:endParaRPr lang="ru-RU" dirty="0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941888"/>
            <a:ext cx="2206625" cy="156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2051050" y="620713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30.Какова цель этапа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«Открытие нового знания»?</a:t>
            </a:r>
            <a:r>
              <a:rPr lang="ru-RU" sz="32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ru-RU" sz="320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sz="2800" b="1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ru-RU" sz="2800" b="1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ru-RU" sz="2800" b="1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б- формирование первичного опыта успешного преодоления трудностей через выявление и устранение их причин;</a:t>
            </a:r>
          </a:p>
          <a:p>
            <a:pPr marL="0" indent="0">
              <a:buFontTx/>
              <a:buNone/>
            </a:pPr>
            <a:endParaRPr lang="ru-RU" sz="2800" b="1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49275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1"/>
          <p:cNvSpPr txBox="1">
            <a:spLocks noChangeArrowheads="1"/>
          </p:cNvSpPr>
          <p:nvPr/>
        </p:nvSpPr>
        <p:spPr bwMode="auto">
          <a:xfrm>
            <a:off x="1619250" y="549275"/>
            <a:ext cx="7056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  <a:cs typeface="Arial" charset="0"/>
              </a:rPr>
              <a:t>  </a:t>
            </a:r>
            <a:endParaRPr lang="ru-RU" sz="1600" b="1">
              <a:solidFill>
                <a:srgbClr val="3D7BB9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2771" name="Text Box 12"/>
          <p:cNvSpPr txBox="1">
            <a:spLocks noChangeArrowheads="1"/>
          </p:cNvSpPr>
          <p:nvPr/>
        </p:nvSpPr>
        <p:spPr bwMode="auto">
          <a:xfrm>
            <a:off x="4481513" y="2033588"/>
            <a:ext cx="394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000">
                <a:latin typeface="Times New Roman" pitchFamily="18" charset="0"/>
                <a:cs typeface="Arial" charset="0"/>
              </a:rPr>
              <a:t> </a:t>
            </a:r>
            <a:endParaRPr lang="ru-RU" sz="2000" b="1">
              <a:latin typeface="Times New Roman" pitchFamily="18" charset="0"/>
              <a:cs typeface="Arial" charset="0"/>
            </a:endParaRPr>
          </a:p>
        </p:txBody>
      </p:sp>
      <p:sp>
        <p:nvSpPr>
          <p:cNvPr id="32772" name="Text Box 9"/>
          <p:cNvSpPr txBox="1">
            <a:spLocks noChangeArrowheads="1"/>
          </p:cNvSpPr>
          <p:nvPr/>
        </p:nvSpPr>
        <p:spPr bwMode="auto">
          <a:xfrm>
            <a:off x="1714500" y="638175"/>
            <a:ext cx="6907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2400" b="1">
              <a:solidFill>
                <a:schemeClr val="accent2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2773" name="Прямоугольник 10"/>
          <p:cNvSpPr>
            <a:spLocks noChangeArrowheads="1"/>
          </p:cNvSpPr>
          <p:nvPr/>
        </p:nvSpPr>
        <p:spPr bwMode="auto">
          <a:xfrm>
            <a:off x="1643063" y="642938"/>
            <a:ext cx="7000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sz="36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2775" name="Rectangle 10"/>
          <p:cNvSpPr>
            <a:spLocks noChangeArrowheads="1"/>
          </p:cNvSpPr>
          <p:nvPr/>
        </p:nvSpPr>
        <p:spPr bwMode="auto">
          <a:xfrm>
            <a:off x="1349375" y="749300"/>
            <a:ext cx="62642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«Цель воспитания –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+mn-lt"/>
                <a:ea typeface="Calibri" pitchFamily="34" charset="0"/>
                <a:cs typeface="Times New Roman" pitchFamily="18" charset="0"/>
              </a:rPr>
              <a:t>научить детей обходиться без нас».</a:t>
            </a: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4857750" y="2214563"/>
            <a:ext cx="3692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sz="3200">
                <a:solidFill>
                  <a:srgbClr val="CC3300"/>
                </a:solidFill>
                <a:latin typeface="Times New Roman" pitchFamily="18" charset="0"/>
              </a:rPr>
              <a:t>Эрнст Легуве</a:t>
            </a:r>
          </a:p>
        </p:txBody>
      </p:sp>
      <p:pic>
        <p:nvPicPr>
          <p:cNvPr id="32776" name="Picture 10" descr="не забол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" r="6595" b="397"/>
          <a:stretch>
            <a:fillRect/>
          </a:stretch>
        </p:blipFill>
        <p:spPr bwMode="auto">
          <a:xfrm>
            <a:off x="1928813" y="2857500"/>
            <a:ext cx="4143375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692275" y="701675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3. Какие функции выполняет педагогическая диагностика в дошкольном образовании в соответствии с ФГОС?</a:t>
            </a:r>
            <a:r>
              <a:rPr lang="ru-RU" sz="3200" smtClean="0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smtClean="0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ru-RU" sz="3200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250825" y="2708275"/>
            <a:ext cx="8785225" cy="33877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</a:t>
            </a:r>
            <a:r>
              <a:rPr lang="ru-RU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оценка </a:t>
            </a:r>
            <a:r>
              <a:rPr lang="ru-RU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эффективности педагогических действий на основе оценки индивидуального развития детей;</a:t>
            </a:r>
          </a:p>
          <a:p>
            <a:pPr marL="0" indent="0">
              <a:buFontTx/>
              <a:buNone/>
              <a:defRPr/>
            </a:pPr>
            <a:r>
              <a:rPr lang="ru-RU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)основа </a:t>
            </a:r>
            <a:r>
              <a:rPr lang="ru-RU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для решения образовательных задач, в </a:t>
            </a:r>
            <a:r>
              <a:rPr lang="ru-RU" b="1" dirty="0" err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т.ч</a:t>
            </a:r>
            <a:r>
              <a:rPr lang="ru-RU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. индивидуализации образования и оптимизации работы с группой детей.		</a:t>
            </a:r>
          </a:p>
          <a:p>
            <a:pPr marL="0" indent="0">
              <a:buFontTx/>
              <a:buNone/>
              <a:defRPr/>
            </a:pPr>
            <a:r>
              <a:rPr lang="ru-RU" b="1" i="1" dirty="0"/>
              <a:t> </a:t>
            </a:r>
            <a:endParaRPr lang="ru-RU" dirty="0"/>
          </a:p>
          <a:p>
            <a:pPr>
              <a:defRPr/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2206625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611188" y="1989138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4. Какой метод обучения положен в основу дидактической системы Л.Г.Петерсон («Школа 2000...»)?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611188" y="1916113"/>
            <a:ext cx="7772400" cy="4114800"/>
          </a:xfrm>
        </p:spPr>
        <p:txBody>
          <a:bodyPr/>
          <a:lstStyle/>
          <a:p>
            <a:pPr>
              <a:defRPr/>
            </a:pPr>
            <a:endParaRPr lang="ru-RU" dirty="0" smtClean="0">
              <a:ea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ru-RU" dirty="0" smtClean="0">
              <a:ea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ru-RU" dirty="0" smtClean="0">
              <a:ea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ru-RU" dirty="0" smtClean="0">
              <a:ea typeface="Calibri" pitchFamily="34" charset="0"/>
              <a:cs typeface="Calibri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г) </a:t>
            </a:r>
            <a:r>
              <a:rPr lang="ru-RU" sz="2800" b="1" dirty="0" err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деятельностный</a:t>
            </a:r>
            <a:endParaRPr lang="ru-RU" sz="28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5. Какие принципы входят в образовательную систему 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     Л.Г.Петерсон («Школа 2000...»)?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238" y="1916113"/>
            <a:ext cx="7772400" cy="4114800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endParaRPr lang="ru-RU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а) вариативности;				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в) минимакса;	</a:t>
            </a: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психологической комфортности</a:t>
            </a: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;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		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е) творчества.</a:t>
            </a:r>
          </a:p>
          <a:p>
            <a:pPr>
              <a:defRPr/>
            </a:pPr>
            <a:endParaRPr lang="ru-RU" sz="28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333375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6. Какие типы занятий с дошкольниками представлены технологии «Ситуация»?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dirty="0" smtClean="0">
                <a:ea typeface="Calibri"/>
                <a:cs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г) «открытия» нового знания;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б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итоговые;		                         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в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тренировочные;                               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dirty="0">
                <a:ea typeface="Calibri"/>
                <a:cs typeface="Times New Roman"/>
              </a:rPr>
              <a:t>	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ru-RU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562100" y="1052513"/>
            <a:ext cx="77724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7. Какие из перечисленных этапов включает в себя технология «Ситуация»?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  <a:tab pos="571500" algn="l"/>
              </a:tabLst>
              <a:defRPr/>
            </a:pPr>
            <a:endParaRPr lang="ru-RU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  <a:tab pos="57150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б)актуализация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знаний;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  <a:tab pos="57150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г)затруднение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 ситуации;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  <a:tab pos="571500" algn="l"/>
              </a:tabLst>
              <a:defRPr/>
            </a:pP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е)включение 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нового знания в систему знаний.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FontTx/>
              <a:buNone/>
              <a:tabLst>
                <a:tab pos="180340" algn="l"/>
              </a:tabLst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 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6250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782763" y="908050"/>
            <a:ext cx="7772400" cy="1143000"/>
          </a:xfrm>
        </p:spPr>
        <p:txBody>
          <a:bodyPr/>
          <a:lstStyle/>
          <a:p>
            <a:r>
              <a:rPr lang="ru-RU" sz="3200" b="1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8. Какая теория является методологической основой системно-деятельностного подхода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  <a:t> Л.Г.Петерсон («Школа 2000...»)?</a:t>
            </a:r>
            <a:br>
              <a:rPr lang="ru-RU" sz="3200" b="1" smtClean="0">
                <a:solidFill>
                  <a:srgbClr val="CC33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b="1" smtClean="0">
              <a:solidFill>
                <a:srgbClr val="CC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b="1" i="1" dirty="0" smtClean="0">
              <a:ea typeface="Calibri"/>
              <a:cs typeface="Times New Roman"/>
            </a:endParaRPr>
          </a:p>
          <a:p>
            <a:pPr marL="0" indent="0">
              <a:buFontTx/>
              <a:buNone/>
              <a:defRPr/>
            </a:pPr>
            <a:endParaRPr lang="ru-RU" b="1" i="1" dirty="0" smtClean="0">
              <a:ea typeface="Calibri"/>
              <a:cs typeface="Times New Roman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д) общая теория деятельности </a:t>
            </a:r>
            <a:endParaRPr lang="ru-RU" sz="2800" b="1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 (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Г.П. Щедровицкий, О.С. Анисимов);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115252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4603750"/>
            <a:ext cx="3505200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6" name="Text Box 21"/>
          <p:cNvSpPr txBox="1">
            <a:spLocks noChangeArrowheads="1"/>
          </p:cNvSpPr>
          <p:nvPr/>
        </p:nvSpPr>
        <p:spPr bwMode="auto">
          <a:xfrm>
            <a:off x="5076825" y="4673600"/>
            <a:ext cx="3549650" cy="12620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400"/>
          </a:p>
          <a:p>
            <a:pPr algn="ctr" eaLnBrk="1" hangingPunct="1"/>
            <a:endParaRPr lang="ru-RU" b="1">
              <a:solidFill>
                <a:srgbClr val="1D1D75"/>
              </a:solidFill>
            </a:endParaRPr>
          </a:p>
          <a:p>
            <a:pPr algn="ctr" eaLnBrk="1" hangingPunct="1"/>
            <a:r>
              <a:rPr lang="ru-RU" b="1">
                <a:solidFill>
                  <a:srgbClr val="1D1D75"/>
                </a:solidFill>
              </a:rPr>
              <a:t>СД-педагогика</a:t>
            </a:r>
          </a:p>
          <a:p>
            <a:pPr algn="ctr" eaLnBrk="1" hangingPunct="1"/>
            <a:r>
              <a:rPr lang="ru-RU" b="1">
                <a:solidFill>
                  <a:srgbClr val="1D1D75"/>
                </a:solidFill>
              </a:rPr>
              <a:t>«Школа 2000...»</a:t>
            </a:r>
          </a:p>
          <a:p>
            <a:pPr algn="ctr" eaLnBrk="1" hangingPunct="1"/>
            <a:r>
              <a:rPr lang="ru-RU" b="1">
                <a:solidFill>
                  <a:srgbClr val="1D1D75"/>
                </a:solidFill>
              </a:rPr>
              <a:t>(Л.Г. Петерсон)</a:t>
            </a:r>
            <a:r>
              <a:rPr lang="ru-RU" sz="1600" b="1">
                <a:solidFill>
                  <a:srgbClr val="1D1D75"/>
                </a:solidFill>
              </a:rPr>
              <a:t> </a:t>
            </a:r>
            <a:r>
              <a:rPr lang="ru-RU" sz="1600" b="1"/>
              <a:t> </a:t>
            </a:r>
          </a:p>
        </p:txBody>
      </p:sp>
      <p:cxnSp>
        <p:nvCxnSpPr>
          <p:cNvPr id="10247" name="Прямая со стрелкой 7"/>
          <p:cNvCxnSpPr>
            <a:cxnSpLocks noChangeShapeType="1"/>
            <a:stCxn id="10245" idx="3"/>
          </p:cNvCxnSpPr>
          <p:nvPr/>
        </p:nvCxnSpPr>
        <p:spPr bwMode="auto">
          <a:xfrm flipV="1">
            <a:off x="4110038" y="5303838"/>
            <a:ext cx="966787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248" name="Прямая со стрелкой 25"/>
          <p:cNvCxnSpPr>
            <a:cxnSpLocks noChangeShapeType="1"/>
            <a:stCxn id="10245" idx="3"/>
          </p:cNvCxnSpPr>
          <p:nvPr/>
        </p:nvCxnSpPr>
        <p:spPr bwMode="auto">
          <a:xfrm flipV="1">
            <a:off x="4110038" y="5303838"/>
            <a:ext cx="966787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249" name="Прямая со стрелкой 27"/>
          <p:cNvCxnSpPr>
            <a:cxnSpLocks noChangeShapeType="1"/>
          </p:cNvCxnSpPr>
          <p:nvPr/>
        </p:nvCxnSpPr>
        <p:spPr bwMode="auto">
          <a:xfrm>
            <a:off x="7092950" y="2997200"/>
            <a:ext cx="0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sp>
        <p:nvSpPr>
          <p:cNvPr id="10250" name="Стрелка вправо 30"/>
          <p:cNvSpPr>
            <a:spLocks noChangeArrowheads="1"/>
          </p:cNvSpPr>
          <p:nvPr/>
        </p:nvSpPr>
        <p:spPr bwMode="auto">
          <a:xfrm>
            <a:off x="4237038" y="5022850"/>
            <a:ext cx="711200" cy="504825"/>
          </a:xfrm>
          <a:prstGeom prst="rightArrow">
            <a:avLst>
              <a:gd name="adj1" fmla="val 50000"/>
              <a:gd name="adj2" fmla="val 49902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 sz="360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4816</TotalTime>
  <Words>713</Words>
  <Application>Microsoft Office PowerPoint</Application>
  <PresentationFormat>Экран (4:3)</PresentationFormat>
  <Paragraphs>135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Times New Roman</vt:lpstr>
      <vt:lpstr>Calibri</vt:lpstr>
      <vt:lpstr>Оформление по умолчанию</vt:lpstr>
      <vt:lpstr>Презентация PowerPoint</vt:lpstr>
      <vt:lpstr>1.Приоритетная цель современного дошкольного образования:</vt:lpstr>
      <vt:lpstr>  2. Какие из перечисленных принципов НЕ являются принципами дошкольного образования? </vt:lpstr>
      <vt:lpstr>  3. Какие функции выполняет педагогическая диагностика в дошкольном образовании в соответствии с ФГОС? </vt:lpstr>
      <vt:lpstr>4. Какой метод обучения положен в основу дидактической системы Л.Г.Петерсон («Школа 2000...»)? </vt:lpstr>
      <vt:lpstr> 5. Какие принципы входят в образовательную систему       Л.Г.Петерсон («Школа 2000...»)? </vt:lpstr>
      <vt:lpstr>6. Какие типы занятий с дошкольниками представлены технологии «Ситуация»? </vt:lpstr>
      <vt:lpstr>7. Какие из перечисленных этапов включает в себя технология «Ситуация»? </vt:lpstr>
      <vt:lpstr> 8. Какая теория является методологической основой системно-деятельностного подхода  Л.Г.Петерсон («Школа 2000...»)? </vt:lpstr>
      <vt:lpstr>  9. Последовательность этапов преодоления затруднения в методологической схеме-аксиоме «Рефлексивная самоорганизация»: </vt:lpstr>
      <vt:lpstr>10. Выберите требование  к организации первого этапа образовательной ситуации ОНЗ: </vt:lpstr>
      <vt:lpstr>11. К какому этапу  образовательной ситуации ОНЗ  относится следующее требование:  «Побуждение детей к осмыслению своей деятельности, фиксации достижения цели и определению условий, которые позволили её достичь»? </vt:lpstr>
      <vt:lpstr>12. К какому этапу  образовательной ситуации ОНЗ  относится следующее требование: «Моделирование ситуации, в которой дети сталкиваются с затруднением, организация анализа детьми возникшей ситуации, фиксация затруднения  и подведение их к выявлению причины затруднения»? </vt:lpstr>
      <vt:lpstr>13. С помощью какого вопроса воспитатель помогает детям зафиксировать затруднение? </vt:lpstr>
      <vt:lpstr>14. С помощью какого вопроса воспитатель помогает детям выявить причину затруднения? </vt:lpstr>
      <vt:lpstr>15. Проанализируйте следующие утверждения о роли образовательной программы дошкольного образования:  </vt:lpstr>
      <vt:lpstr>16. Составьте правильную последовательность приведенных  ниже этапов технологии «Ситуация»:  </vt:lpstr>
      <vt:lpstr>17. Выберите ключевое звено в технологии «Ситуация» ОНЗ: </vt:lpstr>
      <vt:lpstr>18. Какие из перечисленных этапов включает в себя образовательная ситуация тренировочного типа:  </vt:lpstr>
      <vt:lpstr>19. Выберите из приведенных принципов ДСДМ Л.Г. Петерсон («Школа 2000…») один наиболее приоритетный на дошкольном уровне образования? </vt:lpstr>
      <vt:lpstr>20. Проанализируйте следующие утверждения о принципе деятельности  в образовательной системе  Л.Г. Петерсон («Школа 2000…»): </vt:lpstr>
      <vt:lpstr>21. Расставьте шаги  логической основы занятия ОНЗ  в правильной последовательности: </vt:lpstr>
      <vt:lpstr>22. Выберите два основных шага, которые лежат в основе технологии деятельностного метода  Л.Г. Петерсон</vt:lpstr>
      <vt:lpstr>23. На какие две группы  подразделяются развивающие «ситуации»? </vt:lpstr>
      <vt:lpstr>Презентация PowerPoint</vt:lpstr>
      <vt:lpstr>26.Какова цель тренировочной образовательной ситуации?  </vt:lpstr>
      <vt:lpstr>27.Какова цель этапа «Введение в ситуацию»?</vt:lpstr>
      <vt:lpstr>28.Какова цель этапа  «Затруднение в ситуации»?</vt:lpstr>
      <vt:lpstr>29.Какова цель этапа «Актуализация»? </vt:lpstr>
      <vt:lpstr>30.Какова цель этапа  «Открытие нового знания»? 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Иван</cp:lastModifiedBy>
  <cp:revision>322</cp:revision>
  <dcterms:created xsi:type="dcterms:W3CDTF">2011-06-21T13:18:31Z</dcterms:created>
  <dcterms:modified xsi:type="dcterms:W3CDTF">2016-05-24T07:55:01Z</dcterms:modified>
</cp:coreProperties>
</file>