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62" r:id="rId1"/>
    <p:sldMasterId id="2147484778" r:id="rId2"/>
    <p:sldMasterId id="2147484790" r:id="rId3"/>
  </p:sldMasterIdLst>
  <p:notesMasterIdLst>
    <p:notesMasterId r:id="rId55"/>
  </p:notesMasterIdLst>
  <p:handoutMasterIdLst>
    <p:handoutMasterId r:id="rId56"/>
  </p:handoutMasterIdLst>
  <p:sldIdLst>
    <p:sldId id="670" r:id="rId4"/>
    <p:sldId id="413" r:id="rId5"/>
    <p:sldId id="415" r:id="rId6"/>
    <p:sldId id="472" r:id="rId7"/>
    <p:sldId id="636" r:id="rId8"/>
    <p:sldId id="599" r:id="rId9"/>
    <p:sldId id="678" r:id="rId10"/>
    <p:sldId id="477" r:id="rId11"/>
    <p:sldId id="644" r:id="rId12"/>
    <p:sldId id="467" r:id="rId13"/>
    <p:sldId id="645" r:id="rId14"/>
    <p:sldId id="669" r:id="rId15"/>
    <p:sldId id="642" r:id="rId16"/>
    <p:sldId id="643" r:id="rId17"/>
    <p:sldId id="637" r:id="rId18"/>
    <p:sldId id="640" r:id="rId19"/>
    <p:sldId id="661" r:id="rId20"/>
    <p:sldId id="663" r:id="rId21"/>
    <p:sldId id="660" r:id="rId22"/>
    <p:sldId id="682" r:id="rId23"/>
    <p:sldId id="604" r:id="rId24"/>
    <p:sldId id="648" r:id="rId25"/>
    <p:sldId id="649" r:id="rId26"/>
    <p:sldId id="650" r:id="rId27"/>
    <p:sldId id="707" r:id="rId28"/>
    <p:sldId id="652" r:id="rId29"/>
    <p:sldId id="694" r:id="rId30"/>
    <p:sldId id="657" r:id="rId31"/>
    <p:sldId id="667" r:id="rId32"/>
    <p:sldId id="553" r:id="rId33"/>
    <p:sldId id="654" r:id="rId34"/>
    <p:sldId id="655" r:id="rId35"/>
    <p:sldId id="509" r:id="rId36"/>
    <p:sldId id="656" r:id="rId37"/>
    <p:sldId id="617" r:id="rId38"/>
    <p:sldId id="706" r:id="rId39"/>
    <p:sldId id="703" r:id="rId40"/>
    <p:sldId id="704" r:id="rId41"/>
    <p:sldId id="625" r:id="rId42"/>
    <p:sldId id="606" r:id="rId43"/>
    <p:sldId id="622" r:id="rId44"/>
    <p:sldId id="686" r:id="rId45"/>
    <p:sldId id="621" r:id="rId46"/>
    <p:sldId id="699" r:id="rId47"/>
    <p:sldId id="685" r:id="rId48"/>
    <p:sldId id="697" r:id="rId49"/>
    <p:sldId id="698" r:id="rId50"/>
    <p:sldId id="700" r:id="rId51"/>
    <p:sldId id="659" r:id="rId52"/>
    <p:sldId id="469" r:id="rId53"/>
    <p:sldId id="673" r:id="rId54"/>
  </p:sldIdLst>
  <p:sldSz cx="9144000" cy="6858000" type="screen4x3"/>
  <p:notesSz cx="6797675" cy="992663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rgbClr val="CC3300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rgbClr val="CC3300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rgbClr val="CC3300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rgbClr val="CC3300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rgbClr val="CC3300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rgbClr val="CC3300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rgbClr val="CC3300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rgbClr val="CC3300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rgbClr val="CC3300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3300"/>
    <a:srgbClr val="0066FF"/>
    <a:srgbClr val="FF99CC"/>
    <a:srgbClr val="990000"/>
    <a:srgbClr val="99CC00"/>
    <a:srgbClr val="00FF99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46" autoAdjust="0"/>
    <p:restoredTop sz="94399" autoAdjust="0"/>
  </p:normalViewPr>
  <p:slideViewPr>
    <p:cSldViewPr>
      <p:cViewPr>
        <p:scale>
          <a:sx n="60" d="100"/>
          <a:sy n="60" d="100"/>
        </p:scale>
        <p:origin x="-3000" y="-10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2040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6470FDD-8A3F-485E-9608-BA31F609FB2B}" type="datetimeFigureOut">
              <a:rPr lang="ru-RU"/>
              <a:pPr>
                <a:defRPr/>
              </a:pPr>
              <a:t>24.05.2016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7B5D1EB-3E04-46E2-B4FB-F871B7E96E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170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2BDD1C4-6281-44E5-B4E8-8B32EC8EAE48}" type="datetimeFigureOut">
              <a:rPr lang="ru-RU"/>
              <a:pPr>
                <a:defRPr/>
              </a:pPr>
              <a:t>24.05.2016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4A460E3-F3BA-40FC-B35B-A719B4FC7C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7316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A460E3-F3BA-40FC-B35B-A719B4FC7C5B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43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269AD-03E8-45B8-9DB1-124FC50C1005}" type="datetimeFigureOut">
              <a:rPr lang="ru-RU"/>
              <a:pPr>
                <a:defRPr/>
              </a:pPr>
              <a:t>24.05.2016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1FBFF-021D-449D-A1DB-D83259F610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294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6990F-1F05-4F97-A0B5-32B94DA19D1C}" type="datetimeFigureOut">
              <a:rPr lang="ru-RU"/>
              <a:pPr>
                <a:defRPr/>
              </a:pPr>
              <a:t>24.05.2016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284B4-4DD6-4920-80DA-5E3827C6E0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946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207EE-2153-4293-8110-601B7C7F28AC}" type="datetimeFigureOut">
              <a:rPr lang="ru-RU"/>
              <a:pPr>
                <a:defRPr/>
              </a:pPr>
              <a:t>24.05.2016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A03BE-0DC6-4223-B4E7-115ABD5E0C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19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D3434-8DEE-4BB3-8F47-A07E4DBB9C8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858367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43AA9-9529-4964-8301-0C3CC31E62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8138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FC8655-45B9-4ECE-997A-DCF51C9B5F4E}" type="datetimeFigureOut">
              <a:rPr lang="ru-RU" smtClean="0">
                <a:solidFill>
                  <a:srgbClr val="FFFFFF"/>
                </a:solidFill>
              </a:rPr>
              <a:pPr>
                <a:defRPr/>
              </a:pPr>
              <a:t>24.05.2016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CBB01F2D-4857-43C0-9950-B508EA77D9C9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24102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A343FC-1BB0-4534-A063-C01D7CC679F4}" type="datetimeFigureOut">
              <a:rPr lang="ru-RU" smtClean="0">
                <a:solidFill>
                  <a:srgbClr val="FFFFFF"/>
                </a:solidFill>
              </a:rPr>
              <a:pPr>
                <a:defRPr/>
              </a:pPr>
              <a:t>24.05.2016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CE278D-BB2B-4FBE-889E-397FA81DCEDA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45679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3DE72A-ECA7-40E8-8A70-0E5043C6BAEF}" type="datetimeFigureOut">
              <a:rPr lang="ru-RU" smtClean="0">
                <a:solidFill>
                  <a:srgbClr val="FFFFFF"/>
                </a:solidFill>
              </a:rPr>
              <a:pPr>
                <a:defRPr/>
              </a:pPr>
              <a:t>24.05.2016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D2083C-8E7E-4965-ACB4-4E518C81D5DF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25726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B26440-8FC1-4851-AFC7-B984BAADFEFB}" type="datetimeFigureOut">
              <a:rPr lang="ru-RU" smtClean="0">
                <a:solidFill>
                  <a:srgbClr val="FFFFFF"/>
                </a:solidFill>
              </a:rPr>
              <a:pPr>
                <a:defRPr/>
              </a:pPr>
              <a:t>24.05.2016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6149AC-5BBC-44D2-8D60-F44064D8D97B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51619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E8FFD6-20DF-4579-834A-F46832984D9A}" type="datetimeFigureOut">
              <a:rPr lang="ru-RU" smtClean="0">
                <a:solidFill>
                  <a:srgbClr val="FFFFFF"/>
                </a:solidFill>
              </a:rPr>
              <a:pPr>
                <a:defRPr/>
              </a:pPr>
              <a:t>24.05.2016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3F62B3-E6DE-4ECD-85DD-463E82B65238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31917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BBBCD0-F367-479E-8044-D3C84AAC2512}" type="datetimeFigureOut">
              <a:rPr lang="ru-RU" smtClean="0">
                <a:solidFill>
                  <a:srgbClr val="FFFFFF"/>
                </a:solidFill>
              </a:rPr>
              <a:pPr>
                <a:defRPr/>
              </a:pPr>
              <a:t>24.05.2016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086044-A875-4AC1-8E8D-5FDE343A7472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38836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A7411-58A2-4F4E-B70B-AA84F6C3659B}" type="datetimeFigureOut">
              <a:rPr lang="ru-RU"/>
              <a:pPr>
                <a:defRPr/>
              </a:pPr>
              <a:t>24.05.2016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BD37E-A52F-49B4-9DC8-C51D90EB6F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2303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A06941-89C0-43EB-8EFC-F9BF0C7B2DAA}" type="datetimeFigureOut">
              <a:rPr lang="ru-RU" smtClean="0">
                <a:solidFill>
                  <a:srgbClr val="FFFFFF"/>
                </a:solidFill>
              </a:rPr>
              <a:pPr>
                <a:defRPr/>
              </a:pPr>
              <a:t>24.05.2016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B7A3FB-24A4-4AA8-945B-90C8A61D8F49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4595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2D767E-608A-4383-A285-1DBD6D71F070}" type="datetimeFigureOut">
              <a:rPr lang="ru-RU" smtClean="0">
                <a:solidFill>
                  <a:srgbClr val="FFFFFF"/>
                </a:solidFill>
              </a:rPr>
              <a:pPr>
                <a:defRPr/>
              </a:pPr>
              <a:t>24.05.2016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92BE48-F55D-4C4F-9D12-85C01DC20FBC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69618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1E8062-3B27-46BD-85AD-EE11E9420F9E}" type="datetimeFigureOut">
              <a:rPr lang="ru-RU" smtClean="0">
                <a:solidFill>
                  <a:srgbClr val="FFFFFF"/>
                </a:solidFill>
              </a:rPr>
              <a:pPr>
                <a:defRPr/>
              </a:pPr>
              <a:t>24.05.2016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1B6020-3ECD-41AB-A31B-E7462353339C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23522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3C0E04-90DE-4B43-B79E-12D8440FE518}" type="datetimeFigureOut">
              <a:rPr lang="ru-RU" smtClean="0">
                <a:solidFill>
                  <a:srgbClr val="FFFFFF"/>
                </a:solidFill>
              </a:rPr>
              <a:pPr>
                <a:defRPr/>
              </a:pPr>
              <a:t>24.05.2016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BBF36B-6016-4D42-99F0-96F3E4E6546E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17111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C12CA2-EE8D-4485-BC1B-B40708B5CF83}" type="datetimeFigureOut">
              <a:rPr lang="ru-RU" smtClean="0">
                <a:solidFill>
                  <a:srgbClr val="FFFFFF"/>
                </a:solidFill>
              </a:rPr>
              <a:pPr>
                <a:defRPr/>
              </a:pPr>
              <a:t>24.05.2016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E2A23C-F319-447D-BFC2-D3990515649C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86329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269AD-03E8-45B8-9DB1-124FC50C1005}" type="datetimeFigureOut">
              <a:rPr lang="ru-RU"/>
              <a:pPr>
                <a:defRPr/>
              </a:pPr>
              <a:t>24.05.2016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1FBFF-021D-449D-A1DB-D83259F610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7868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A7411-58A2-4F4E-B70B-AA84F6C3659B}" type="datetimeFigureOut">
              <a:rPr lang="ru-RU"/>
              <a:pPr>
                <a:defRPr/>
              </a:pPr>
              <a:t>24.05.2016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BD37E-A52F-49B4-9DC8-C51D90EB6F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1930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DD388-2838-48AC-9D09-36EB5F166CBD}" type="datetimeFigureOut">
              <a:rPr lang="ru-RU"/>
              <a:pPr>
                <a:defRPr/>
              </a:pPr>
              <a:t>24.05.2016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7EEA3F-2E03-4725-858C-AE9B754D7D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4835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541C8-2725-4AED-B76E-EBBE2A2A4EFC}" type="datetimeFigureOut">
              <a:rPr lang="ru-RU"/>
              <a:pPr>
                <a:defRPr/>
              </a:pPr>
              <a:t>24.05.2016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0AAD0-6AF8-47F1-AACB-598D61157B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5484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09CCF-A11F-4D0B-9421-4DEEC19F863A}" type="datetimeFigureOut">
              <a:rPr lang="ru-RU"/>
              <a:pPr>
                <a:defRPr/>
              </a:pPr>
              <a:t>24.05.2016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B2453-E0F0-4C3C-8279-A73BAC7A0A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832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DD388-2838-48AC-9D09-36EB5F166CBD}" type="datetimeFigureOut">
              <a:rPr lang="ru-RU"/>
              <a:pPr>
                <a:defRPr/>
              </a:pPr>
              <a:t>24.05.2016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7EEA3F-2E03-4725-858C-AE9B754D7D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236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4937D-5750-4BE1-BA06-F0866F07515B}" type="datetimeFigureOut">
              <a:rPr lang="ru-RU"/>
              <a:pPr>
                <a:defRPr/>
              </a:pPr>
              <a:t>24.05.2016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D5878-106F-4027-B8A7-A42F99706F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8483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22212-861E-4E33-B959-47B070262C53}" type="datetimeFigureOut">
              <a:rPr lang="ru-RU"/>
              <a:pPr>
                <a:defRPr/>
              </a:pPr>
              <a:t>24.05.2016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F924D-7D3F-4D22-AD0E-6065FA7332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3932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CF9BF-57E2-4284-97C8-AC901AAE3C4A}" type="datetimeFigureOut">
              <a:rPr lang="ru-RU"/>
              <a:pPr>
                <a:defRPr/>
              </a:pPr>
              <a:t>24.05.2016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101A5-3B33-48C7-B451-E1CD5B0920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3749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CB6BF-3737-483A-8346-1331D690B1AA}" type="datetimeFigureOut">
              <a:rPr lang="ru-RU"/>
              <a:pPr>
                <a:defRPr/>
              </a:pPr>
              <a:t>24.05.2016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96BA3-676E-4789-883A-E10F3B9CE6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0479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6990F-1F05-4F97-A0B5-32B94DA19D1C}" type="datetimeFigureOut">
              <a:rPr lang="ru-RU"/>
              <a:pPr>
                <a:defRPr/>
              </a:pPr>
              <a:t>24.05.2016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284B4-4DD6-4920-80DA-5E3827C6E0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0398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207EE-2153-4293-8110-601B7C7F28AC}" type="datetimeFigureOut">
              <a:rPr lang="ru-RU"/>
              <a:pPr>
                <a:defRPr/>
              </a:pPr>
              <a:t>24.05.2016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A03BE-0DC6-4223-B4E7-115ABD5E0C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8712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D3434-8DEE-4BB3-8F47-A07E4DBB9C8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2563962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368BC-EC9C-43A9-AACD-3FD4CDC9512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0160343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43AA9-9529-4964-8301-0C3CC31E62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218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541C8-2725-4AED-B76E-EBBE2A2A4EFC}" type="datetimeFigureOut">
              <a:rPr lang="ru-RU"/>
              <a:pPr>
                <a:defRPr/>
              </a:pPr>
              <a:t>24.05.2016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0AAD0-6AF8-47F1-AACB-598D61157B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678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09CCF-A11F-4D0B-9421-4DEEC19F863A}" type="datetimeFigureOut">
              <a:rPr lang="ru-RU"/>
              <a:pPr>
                <a:defRPr/>
              </a:pPr>
              <a:t>24.05.2016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B2453-E0F0-4C3C-8279-A73BAC7A0A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074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4937D-5750-4BE1-BA06-F0866F07515B}" type="datetimeFigureOut">
              <a:rPr lang="ru-RU"/>
              <a:pPr>
                <a:defRPr/>
              </a:pPr>
              <a:t>24.05.2016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D5878-106F-4027-B8A7-A42F99706F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000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22212-861E-4E33-B959-47B070262C53}" type="datetimeFigureOut">
              <a:rPr lang="ru-RU"/>
              <a:pPr>
                <a:defRPr/>
              </a:pPr>
              <a:t>24.05.2016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F924D-7D3F-4D22-AD0E-6065FA7332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47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CF9BF-57E2-4284-97C8-AC901AAE3C4A}" type="datetimeFigureOut">
              <a:rPr lang="ru-RU"/>
              <a:pPr>
                <a:defRPr/>
              </a:pPr>
              <a:t>24.05.2016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101A5-3B33-48C7-B451-E1CD5B0920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663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CB6BF-3737-483A-8346-1331D690B1AA}" type="datetimeFigureOut">
              <a:rPr lang="ru-RU"/>
              <a:pPr>
                <a:defRPr/>
              </a:pPr>
              <a:t>24.05.2016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96BA3-676E-4789-883A-E10F3B9CE6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030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370E0AE4-791F-4FF2-B76D-7D9F9463D859}" type="datetimeFigureOut">
              <a:rPr lang="ru-RU" b="0"/>
              <a:pPr eaLnBrk="1" hangingPunct="1">
                <a:defRPr/>
              </a:pPr>
              <a:t>24.05.2016</a:t>
            </a:fld>
            <a:endParaRPr lang="ru-RU" b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ru-RU" b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0BADC592-B117-49DA-9C0A-B0DCF420F670}" type="slidenum">
              <a:rPr lang="ru-RU" b="0"/>
              <a:pPr eaLnBrk="1" hangingPunct="1">
                <a:defRPr/>
              </a:pPr>
              <a:t>‹#›</a:t>
            </a:fld>
            <a:endParaRPr lang="ru-RU" b="0"/>
          </a:p>
        </p:txBody>
      </p:sp>
    </p:spTree>
    <p:extLst>
      <p:ext uri="{BB962C8B-B14F-4D97-AF65-F5344CB8AC3E}">
        <p14:creationId xmlns:p14="http://schemas.microsoft.com/office/powerpoint/2010/main" val="45314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3" r:id="rId1"/>
    <p:sldLayoutId id="2147484764" r:id="rId2"/>
    <p:sldLayoutId id="2147484765" r:id="rId3"/>
    <p:sldLayoutId id="2147484766" r:id="rId4"/>
    <p:sldLayoutId id="2147484767" r:id="rId5"/>
    <p:sldLayoutId id="2147484768" r:id="rId6"/>
    <p:sldLayoutId id="2147484769" r:id="rId7"/>
    <p:sldLayoutId id="2147484770" r:id="rId8"/>
    <p:sldLayoutId id="2147484771" r:id="rId9"/>
    <p:sldLayoutId id="2147484772" r:id="rId10"/>
    <p:sldLayoutId id="2147484773" r:id="rId11"/>
    <p:sldLayoutId id="2147484774" r:id="rId12"/>
    <p:sldLayoutId id="214748477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03483A6-6C55-45EA-B567-5116C150E2C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018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9" r:id="rId1"/>
    <p:sldLayoutId id="2147484780" r:id="rId2"/>
    <p:sldLayoutId id="2147484781" r:id="rId3"/>
    <p:sldLayoutId id="2147484782" r:id="rId4"/>
    <p:sldLayoutId id="2147484783" r:id="rId5"/>
    <p:sldLayoutId id="2147484784" r:id="rId6"/>
    <p:sldLayoutId id="2147484785" r:id="rId7"/>
    <p:sldLayoutId id="2147484786" r:id="rId8"/>
    <p:sldLayoutId id="2147484787" r:id="rId9"/>
    <p:sldLayoutId id="2147484788" r:id="rId10"/>
    <p:sldLayoutId id="2147484789" r:id="rId11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370E0AE4-791F-4FF2-B76D-7D9F9463D859}" type="datetimeFigureOut">
              <a:rPr lang="ru-RU" b="0"/>
              <a:pPr eaLnBrk="1" hangingPunct="1">
                <a:defRPr/>
              </a:pPr>
              <a:t>24.05.2016</a:t>
            </a:fld>
            <a:endParaRPr lang="ru-RU" b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ru-RU" b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0BADC592-B117-49DA-9C0A-B0DCF420F670}" type="slidenum">
              <a:rPr lang="ru-RU" b="0"/>
              <a:pPr eaLnBrk="1" hangingPunct="1">
                <a:defRPr/>
              </a:pPr>
              <a:t>‹#›</a:t>
            </a:fld>
            <a:endParaRPr lang="ru-RU" b="0"/>
          </a:p>
        </p:txBody>
      </p:sp>
    </p:spTree>
    <p:extLst>
      <p:ext uri="{BB962C8B-B14F-4D97-AF65-F5344CB8AC3E}">
        <p14:creationId xmlns:p14="http://schemas.microsoft.com/office/powerpoint/2010/main" val="3755368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1" r:id="rId1"/>
    <p:sldLayoutId id="2147484792" r:id="rId2"/>
    <p:sldLayoutId id="2147484793" r:id="rId3"/>
    <p:sldLayoutId id="2147484794" r:id="rId4"/>
    <p:sldLayoutId id="2147484795" r:id="rId5"/>
    <p:sldLayoutId id="2147484796" r:id="rId6"/>
    <p:sldLayoutId id="2147484797" r:id="rId7"/>
    <p:sldLayoutId id="2147484798" r:id="rId8"/>
    <p:sldLayoutId id="2147484799" r:id="rId9"/>
    <p:sldLayoutId id="2147484800" r:id="rId10"/>
    <p:sldLayoutId id="2147484801" r:id="rId11"/>
    <p:sldLayoutId id="2147484802" r:id="rId12"/>
    <p:sldLayoutId id="2147484803" r:id="rId13"/>
    <p:sldLayoutId id="214748480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emf"/><Relationship Id="rId4" Type="http://schemas.openxmlformats.org/officeDocument/2006/relationships/oleObject" Target="../embeddings/_____Microsoft_Excel_97-20031.xls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Relationship Id="rId9" Type="http://schemas.openxmlformats.org/officeDocument/2006/relationships/image" Target="../media/image111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http://www.websib.ru/congress/2005/globus/IMG_8116b.jpg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31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Муниципальное общеобразовательное учреждение </a:t>
            </a:r>
            <a:r>
              <a:rPr lang="ru-RU" sz="31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ru-RU" sz="31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31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«</a:t>
            </a:r>
            <a:r>
              <a:rPr lang="ru-RU" sz="31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Начальная школа – детский сад №115»</a:t>
            </a:r>
            <a:r>
              <a:rPr lang="ru-RU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ru-RU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</a:br>
            <a:endParaRPr lang="ru-RU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3186" name="Picture 2" descr="C:\Users\Наталья\Desktop\буклет\для буклета\IMG_1117ф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1438"/>
            <a:ext cx="7488832" cy="4369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4483690" y="5711053"/>
            <a:ext cx="4594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ru-RU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Наталья Николаевна Зеленцова</a:t>
            </a:r>
            <a:r>
              <a:rPr lang="ru-RU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 lvl="0" algn="r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ru-RU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директор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46957" y="6163484"/>
            <a:ext cx="5230463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ru-RU" sz="14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город  Ярославль</a:t>
            </a:r>
          </a:p>
          <a:p>
            <a:pPr lvl="0" algn="ctr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ru-RU" sz="14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20 мая 2016</a:t>
            </a:r>
            <a:r>
              <a:rPr lang="en-US" sz="14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год</a:t>
            </a:r>
          </a:p>
        </p:txBody>
      </p:sp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0" y="-33135"/>
            <a:ext cx="580812" cy="107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1846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>
          <a:xfrm>
            <a:off x="107950" y="274638"/>
            <a:ext cx="8856663" cy="922337"/>
          </a:xfrm>
        </p:spPr>
        <p:txBody>
          <a:bodyPr>
            <a:normAutofit fontScale="90000"/>
          </a:bodyPr>
          <a:lstStyle/>
          <a:p>
            <a:r>
              <a:rPr lang="ru-RU" sz="3200" b="1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charset="0"/>
              </a:rPr>
              <a:t>Здоровьесберегающие</a:t>
            </a:r>
            <a:r>
              <a:rPr lang="ru-RU" sz="32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charset="0"/>
              </a:rPr>
              <a:t> методики </a:t>
            </a:r>
            <a:br>
              <a:rPr lang="ru-RU" sz="32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charset="0"/>
              </a:rPr>
            </a:br>
            <a:r>
              <a:rPr lang="ru-RU" sz="32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charset="0"/>
              </a:rPr>
              <a:t>В.Ф. Базарного в детском саду</a:t>
            </a:r>
          </a:p>
        </p:txBody>
      </p:sp>
      <p:pic>
        <p:nvPicPr>
          <p:cNvPr id="931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4615072" cy="3505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53" name="Rectangle 10"/>
          <p:cNvSpPr>
            <a:spLocks/>
          </p:cNvSpPr>
          <p:nvPr/>
        </p:nvSpPr>
        <p:spPr bwMode="auto">
          <a:xfrm>
            <a:off x="5219700" y="1628799"/>
            <a:ext cx="3744788" cy="5229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lvl="0" indent="-342900">
              <a:spcBef>
                <a:spcPct val="20000"/>
              </a:spcBef>
              <a:buFont typeface="Wingdings" pitchFamily="2" charset="2"/>
              <a:buChar char="q"/>
            </a:pPr>
            <a:r>
              <a:rPr lang="ru-RU" sz="2200" i="1" dirty="0">
                <a:solidFill>
                  <a:schemeClr val="bg1"/>
                </a:solidFill>
                <a:latin typeface="Arial" charset="0"/>
              </a:rPr>
              <a:t>режим периодически меняющихся динамических поз</a:t>
            </a:r>
          </a:p>
          <a:p>
            <a:pPr>
              <a:spcBef>
                <a:spcPct val="20000"/>
              </a:spcBef>
            </a:pPr>
            <a:endParaRPr lang="ru-RU" sz="2400" i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93187" name="Picture 3" descr="C:\Users\Наталья\Desktop\Фото\фото от СА\педмараф 2013\DSCF30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281" y="2996952"/>
            <a:ext cx="4860031" cy="3628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323850" y="116632"/>
            <a:ext cx="8229600" cy="936104"/>
          </a:xfrm>
        </p:spPr>
        <p:txBody>
          <a:bodyPr/>
          <a:lstStyle/>
          <a:p>
            <a:r>
              <a:rPr lang="ru-RU" sz="32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Ручной фиксатор для дидактического материала</a:t>
            </a:r>
          </a:p>
        </p:txBody>
      </p:sp>
      <p:pic>
        <p:nvPicPr>
          <p:cNvPr id="4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512" y="1196752"/>
            <a:ext cx="4750302" cy="3168392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IMG_94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24333" y="3517072"/>
            <a:ext cx="4752048" cy="3168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9019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3050"/>
            <a:ext cx="4464496" cy="1355750"/>
          </a:xfrm>
        </p:spPr>
        <p:txBody>
          <a:bodyPr/>
          <a:lstStyle/>
          <a:p>
            <a:pPr lvl="0">
              <a:spcBef>
                <a:spcPct val="20000"/>
              </a:spcBef>
            </a:pPr>
            <a:r>
              <a:rPr lang="ru-RU" sz="2800" i="1" dirty="0">
                <a:solidFill>
                  <a:schemeClr val="accent6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Резиновые мячики для заучивания </a:t>
            </a:r>
            <a:r>
              <a:rPr lang="ru-RU" sz="28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стихов</a:t>
            </a:r>
            <a:r>
              <a:rPr lang="ru-RU" sz="1600" b="0" dirty="0">
                <a:solidFill>
                  <a:schemeClr val="accent6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/>
            </a:r>
            <a:br>
              <a:rPr lang="ru-RU" sz="1600" b="0" dirty="0">
                <a:solidFill>
                  <a:schemeClr val="accent6">
                    <a:lumMod val="60000"/>
                    <a:lumOff val="40000"/>
                  </a:schemeClr>
                </a:solidFill>
                <a:ea typeface="+mn-ea"/>
                <a:cs typeface="+mn-cs"/>
              </a:rPr>
            </a:br>
            <a:endParaRPr lang="ru-RU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44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0686" y="2060848"/>
            <a:ext cx="3718990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1" y="1484784"/>
            <a:ext cx="4445184" cy="489654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4676775" cy="3614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64088" y="404664"/>
            <a:ext cx="3528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ea typeface="+mj-ea"/>
                <a:cs typeface="+mj-cs"/>
              </a:rPr>
              <a:t>Послоговое</a:t>
            </a:r>
            <a:r>
              <a:rPr lang="ru-RU" sz="28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ea typeface="+mj-ea"/>
                <a:cs typeface="+mj-cs"/>
              </a:rPr>
              <a:t>    чтение</a:t>
            </a:r>
            <a:endParaRPr lang="ru-RU" sz="20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52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14375"/>
          </a:xfrm>
          <a:noFill/>
        </p:spPr>
        <p:txBody>
          <a:bodyPr/>
          <a:lstStyle/>
          <a:p>
            <a:pPr eaLnBrk="1" hangingPunct="1"/>
            <a:r>
              <a:rPr lang="ru-RU" sz="36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Сенсорные тренажеры</a:t>
            </a:r>
          </a:p>
        </p:txBody>
      </p:sp>
      <p:sp>
        <p:nvSpPr>
          <p:cNvPr id="28675" name="Rectangle 9"/>
          <p:cNvSpPr>
            <a:spLocks noGrp="1" noChangeArrowheads="1"/>
          </p:cNvSpPr>
          <p:nvPr>
            <p:ph sz="half" idx="1"/>
          </p:nvPr>
        </p:nvSpPr>
        <p:spPr>
          <a:xfrm>
            <a:off x="1403350" y="981075"/>
            <a:ext cx="6311900" cy="59055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000" smtClean="0">
                <a:solidFill>
                  <a:srgbClr val="0000FF"/>
                </a:solidFill>
              </a:rPr>
              <a:t> </a:t>
            </a:r>
            <a:endParaRPr lang="ru-RU" sz="2000" b="1" smtClean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90000"/>
              </a:lnSpc>
            </a:pPr>
            <a:endParaRPr lang="ru-RU" sz="2000" b="1" smtClean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000" b="1" smtClean="0">
                <a:solidFill>
                  <a:srgbClr val="FF0000"/>
                </a:solidFill>
              </a:rPr>
              <a:t>              </a:t>
            </a:r>
          </a:p>
        </p:txBody>
      </p:sp>
      <p:pic>
        <p:nvPicPr>
          <p:cNvPr id="9" name="Picture 4" descr="4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5060" r="53107" b="47789"/>
          <a:stretch>
            <a:fillRect/>
          </a:stretch>
        </p:blipFill>
        <p:spPr>
          <a:xfrm>
            <a:off x="698834" y="692696"/>
            <a:ext cx="2520280" cy="311085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676" name="Text Box 14"/>
          <p:cNvSpPr txBox="1">
            <a:spLocks noChangeArrowheads="1"/>
          </p:cNvSpPr>
          <p:nvPr/>
        </p:nvSpPr>
        <p:spPr bwMode="auto">
          <a:xfrm>
            <a:off x="1958975" y="53228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b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18" y="4104038"/>
            <a:ext cx="3328913" cy="26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017" y="529588"/>
            <a:ext cx="2475983" cy="210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578100"/>
            <a:ext cx="4913313" cy="427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12167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5813"/>
          </a:xfrm>
        </p:spPr>
        <p:txBody>
          <a:bodyPr/>
          <a:lstStyle/>
          <a:p>
            <a:r>
              <a:rPr lang="ru-RU" sz="36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Экологическое панно</a:t>
            </a:r>
          </a:p>
        </p:txBody>
      </p:sp>
      <p:pic>
        <p:nvPicPr>
          <p:cNvPr id="48131" name="Picture 6" descr="EKOLPANNO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bright="-18000" contrast="24000"/>
          </a:blip>
          <a:srcRect b="10218"/>
          <a:stretch>
            <a:fillRect/>
          </a:stretch>
        </p:blipFill>
        <p:spPr>
          <a:xfrm>
            <a:off x="251520" y="692696"/>
            <a:ext cx="4338153" cy="3384376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1" descr="IMG_1377.JPG"/>
          <p:cNvPicPr>
            <a:picLocks noChangeAspect="1"/>
          </p:cNvPicPr>
          <p:nvPr/>
        </p:nvPicPr>
        <p:blipFill>
          <a:blip r:embed="rId3" cstate="print"/>
          <a:srcRect l="11024"/>
          <a:stretch>
            <a:fillRect/>
          </a:stretch>
        </p:blipFill>
        <p:spPr bwMode="auto">
          <a:xfrm>
            <a:off x="4572000" y="3356992"/>
            <a:ext cx="4324235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14377644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5813"/>
          </a:xfrm>
        </p:spPr>
        <p:txBody>
          <a:bodyPr/>
          <a:lstStyle/>
          <a:p>
            <a:pPr eaLnBrk="1" hangingPunct="1"/>
            <a:r>
              <a:rPr lang="ru-RU" sz="32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Параллельно-раздельное воспитание и обучение</a:t>
            </a:r>
          </a:p>
        </p:txBody>
      </p:sp>
      <p:pic>
        <p:nvPicPr>
          <p:cNvPr id="51203" name="Picture 2" descr="C:\Users\Наталья\Desktop\фоны\здоровье\tanec_ritmik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5088"/>
          <a:stretch>
            <a:fillRect/>
          </a:stretch>
        </p:blipFill>
        <p:spPr>
          <a:xfrm>
            <a:off x="4716016" y="892310"/>
            <a:ext cx="4221994" cy="2736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04" name="Picture 3" descr="C:\Users\Наталья\Desktop\фоны\здоровье\barnefotball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79512" y="3789040"/>
            <a:ext cx="4536504" cy="2916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5111552" y="5157192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Принцип  </a:t>
            </a:r>
          </a:p>
          <a:p>
            <a:pPr algn="ctr"/>
            <a:r>
              <a:rPr lang="ru-RU" sz="2400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«Не навреди»</a:t>
            </a:r>
            <a:endParaRPr lang="ru-RU" sz="2400" i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3720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Наталья\Desktop\сканир\Изображение 0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714500"/>
            <a:ext cx="3388940" cy="4857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1747" name="Picture 3" descr="C:\Users\Наталья\Desktop\сканир\Изображение 03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83"/>
          <a:stretch/>
        </p:blipFill>
        <p:spPr bwMode="auto">
          <a:xfrm>
            <a:off x="683568" y="1714500"/>
            <a:ext cx="3600400" cy="4857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7652" name="TextBox 3"/>
          <p:cNvSpPr txBox="1">
            <a:spLocks noChangeArrowheads="1"/>
          </p:cNvSpPr>
          <p:nvPr/>
        </p:nvSpPr>
        <p:spPr bwMode="auto">
          <a:xfrm>
            <a:off x="250825" y="428625"/>
            <a:ext cx="88931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3600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alibri"/>
              </a:rPr>
              <a:t>Символы мужественности и женственности</a:t>
            </a:r>
          </a:p>
        </p:txBody>
      </p:sp>
    </p:spTree>
    <p:extLst>
      <p:ext uri="{BB962C8B-B14F-4D97-AF65-F5344CB8AC3E}">
        <p14:creationId xmlns:p14="http://schemas.microsoft.com/office/powerpoint/2010/main" val="2414327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504056"/>
          </a:xfrm>
        </p:spPr>
        <p:txBody>
          <a:bodyPr/>
          <a:lstStyle/>
          <a:p>
            <a:pPr lvl="0"/>
            <a:r>
              <a:rPr lang="ru-RU" sz="28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ahoma" pitchFamily="34" charset="0"/>
                <a:ea typeface="+mn-ea"/>
                <a:cs typeface="+mn-cs"/>
              </a:rPr>
              <a:t>Предметно развивающая </a:t>
            </a:r>
            <a:r>
              <a:rPr lang="ru-RU" sz="2800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ahoma" pitchFamily="34" charset="0"/>
                <a:ea typeface="+mn-ea"/>
                <a:cs typeface="+mn-cs"/>
              </a:rPr>
              <a:t>среда</a:t>
            </a:r>
            <a:br>
              <a:rPr lang="ru-RU" sz="2800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ahoma" pitchFamily="34" charset="0"/>
                <a:ea typeface="+mn-ea"/>
                <a:cs typeface="+mn-cs"/>
              </a:rPr>
            </a:br>
            <a:r>
              <a:rPr lang="ru-RU" sz="2800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ahoma" pitchFamily="34" charset="0"/>
                <a:ea typeface="+mn-ea"/>
                <a:cs typeface="+mn-cs"/>
              </a:rPr>
              <a:t>для девочек</a:t>
            </a:r>
            <a:br>
              <a:rPr lang="ru-RU" sz="2800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ahoma" pitchFamily="34" charset="0"/>
                <a:ea typeface="+mn-ea"/>
                <a:cs typeface="+mn-cs"/>
              </a:rPr>
            </a:br>
            <a:endParaRPr lang="ru-RU" sz="5400" i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284984"/>
            <a:ext cx="4881693" cy="3252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8306" name="Picture 2" descr="C:\Users\Наталья\Desktop\Общая папка\Буклет\P51804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4547337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7746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83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8" y="2722892"/>
            <a:ext cx="5645046" cy="4135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840" y="0"/>
            <a:ext cx="5886109" cy="400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216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/>
          <a:lstStyle/>
          <a:p>
            <a:pPr lvl="0"/>
            <a:r>
              <a:rPr lang="ru-RU" sz="28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ahoma" pitchFamily="34" charset="0"/>
                <a:ea typeface="+mn-ea"/>
                <a:cs typeface="+mn-cs"/>
              </a:rPr>
              <a:t>Предметно развивающая </a:t>
            </a:r>
            <a:r>
              <a:rPr lang="ru-RU" sz="2800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ahoma" pitchFamily="34" charset="0"/>
                <a:ea typeface="+mn-ea"/>
                <a:cs typeface="+mn-cs"/>
              </a:rPr>
              <a:t>среда</a:t>
            </a:r>
            <a:br>
              <a:rPr lang="ru-RU" sz="2800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ahoma" pitchFamily="34" charset="0"/>
                <a:ea typeface="+mn-ea"/>
                <a:cs typeface="+mn-cs"/>
              </a:rPr>
            </a:br>
            <a:r>
              <a:rPr lang="ru-RU" sz="2800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ahoma" pitchFamily="34" charset="0"/>
                <a:ea typeface="+mn-ea"/>
                <a:cs typeface="+mn-cs"/>
              </a:rPr>
              <a:t>для мальчиков</a:t>
            </a:r>
            <a:br>
              <a:rPr lang="ru-RU" sz="2800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ahoma" pitchFamily="34" charset="0"/>
                <a:ea typeface="+mn-ea"/>
                <a:cs typeface="+mn-cs"/>
              </a:rPr>
            </a:br>
            <a:endParaRPr lang="ru-RU" sz="5400" i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223" y="3140968"/>
            <a:ext cx="5434886" cy="35283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52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836712"/>
            <a:ext cx="5546266" cy="3681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8320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295592"/>
            <a:ext cx="9112250" cy="1175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lvl="0" algn="ctr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ru-RU" sz="32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Открытие  </a:t>
            </a:r>
            <a:r>
              <a:rPr lang="ru-RU" sz="32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  <a:t>детского </a:t>
            </a:r>
            <a:r>
              <a:rPr lang="ru-RU" sz="32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  <a:t>сада №115</a:t>
            </a:r>
            <a:r>
              <a:rPr lang="ru-RU" sz="3200" b="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  <a:t> </a:t>
            </a:r>
            <a:endParaRPr lang="ru-RU" sz="3200" b="0" i="1" dirty="0" smtClean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</a:endParaRPr>
          </a:p>
          <a:p>
            <a:pPr lvl="0" algn="ctr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ru-RU" sz="32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19 </a:t>
            </a:r>
            <a:r>
              <a:rPr lang="ru-RU" sz="32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ноября 1992 год</a:t>
            </a:r>
            <a:endParaRPr lang="ru-RU" sz="3200" b="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</a:endParaRPr>
          </a:p>
        </p:txBody>
      </p:sp>
      <p:pic>
        <p:nvPicPr>
          <p:cNvPr id="20483" name="Picture 3" descr="дети 026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304878" y="1541615"/>
            <a:ext cx="8515594" cy="51550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39974"/>
            <a:ext cx="8229600" cy="1143000"/>
          </a:xfrm>
        </p:spPr>
        <p:txBody>
          <a:bodyPr/>
          <a:lstStyle/>
          <a:p>
            <a:pPr marL="342900" lvl="0" indent="-342900" eaLnBrk="1" hangingPunct="1">
              <a:spcBef>
                <a:spcPts val="0"/>
              </a:spcBef>
            </a:pPr>
            <a:r>
              <a:rPr lang="ru-RU" sz="28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2</a:t>
            </a:r>
            <a:r>
              <a:rPr lang="ru-RU" sz="36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. </a:t>
            </a:r>
            <a:r>
              <a:rPr lang="ru-RU" sz="2800" b="1" i="1" dirty="0">
                <a:solidFill>
                  <a:schemeClr val="accent6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Реализация ФГОС в дошкольном и школьном отделениях посредством ТДМО </a:t>
            </a:r>
            <a:r>
              <a:rPr lang="ru-RU" sz="28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профессора Л.Г</a:t>
            </a:r>
            <a:r>
              <a:rPr lang="ru-RU" sz="2800" b="1" i="1" dirty="0">
                <a:solidFill>
                  <a:schemeClr val="accent6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. </a:t>
            </a:r>
            <a:r>
              <a:rPr lang="ru-RU" sz="2800" b="1" i="1" dirty="0" err="1">
                <a:solidFill>
                  <a:schemeClr val="accent6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Петерсон</a:t>
            </a:r>
            <a:r>
              <a:rPr lang="ru-RU" sz="2800" b="1" i="1" dirty="0">
                <a:solidFill>
                  <a:schemeClr val="accent6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.</a:t>
            </a:r>
            <a:br>
              <a:rPr lang="ru-RU" sz="2800" b="1" i="1" dirty="0">
                <a:solidFill>
                  <a:schemeClr val="accent6">
                    <a:lumMod val="60000"/>
                    <a:lumOff val="40000"/>
                  </a:schemeClr>
                </a:solidFill>
                <a:ea typeface="+mn-ea"/>
                <a:cs typeface="+mn-cs"/>
              </a:rPr>
            </a:br>
            <a:endParaRPr lang="ru-RU" sz="5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52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172599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2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82974"/>
            <a:ext cx="4065240" cy="4065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179512" y="342900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>
                <a:solidFill>
                  <a:schemeClr val="bg1"/>
                </a:solidFill>
              </a:rPr>
              <a:t>По заключению государственной СЭС РФ </a:t>
            </a:r>
            <a:br>
              <a:rPr lang="ru-RU" i="1" dirty="0">
                <a:solidFill>
                  <a:schemeClr val="bg1"/>
                </a:solidFill>
              </a:rPr>
            </a:br>
            <a:r>
              <a:rPr lang="ru-RU" i="1" dirty="0">
                <a:solidFill>
                  <a:schemeClr val="bg1"/>
                </a:solidFill>
              </a:rPr>
              <a:t>технология   «Школа 2000</a:t>
            </a:r>
            <a:r>
              <a:rPr lang="ru-RU" i="1" dirty="0" smtClean="0">
                <a:solidFill>
                  <a:schemeClr val="bg1"/>
                </a:solidFill>
              </a:rPr>
              <a:t>...» признана</a:t>
            </a:r>
            <a:r>
              <a:rPr lang="ru-RU" i="1" dirty="0">
                <a:solidFill>
                  <a:schemeClr val="bg1"/>
                </a:solidFill>
              </a:rPr>
              <a:t/>
            </a:r>
            <a:br>
              <a:rPr lang="ru-RU" i="1" dirty="0">
                <a:solidFill>
                  <a:schemeClr val="bg1"/>
                </a:solidFill>
              </a:rPr>
            </a:br>
            <a:r>
              <a:rPr lang="ru-RU" i="1" dirty="0" err="1">
                <a:solidFill>
                  <a:schemeClr val="bg1"/>
                </a:solidFill>
              </a:rPr>
              <a:t>здоровьесберегающей</a:t>
            </a:r>
            <a:r>
              <a:rPr lang="ru-RU" i="1" dirty="0">
                <a:solidFill>
                  <a:schemeClr val="bg1"/>
                </a:solidFill>
              </a:rPr>
              <a:t/>
            </a:r>
            <a:br>
              <a:rPr lang="ru-RU" i="1" dirty="0">
                <a:solidFill>
                  <a:schemeClr val="bg1"/>
                </a:solidFill>
              </a:rPr>
            </a:br>
            <a:r>
              <a:rPr lang="ru-RU" i="1" dirty="0">
                <a:solidFill>
                  <a:schemeClr val="bg1"/>
                </a:solidFill>
              </a:rPr>
              <a:t>Отмечена Премией Президента РФ в области</a:t>
            </a:r>
            <a:br>
              <a:rPr lang="ru-RU" i="1" dirty="0">
                <a:solidFill>
                  <a:schemeClr val="bg1"/>
                </a:solidFill>
              </a:rPr>
            </a:br>
            <a:r>
              <a:rPr lang="ru-RU" i="1" dirty="0">
                <a:solidFill>
                  <a:schemeClr val="bg1"/>
                </a:solidFill>
              </a:rPr>
              <a:t> образования за 2002 год</a:t>
            </a:r>
          </a:p>
        </p:txBody>
      </p:sp>
    </p:spTree>
    <p:extLst>
      <p:ext uri="{BB962C8B-B14F-4D97-AF65-F5344CB8AC3E}">
        <p14:creationId xmlns:p14="http://schemas.microsoft.com/office/powerpoint/2010/main" val="344394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/>
          </p:cNvSpPr>
          <p:nvPr>
            <p:ph type="title"/>
          </p:nvPr>
        </p:nvSpPr>
        <p:spPr>
          <a:xfrm>
            <a:off x="357188" y="0"/>
            <a:ext cx="8448627" cy="980728"/>
          </a:xfrm>
        </p:spPr>
        <p:txBody>
          <a:bodyPr>
            <a:noAutofit/>
          </a:bodyPr>
          <a:lstStyle/>
          <a:p>
            <a:pPr eaLnBrk="1" hangingPunct="1"/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charset="0"/>
              </a:rPr>
              <a:t/>
            </a:r>
            <a:b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charset="0"/>
              </a:rPr>
            </a:br>
            <a:endParaRPr lang="ru-RU" sz="2400" b="1" i="1" dirty="0" smtClean="0">
              <a:solidFill>
                <a:schemeClr val="accent6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pic>
        <p:nvPicPr>
          <p:cNvPr id="29699" name="Picture 7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4856485" y="286191"/>
            <a:ext cx="4108003" cy="33124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022" y="3799074"/>
            <a:ext cx="4176464" cy="2942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60647"/>
            <a:ext cx="4392488" cy="33124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2729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14375"/>
          </a:xfrm>
        </p:spPr>
        <p:txBody>
          <a:bodyPr/>
          <a:lstStyle/>
          <a:p>
            <a:r>
              <a:rPr lang="ru-RU" sz="2400" b="1" i="1" dirty="0" smtClean="0">
                <a:solidFill>
                  <a:schemeClr val="bg1"/>
                </a:solidFill>
              </a:rPr>
              <a:t>3</a:t>
            </a:r>
            <a:br>
              <a:rPr lang="ru-RU" sz="2400" b="1" i="1" dirty="0" smtClean="0">
                <a:solidFill>
                  <a:schemeClr val="bg1"/>
                </a:solidFill>
              </a:rPr>
            </a:br>
            <a:r>
              <a:rPr lang="ru-RU" sz="2400" b="1" i="1" dirty="0">
                <a:solidFill>
                  <a:schemeClr val="bg1"/>
                </a:solidFill>
              </a:rPr>
              <a:t/>
            </a:r>
            <a:br>
              <a:rPr lang="ru-RU" sz="2400" b="1" i="1" dirty="0">
                <a:solidFill>
                  <a:schemeClr val="bg1"/>
                </a:solidFill>
              </a:rPr>
            </a:br>
            <a:r>
              <a:rPr lang="ru-RU" sz="28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3</a:t>
            </a:r>
            <a:r>
              <a:rPr lang="ru-RU" sz="24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</a:t>
            </a:r>
            <a:r>
              <a:rPr lang="ru-RU" sz="24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Художественно-эстетическое </a:t>
            </a:r>
            <a:r>
              <a:rPr lang="ru-RU" sz="24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и духовно-нравственное развитие – основа формирования целостного восприятия </a:t>
            </a:r>
            <a:r>
              <a:rPr lang="ru-RU" sz="24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мира</a:t>
            </a:r>
            <a:r>
              <a:rPr lang="ru-RU" sz="24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endParaRPr lang="ru-RU" sz="3200" b="1" i="1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7350" name="Picture 2" descr="C:\Users\Наталья\Desktop\Новые фото\P127028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552" y="1124744"/>
            <a:ext cx="3214710" cy="2411033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7351" name="Picture 8" descr="C:\Users\Наталья\Desktop\Фото\115 декабрь 2010\IMG_145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28596" y="3714752"/>
            <a:ext cx="4072818" cy="2714644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821" name="Rectangle 7"/>
          <p:cNvSpPr>
            <a:spLocks noGrp="1" noChangeArrowheads="1"/>
          </p:cNvSpPr>
          <p:nvPr>
            <p:ph type="body" sz="half" idx="3"/>
          </p:nvPr>
        </p:nvSpPr>
        <p:spPr>
          <a:xfrm>
            <a:off x="4714875" y="928688"/>
            <a:ext cx="3606800" cy="23764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ru-RU" sz="2000" b="1" i="1" dirty="0" smtClean="0">
                <a:solidFill>
                  <a:schemeClr val="bg1"/>
                </a:solidFill>
              </a:rPr>
              <a:t>Музыкальное искусство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ru-RU" sz="2000" b="1" i="1" dirty="0" smtClean="0">
                <a:solidFill>
                  <a:schemeClr val="bg1"/>
                </a:solidFill>
              </a:rPr>
              <a:t>Изобразительное искусство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ru-RU" sz="2000" b="1" i="1" dirty="0" smtClean="0">
                <a:solidFill>
                  <a:schemeClr val="bg1"/>
                </a:solidFill>
              </a:rPr>
              <a:t>Танцевальное искусство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ru-RU" sz="2000" b="1" i="1" dirty="0" smtClean="0">
                <a:solidFill>
                  <a:schemeClr val="bg1"/>
                </a:solidFill>
              </a:rPr>
              <a:t>Театральное искусство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ru-RU" sz="2000" b="1" i="1" dirty="0" smtClean="0">
                <a:solidFill>
                  <a:schemeClr val="bg1"/>
                </a:solidFill>
              </a:rPr>
              <a:t>Английский язык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ru-RU" sz="2000" b="1" i="1" dirty="0" smtClean="0">
                <a:solidFill>
                  <a:schemeClr val="bg1"/>
                </a:solidFill>
              </a:rPr>
              <a:t>Компьютерная графика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ru-RU" sz="2000" b="1" i="1" dirty="0" smtClean="0">
                <a:solidFill>
                  <a:schemeClr val="bg1"/>
                </a:solidFill>
              </a:rPr>
              <a:t>Этика </a:t>
            </a:r>
          </a:p>
          <a:p>
            <a:pPr eaLnBrk="1" hangingPunct="1">
              <a:lnSpc>
                <a:spcPct val="90000"/>
              </a:lnSpc>
            </a:pPr>
            <a:endParaRPr lang="ru-RU" sz="2000" b="1" dirty="0" smtClean="0">
              <a:solidFill>
                <a:srgbClr val="0000FF"/>
              </a:solidFill>
            </a:endParaRPr>
          </a:p>
        </p:txBody>
      </p:sp>
      <p:pic>
        <p:nvPicPr>
          <p:cNvPr id="57348" name="Picture 2" descr="P411018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3714752"/>
            <a:ext cx="3600450" cy="2767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823" name="Text Box 15"/>
          <p:cNvSpPr txBox="1">
            <a:spLocks noChangeArrowheads="1"/>
          </p:cNvSpPr>
          <p:nvPr/>
        </p:nvSpPr>
        <p:spPr bwMode="auto">
          <a:xfrm>
            <a:off x="5214938" y="6491288"/>
            <a:ext cx="3546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mtClean="0">
                <a:solidFill>
                  <a:srgbClr val="0000FF"/>
                </a:solidFill>
              </a:rPr>
              <a:t>Мюзикл «Снежная королева»</a:t>
            </a:r>
          </a:p>
        </p:txBody>
      </p:sp>
    </p:spTree>
    <p:extLst>
      <p:ext uri="{BB962C8B-B14F-4D97-AF65-F5344CB8AC3E}">
        <p14:creationId xmlns:p14="http://schemas.microsoft.com/office/powerpoint/2010/main" val="35378477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908720"/>
          </a:xfrm>
        </p:spPr>
        <p:txBody>
          <a:bodyPr/>
          <a:lstStyle/>
          <a:p>
            <a:pPr eaLnBrk="1" hangingPunct="1"/>
            <a:r>
              <a:rPr lang="ru-RU" sz="3600" b="1" i="1" dirty="0">
                <a:solidFill>
                  <a:srgbClr val="F79646">
                    <a:lumMod val="40000"/>
                    <a:lumOff val="60000"/>
                  </a:srgbClr>
                </a:solidFill>
              </a:rPr>
              <a:t>Музыкальное искусство</a:t>
            </a:r>
            <a:br>
              <a:rPr lang="ru-RU" sz="3600" b="1" i="1" dirty="0">
                <a:solidFill>
                  <a:srgbClr val="F79646">
                    <a:lumMod val="40000"/>
                    <a:lumOff val="60000"/>
                  </a:srgbClr>
                </a:solidFill>
              </a:rPr>
            </a:br>
            <a:endParaRPr lang="ru-RU" sz="2400" b="1" i="1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5843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88640"/>
            <a:ext cx="9144000" cy="299747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endParaRPr lang="ru-RU" sz="2400" b="1" i="1" dirty="0" smtClean="0">
              <a:solidFill>
                <a:srgbClr val="F79646">
                  <a:lumMod val="40000"/>
                  <a:lumOff val="60000"/>
                </a:srgbClr>
              </a:solidFill>
              <a:ea typeface="+mj-ea"/>
              <a:cs typeface="+mj-cs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ru-RU" sz="2400" b="1" i="1" dirty="0" smtClean="0">
                <a:solidFill>
                  <a:schemeClr val="bg1"/>
                </a:solidFill>
              </a:rPr>
              <a:t>Эстетическое восприятие  и основы музыкального искусства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ru-RU" sz="2400" b="1" i="1" dirty="0" smtClean="0">
                <a:solidFill>
                  <a:schemeClr val="bg1"/>
                </a:solidFill>
              </a:rPr>
              <a:t>Опыт музыкально-творческой 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ru-RU" sz="2400" b="1" i="1" dirty="0" smtClean="0">
                <a:solidFill>
                  <a:schemeClr val="bg1"/>
                </a:solidFill>
              </a:rPr>
              <a:t>      деятельности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ru-RU" sz="2400" b="1" i="1" dirty="0" smtClean="0">
                <a:solidFill>
                  <a:schemeClr val="bg1"/>
                </a:solidFill>
              </a:rPr>
              <a:t>Музыка в режимные моменты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ru-RU" sz="2400" b="1" i="1" dirty="0" smtClean="0">
                <a:solidFill>
                  <a:schemeClr val="bg1"/>
                </a:solidFill>
              </a:rPr>
              <a:t>Студия </a:t>
            </a:r>
            <a:r>
              <a:rPr lang="ru-RU" sz="2400" b="1" i="1" dirty="0">
                <a:solidFill>
                  <a:schemeClr val="bg1"/>
                </a:solidFill>
              </a:rPr>
              <a:t>эстрадного вокала</a:t>
            </a:r>
          </a:p>
          <a:p>
            <a:pPr eaLnBrk="1" hangingPunct="1">
              <a:lnSpc>
                <a:spcPct val="90000"/>
              </a:lnSpc>
              <a:buFontTx/>
              <a:buBlip>
                <a:blip r:embed="rId2"/>
              </a:buBlip>
            </a:pPr>
            <a:endParaRPr lang="ru-RU" sz="2000" b="1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ru-RU" sz="2000" b="1" dirty="0" smtClean="0">
              <a:solidFill>
                <a:srgbClr val="0000FF"/>
              </a:solidFill>
            </a:endParaRPr>
          </a:p>
        </p:txBody>
      </p:sp>
      <p:pic>
        <p:nvPicPr>
          <p:cNvPr id="59396" name="Picture 7" descr="0003472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lum contrast="12000"/>
          </a:blip>
          <a:srcRect/>
          <a:stretch>
            <a:fillRect/>
          </a:stretch>
        </p:blipFill>
        <p:spPr>
          <a:xfrm>
            <a:off x="6012160" y="1519529"/>
            <a:ext cx="2520280" cy="2965035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9397" name="Picture 7" descr="j0289421"/>
          <p:cNvPicPr>
            <a:picLocks noChangeAspect="1" noChangeArrowheads="1"/>
          </p:cNvPicPr>
          <p:nvPr/>
        </p:nvPicPr>
        <p:blipFill>
          <a:blip r:embed="rId4"/>
          <a:srcRect t="31511"/>
          <a:stretch>
            <a:fillRect/>
          </a:stretch>
        </p:blipFill>
        <p:spPr bwMode="auto">
          <a:xfrm>
            <a:off x="611559" y="3002047"/>
            <a:ext cx="3816425" cy="38719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025516086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0"/>
            <a:ext cx="9144000" cy="642938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ru-RU" sz="36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"/>
                <a:cs typeface="Arial" charset="0"/>
              </a:rPr>
              <a:t>Вокальная </a:t>
            </a:r>
            <a:r>
              <a:rPr lang="ru-RU" sz="3600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alibri"/>
                <a:cs typeface="Arial" charset="0"/>
              </a:rPr>
              <a:t>студия, хор</a:t>
            </a:r>
            <a:endParaRPr lang="ru-RU" sz="3600" i="1" dirty="0">
              <a:solidFill>
                <a:schemeClr val="accent6">
                  <a:lumMod val="40000"/>
                  <a:lumOff val="60000"/>
                </a:schemeClr>
              </a:solidFill>
              <a:latin typeface="Calibri"/>
              <a:cs typeface="Arial" charset="0"/>
            </a:endParaRPr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01" y="642938"/>
            <a:ext cx="4524307" cy="2917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18" name="Рисунок 1" descr="IMG_1430.JPG"/>
          <p:cNvPicPr>
            <a:picLocks noChangeAspect="1"/>
          </p:cNvPicPr>
          <p:nvPr/>
        </p:nvPicPr>
        <p:blipFill>
          <a:blip r:embed="rId3" cstate="print"/>
          <a:srcRect r="10236"/>
          <a:stretch>
            <a:fillRect/>
          </a:stretch>
        </p:blipFill>
        <p:spPr bwMode="auto">
          <a:xfrm>
            <a:off x="5220072" y="713150"/>
            <a:ext cx="3657400" cy="2742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2" descr="C:\Users\Наталья\Desktop\буклет\для буклета\фото для сайта ивану\фото литва\DSC024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855" y="3764616"/>
            <a:ext cx="4980914" cy="2807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83215577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42938"/>
          </a:xfrm>
        </p:spPr>
        <p:txBody>
          <a:bodyPr/>
          <a:lstStyle/>
          <a:p>
            <a:pPr eaLnBrk="1" hangingPunct="1"/>
            <a:r>
              <a:rPr lang="ru-RU" sz="36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Изобразительное искусство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908721"/>
            <a:ext cx="4536504" cy="3888431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000FF"/>
              </a:buClr>
              <a:buFont typeface="Wingdings" pitchFamily="2" charset="2"/>
              <a:buChar char="q"/>
            </a:pPr>
            <a:r>
              <a:rPr lang="ru-RU" sz="2000" b="1" i="1" dirty="0" smtClean="0">
                <a:solidFill>
                  <a:schemeClr val="bg1"/>
                </a:solidFill>
              </a:rPr>
              <a:t>Живопись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ru-RU" sz="2000" b="1" i="1" dirty="0" smtClean="0">
                <a:solidFill>
                  <a:schemeClr val="bg1"/>
                </a:solidFill>
              </a:rPr>
              <a:t>Скульптура (глина, пластилин)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ru-RU" sz="2000" b="1" i="1" dirty="0" smtClean="0">
                <a:solidFill>
                  <a:schemeClr val="bg1"/>
                </a:solidFill>
              </a:rPr>
              <a:t>Графика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ru-RU" sz="2000" b="1" i="1" dirty="0" smtClean="0">
                <a:solidFill>
                  <a:schemeClr val="bg1"/>
                </a:solidFill>
              </a:rPr>
              <a:t>Дизайн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ru-RU" sz="2000" b="1" i="1" dirty="0" err="1" smtClean="0">
                <a:solidFill>
                  <a:schemeClr val="bg1"/>
                </a:solidFill>
              </a:rPr>
              <a:t>Бумагопластика</a:t>
            </a:r>
            <a:endParaRPr lang="ru-RU" sz="2000" b="1" i="1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ru-RU" sz="2000" b="1" i="1" dirty="0" smtClean="0">
                <a:solidFill>
                  <a:schemeClr val="bg1"/>
                </a:solidFill>
              </a:rPr>
              <a:t>Художественный труд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ru-RU" sz="2000" b="1" i="1" dirty="0" smtClean="0">
                <a:solidFill>
                  <a:schemeClr val="bg1"/>
                </a:solidFill>
              </a:rPr>
              <a:t>Аппликация из различных материалов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ru-RU" sz="2000" b="1" i="1" dirty="0" smtClean="0">
                <a:solidFill>
                  <a:schemeClr val="bg1"/>
                </a:solidFill>
              </a:rPr>
              <a:t>Беседы о художниках и жанрах изобразительно-прикладного искусства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ru-RU" sz="2000" b="1" i="1" dirty="0" smtClean="0">
                <a:solidFill>
                  <a:schemeClr val="bg1"/>
                </a:solidFill>
              </a:rPr>
              <a:t>Компьютерное конструирование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endParaRPr lang="ru-RU" sz="2000" b="1" i="1" dirty="0" smtClean="0">
              <a:solidFill>
                <a:schemeClr val="bg1"/>
              </a:solidFill>
            </a:endParaRPr>
          </a:p>
        </p:txBody>
      </p:sp>
      <p:pic>
        <p:nvPicPr>
          <p:cNvPr id="65541" name="Picture 12" descr="270904-00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220072" y="980728"/>
            <a:ext cx="3311525" cy="2232025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5540" name="Picture 7" descr="115_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tretch>
            <a:fillRect/>
          </a:stretch>
        </p:blipFill>
        <p:spPr>
          <a:xfrm>
            <a:off x="4644008" y="3356992"/>
            <a:ext cx="4248472" cy="335461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21449754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356100" y="115888"/>
            <a:ext cx="4787900" cy="6332537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q"/>
              <a:defRPr/>
            </a:pPr>
            <a:r>
              <a:rPr lang="ru-RU" sz="3000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Танцевальное искусство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ru-RU" sz="2000" b="1" i="1" dirty="0" smtClean="0">
                <a:solidFill>
                  <a:schemeClr val="bg1"/>
                </a:solidFill>
              </a:rPr>
              <a:t>Ритмика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ru-RU" sz="2000" b="1" i="1" dirty="0" smtClean="0">
                <a:solidFill>
                  <a:schemeClr val="bg1"/>
                </a:solidFill>
              </a:rPr>
              <a:t>Пластика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ru-RU" sz="2000" b="1" i="1" dirty="0" smtClean="0">
                <a:solidFill>
                  <a:schemeClr val="bg1"/>
                </a:solidFill>
              </a:rPr>
              <a:t>Классический, бальный, народный эстрадный танец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ru-RU" sz="2000" b="1" i="1" dirty="0" smtClean="0">
                <a:solidFill>
                  <a:schemeClr val="bg1"/>
                </a:solidFill>
              </a:rPr>
              <a:t>Выразительность жеста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sz="2000" b="1" dirty="0" smtClean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  <a:defRPr/>
            </a:pPr>
            <a:endParaRPr lang="ru-RU" sz="3000" b="1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  <a:defRPr/>
            </a:pPr>
            <a:endParaRPr lang="ru-RU" sz="30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  <a:defRPr/>
            </a:pPr>
            <a:endParaRPr lang="ru-RU" sz="3000" b="1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ru-RU" sz="2400" b="1" dirty="0" smtClean="0">
              <a:solidFill>
                <a:srgbClr val="000099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sz="2000" b="1" dirty="0" smtClean="0"/>
          </a:p>
        </p:txBody>
      </p:sp>
      <p:pic>
        <p:nvPicPr>
          <p:cNvPr id="61443" name="Picture 7" descr="P41101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3929066"/>
            <a:ext cx="3455988" cy="2519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44" name="Picture 4" descr="star060422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571480"/>
            <a:ext cx="3429000" cy="2928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36911"/>
            <a:ext cx="4425950" cy="303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6615798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450" y="116632"/>
            <a:ext cx="5670550" cy="385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3" y="2972846"/>
            <a:ext cx="5670550" cy="385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593" y="260868"/>
            <a:ext cx="34478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i="1" dirty="0" smtClean="0">
                <a:solidFill>
                  <a:srgbClr val="F79646">
                    <a:lumMod val="60000"/>
                    <a:lumOff val="40000"/>
                  </a:srgbClr>
                </a:solidFill>
                <a:latin typeface="Arial" pitchFamily="34" charset="0"/>
                <a:cs typeface="Arial" pitchFamily="34" charset="0"/>
              </a:rPr>
              <a:t>Студия танца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5591492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04" y="3660428"/>
            <a:ext cx="4190474" cy="27936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660430"/>
            <a:ext cx="4190474" cy="27936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24767"/>
            <a:ext cx="4190474" cy="29188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731" y="-277544"/>
            <a:ext cx="5410002" cy="447541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21093657" lon="21134637" rev="1146296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6016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800200"/>
          </a:xfrm>
        </p:spPr>
        <p:txBody>
          <a:bodyPr/>
          <a:lstStyle/>
          <a:p>
            <a:pPr marL="457200" lvl="0" indent="-457200" algn="l"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ru-RU" sz="3000" b="1" i="1" dirty="0">
                <a:solidFill>
                  <a:schemeClr val="accent6">
                    <a:lumMod val="40000"/>
                    <a:lumOff val="60000"/>
                  </a:schemeClr>
                </a:solidFill>
                <a:ea typeface="+mn-ea"/>
                <a:cs typeface="+mn-cs"/>
              </a:rPr>
              <a:t>Театральное  искусство</a:t>
            </a:r>
            <a:br>
              <a:rPr lang="ru-RU" sz="3000" b="1" i="1" dirty="0">
                <a:solidFill>
                  <a:schemeClr val="accent6">
                    <a:lumMod val="40000"/>
                    <a:lumOff val="60000"/>
                  </a:schemeClr>
                </a:solidFill>
                <a:ea typeface="+mn-ea"/>
                <a:cs typeface="+mn-cs"/>
              </a:rPr>
            </a:br>
            <a:r>
              <a:rPr lang="ru-RU" sz="2400" b="1" i="1" dirty="0">
                <a:solidFill>
                  <a:prstClr val="white"/>
                </a:solidFill>
                <a:ea typeface="+mn-ea"/>
                <a:cs typeface="+mn-cs"/>
              </a:rPr>
              <a:t>Актерское мастерство</a:t>
            </a:r>
            <a:br>
              <a:rPr lang="ru-RU" sz="2400" b="1" i="1" dirty="0">
                <a:solidFill>
                  <a:prstClr val="white"/>
                </a:solidFill>
                <a:ea typeface="+mn-ea"/>
                <a:cs typeface="+mn-cs"/>
              </a:rPr>
            </a:br>
            <a:r>
              <a:rPr lang="ru-RU" sz="2400" b="1" i="1" dirty="0">
                <a:solidFill>
                  <a:prstClr val="white"/>
                </a:solidFill>
                <a:ea typeface="+mn-ea"/>
                <a:cs typeface="+mn-cs"/>
              </a:rPr>
              <a:t>Сценическая речь</a:t>
            </a:r>
            <a:br>
              <a:rPr lang="ru-RU" sz="2400" b="1" i="1" dirty="0">
                <a:solidFill>
                  <a:prstClr val="white"/>
                </a:solidFill>
                <a:ea typeface="+mn-ea"/>
                <a:cs typeface="+mn-cs"/>
              </a:rPr>
            </a:br>
            <a:r>
              <a:rPr lang="ru-RU" sz="2400" b="1" i="1" dirty="0">
                <a:solidFill>
                  <a:prstClr val="white"/>
                </a:solidFill>
                <a:ea typeface="+mn-ea"/>
                <a:cs typeface="+mn-cs"/>
              </a:rPr>
              <a:t>Сценическое движение</a:t>
            </a:r>
            <a:br>
              <a:rPr lang="ru-RU" sz="2400" b="1" i="1" dirty="0">
                <a:solidFill>
                  <a:prstClr val="white"/>
                </a:solidFill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10138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0" y="1628800"/>
            <a:ext cx="3974937" cy="3036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707" y="692696"/>
            <a:ext cx="4395787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3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116" y="3645024"/>
            <a:ext cx="4333875" cy="310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4974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3891" y="260648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>
              <a:tabLst>
                <a:tab pos="6030913" algn="l"/>
              </a:tabLst>
            </a:pPr>
            <a:r>
              <a:rPr lang="ru-RU" sz="28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charset="0"/>
              </a:rPr>
              <a:t>1993 год - получение статуса </a:t>
            </a:r>
          </a:p>
          <a:p>
            <a:pPr algn="ctr" eaLnBrk="1" hangingPunct="1">
              <a:tabLst>
                <a:tab pos="6030913" algn="l"/>
              </a:tabLst>
            </a:pPr>
            <a:r>
              <a:rPr lang="ru-RU" sz="28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charset="0"/>
              </a:rPr>
              <a:t>«Начальная школа - детский сад № 115»</a:t>
            </a:r>
          </a:p>
        </p:txBody>
      </p:sp>
      <p:pic>
        <p:nvPicPr>
          <p:cNvPr id="96258" name="Picture 2" descr="C:\Users\Наталья\Desktop\Фото\много разных разделов фото\фото школы\IMG_898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7"/>
          <a:stretch/>
        </p:blipFill>
        <p:spPr bwMode="auto">
          <a:xfrm>
            <a:off x="611560" y="2246279"/>
            <a:ext cx="4751415" cy="3361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3186" name="Picture 2" descr="C:\Users\Наталья\Desktop\Фото\много разных разделов фото\фото скан ретро\Untitled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844824"/>
            <a:ext cx="2810624" cy="4164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Рисунок 1" descr="IMG_0352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67368" y="178845"/>
            <a:ext cx="4244373" cy="31061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683" name="Рисунок 2" descr="IMG_036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77707" y="3494430"/>
            <a:ext cx="4143159" cy="3065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684" name="Рисунок 3" descr="IMG_0407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7368" y="3494430"/>
            <a:ext cx="4374507" cy="3065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685" name="Рисунок 4" descr="IMG_0429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5170" y="178846"/>
            <a:ext cx="4195696" cy="3106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813"/>
          </a:xfrm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</a:pPr>
            <a:r>
              <a:rPr lang="ru-RU" sz="32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Этика, этикет, уроки нравственности</a:t>
            </a:r>
          </a:p>
        </p:txBody>
      </p:sp>
      <p:pic>
        <p:nvPicPr>
          <p:cNvPr id="58372" name="Picture 2" descr="C:\Users\Наталья\Desktop\фоны\520b0f61de4b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552" y="692696"/>
            <a:ext cx="3168352" cy="3168352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8374" name="Picture 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88024" y="750585"/>
            <a:ext cx="3888432" cy="3071369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8373" name="Picture 3" descr="C:\Users\Наталья\Desktop\фоны\211839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39752" y="3968752"/>
            <a:ext cx="4237860" cy="2839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3206049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t="2963" b="16790"/>
          <a:stretch>
            <a:fillRect/>
          </a:stretch>
        </p:blipFill>
        <p:spPr bwMode="auto">
          <a:xfrm>
            <a:off x="179512" y="3675670"/>
            <a:ext cx="4320480" cy="3019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3" descr="IMG_115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8426" y="3675671"/>
            <a:ext cx="4165053" cy="3030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3012" name="Заголовок 1"/>
          <p:cNvSpPr>
            <a:spLocks noGrp="1"/>
          </p:cNvSpPr>
          <p:nvPr>
            <p:ph type="title"/>
          </p:nvPr>
        </p:nvSpPr>
        <p:spPr>
          <a:xfrm>
            <a:off x="-84138" y="287339"/>
            <a:ext cx="9144001" cy="477366"/>
          </a:xfrm>
        </p:spPr>
        <p:txBody>
          <a:bodyPr/>
          <a:lstStyle/>
          <a:p>
            <a:r>
              <a:rPr lang="ru-RU" sz="36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Интерьер учреждения</a:t>
            </a:r>
          </a:p>
        </p:txBody>
      </p:sp>
      <p:pic>
        <p:nvPicPr>
          <p:cNvPr id="101378" name="Picture 2" descr="C:\Users\Наталья\Desktop\Общая папка\Буклет\int01 - копи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55357"/>
            <a:ext cx="4320480" cy="2820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1379" name="Picture 3" descr="C:\Users\Наталья\Desktop\буклет\для буклета\IMG_81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425" y="855357"/>
            <a:ext cx="4165053" cy="2820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101694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34082"/>
          </a:xfrm>
        </p:spPr>
        <p:txBody>
          <a:bodyPr/>
          <a:lstStyle/>
          <a:p>
            <a:r>
              <a:rPr lang="ru-RU" sz="32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Территория учреждения</a:t>
            </a:r>
          </a:p>
        </p:txBody>
      </p:sp>
      <p:pic>
        <p:nvPicPr>
          <p:cNvPr id="37891" name="Picture 2" descr="C:\Users\Наталья\Desktop\Фото\Территория 1 сент 2011\IMG_479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370324" y="4142923"/>
            <a:ext cx="3805435" cy="25381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893" name="Picture 3" descr="C:\Users\Наталья\Desktop\Фото\Территория 1 сент 2011\IMG_4805.JPG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5089550" y="4142923"/>
            <a:ext cx="3802929" cy="2535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7894" name="Рисунок 6" descr="C:\Users\ДНС\Desktop\скамеечки и пр\DSCF2722.JPG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370324" y="1018015"/>
            <a:ext cx="3553604" cy="2898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7895" name="Рисунок 7" descr="C:\Users\ДНС\Desktop\аллея лето +осень\IMG_2629.JPG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5292080" y="1039263"/>
            <a:ext cx="3600399" cy="2877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/>
          <a:lstStyle/>
          <a:p>
            <a:r>
              <a:rPr lang="ru-RU" sz="36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Территория учреждения</a:t>
            </a:r>
          </a:p>
        </p:txBody>
      </p:sp>
      <p:pic>
        <p:nvPicPr>
          <p:cNvPr id="36867" name="Содержимое 3" descr="C:\Users\ДНС\Desktop\фотки\пруды сада\IMG_2521.JPG"/>
          <p:cNvPicPr>
            <a:picLocks noGrp="1"/>
          </p:cNvPicPr>
          <p:nvPr>
            <p:ph idx="1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500034" y="928671"/>
            <a:ext cx="4233993" cy="2357454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868" name="Рисунок 4" descr="C:\Users\ДНС\Desktop\экскурс по саду,\IMG_4721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5072065" y="928671"/>
            <a:ext cx="3541257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6869" name="Рисунок 5" descr="C:\Users\ДНС\Desktop\скамеечки и пр\DSCF2719.JPG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395536" y="3861048"/>
            <a:ext cx="4320480" cy="2702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6871" name="Picture 2" descr="C:\Users\Наталья\Desktop\Фото\Территория 1 сент 2011\IMG_4279.JPG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5072064" y="3727013"/>
            <a:ext cx="3527425" cy="2836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846403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/>
          </p:cNvSpPr>
          <p:nvPr>
            <p:ph type="ctrTitle"/>
          </p:nvPr>
        </p:nvSpPr>
        <p:spPr>
          <a:xfrm>
            <a:off x="0" y="116633"/>
            <a:ext cx="8805863" cy="936103"/>
          </a:xfrm>
        </p:spPr>
        <p:txBody>
          <a:bodyPr/>
          <a:lstStyle/>
          <a:p>
            <a:r>
              <a:rPr lang="ru-RU" sz="28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charset="0"/>
              </a:rPr>
              <a:t>4.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charset="0"/>
              </a:rPr>
              <a:t>Развитие языковой культуры через раннее обучение чтению, грамоте, английскому языку</a:t>
            </a:r>
            <a:endParaRPr lang="ru-RU" sz="2400" b="1" i="1" dirty="0" smtClean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5843" name="Picture 6" descr="deti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2">
            <a:extLst/>
          </a:blip>
          <a:srcRect l="2408" r="3796"/>
          <a:stretch>
            <a:fillRect/>
          </a:stretch>
        </p:blipFill>
        <p:spPr>
          <a:xfrm>
            <a:off x="251520" y="1196752"/>
            <a:ext cx="4464496" cy="3340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3186" name="Picture 2" descr="C:\Users\Наталья\Desktop\Общая папка\Буклет\Изображение 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29000"/>
            <a:ext cx="4427984" cy="3320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5612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Группа 102"/>
          <p:cNvGrpSpPr/>
          <p:nvPr/>
        </p:nvGrpSpPr>
        <p:grpSpPr>
          <a:xfrm>
            <a:off x="218182" y="303156"/>
            <a:ext cx="8674296" cy="6220989"/>
            <a:chOff x="218182" y="303156"/>
            <a:chExt cx="8674296" cy="6220989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218182" y="303156"/>
              <a:ext cx="8640960" cy="864096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CC3300"/>
                  </a:solidFill>
                </a:rPr>
                <a:t>Система организации образовательного пространства на основе </a:t>
              </a:r>
              <a:r>
                <a:rPr lang="ru-RU" dirty="0" err="1">
                  <a:solidFill>
                    <a:srgbClr val="CC3300"/>
                  </a:solidFill>
                </a:rPr>
                <a:t>здоровьесберегающего</a:t>
              </a:r>
              <a:r>
                <a:rPr lang="ru-RU" dirty="0">
                  <a:solidFill>
                    <a:srgbClr val="CC3300"/>
                  </a:solidFill>
                </a:rPr>
                <a:t> и </a:t>
              </a:r>
              <a:r>
                <a:rPr lang="ru-RU" dirty="0" err="1">
                  <a:solidFill>
                    <a:srgbClr val="CC3300"/>
                  </a:solidFill>
                </a:rPr>
                <a:t>здоровьеразвивающего</a:t>
              </a:r>
              <a:r>
                <a:rPr lang="ru-RU" dirty="0">
                  <a:solidFill>
                    <a:srgbClr val="CC3300"/>
                  </a:solidFill>
                </a:rPr>
                <a:t> сервиса, </a:t>
              </a:r>
              <a:endParaRPr lang="ru-RU" dirty="0" smtClean="0">
                <a:solidFill>
                  <a:srgbClr val="CC3300"/>
                </a:solidFill>
              </a:endParaRPr>
            </a:p>
            <a:p>
              <a:pPr algn="ctr"/>
              <a:r>
                <a:rPr lang="ru-RU" dirty="0" smtClean="0">
                  <a:solidFill>
                    <a:srgbClr val="CC3300"/>
                  </a:solidFill>
                </a:rPr>
                <a:t>построенного </a:t>
              </a:r>
              <a:r>
                <a:rPr lang="ru-RU" dirty="0">
                  <a:solidFill>
                    <a:srgbClr val="CC3300"/>
                  </a:solidFill>
                </a:rPr>
                <a:t>на принципах </a:t>
              </a:r>
              <a:r>
                <a:rPr lang="ru-RU" dirty="0" err="1">
                  <a:solidFill>
                    <a:srgbClr val="CC3300"/>
                  </a:solidFill>
                </a:rPr>
                <a:t>природосообразности</a:t>
              </a:r>
              <a:r>
                <a:rPr lang="ru-RU" dirty="0">
                  <a:solidFill>
                    <a:srgbClr val="CC3300"/>
                  </a:solidFill>
                </a:rPr>
                <a:t> </a:t>
              </a: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51517" y="2420888"/>
              <a:ext cx="3608784" cy="648072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dirty="0" smtClean="0">
                  <a:solidFill>
                    <a:prstClr val="black"/>
                  </a:solidFill>
                </a:rPr>
                <a:t>Образовательный процесс</a:t>
              </a:r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4145393" y="2420888"/>
              <a:ext cx="4747084" cy="648072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dirty="0" err="1" smtClean="0">
                  <a:solidFill>
                    <a:prstClr val="black"/>
                  </a:solidFill>
                </a:rPr>
                <a:t>Валеологическое</a:t>
              </a:r>
              <a:r>
                <a:rPr lang="ru-RU" sz="1600" dirty="0" smtClean="0">
                  <a:solidFill>
                    <a:prstClr val="black"/>
                  </a:solidFill>
                </a:rPr>
                <a:t> направление</a:t>
              </a:r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51517" y="3356992"/>
              <a:ext cx="1728192" cy="648072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 err="1" smtClean="0">
                  <a:solidFill>
                    <a:prstClr val="black"/>
                  </a:solidFill>
                </a:rPr>
                <a:t>Здоровьесберегаю-щая</a:t>
              </a:r>
              <a:r>
                <a:rPr lang="ru-RU" sz="1200" dirty="0" smtClean="0">
                  <a:solidFill>
                    <a:prstClr val="black"/>
                  </a:solidFill>
                </a:rPr>
                <a:t> система процесса обучения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132109" y="3356992"/>
              <a:ext cx="1728192" cy="648072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 err="1" smtClean="0">
                  <a:solidFill>
                    <a:prstClr val="black"/>
                  </a:solidFill>
                </a:rPr>
                <a:t>Здоровьеразвиваю-щая</a:t>
              </a:r>
              <a:r>
                <a:rPr lang="ru-RU" sz="1200" dirty="0" smtClean="0">
                  <a:solidFill>
                    <a:prstClr val="black"/>
                  </a:solidFill>
                </a:rPr>
                <a:t> система проц. воспитания 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4145393" y="3356992"/>
              <a:ext cx="2797424" cy="648072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 smtClean="0">
                  <a:solidFill>
                    <a:prstClr val="black"/>
                  </a:solidFill>
                </a:rPr>
                <a:t>Службы здоровья</a:t>
              </a:r>
              <a:endParaRPr lang="ru-RU" sz="1400" dirty="0">
                <a:solidFill>
                  <a:prstClr val="black"/>
                </a:solidFill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243513" y="3356992"/>
              <a:ext cx="1648964" cy="648072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 smtClean="0">
                  <a:solidFill>
                    <a:prstClr val="black"/>
                  </a:solidFill>
                </a:rPr>
                <a:t>А</a:t>
              </a:r>
              <a:r>
                <a:rPr lang="ru-RU" sz="1200" dirty="0" smtClean="0">
                  <a:solidFill>
                    <a:prstClr val="black"/>
                  </a:solidFill>
                </a:rPr>
                <a:t>дминистративно-хозяйственная </a:t>
              </a:r>
              <a:r>
                <a:rPr lang="ru-RU" sz="1400" dirty="0" smtClean="0">
                  <a:solidFill>
                    <a:prstClr val="black"/>
                  </a:solidFill>
                </a:rPr>
                <a:t>служба</a:t>
              </a:r>
              <a:endParaRPr lang="ru-RU" sz="1400" dirty="0">
                <a:solidFill>
                  <a:prstClr val="black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4142208" y="4293096"/>
              <a:ext cx="498612" cy="140355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ru-RU" sz="1200" dirty="0" smtClean="0">
                  <a:solidFill>
                    <a:prstClr val="black"/>
                  </a:solidFill>
                </a:rPr>
                <a:t>Физкультурно-оздоровительная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4712828" y="4293095"/>
              <a:ext cx="498612" cy="140355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ru-RU" sz="1200" dirty="0" smtClean="0">
                  <a:solidFill>
                    <a:prstClr val="black"/>
                  </a:solidFill>
                </a:rPr>
                <a:t>Социальная</a:t>
              </a:r>
              <a:endParaRPr lang="ru-RU" sz="1100" dirty="0">
                <a:solidFill>
                  <a:prstClr val="black"/>
                </a:solidFill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5288892" y="4293096"/>
              <a:ext cx="498612" cy="140355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ru-RU" sz="1200" dirty="0" smtClean="0">
                  <a:solidFill>
                    <a:prstClr val="black"/>
                  </a:solidFill>
                </a:rPr>
                <a:t>Психолого-педагогическая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5864956" y="4293094"/>
              <a:ext cx="498612" cy="140355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ru-RU" sz="1200" dirty="0" smtClean="0">
                  <a:solidFill>
                    <a:prstClr val="black"/>
                  </a:solidFill>
                </a:rPr>
                <a:t>Медицинская</a:t>
              </a:r>
              <a:endParaRPr lang="ru-RU" sz="1100" dirty="0">
                <a:solidFill>
                  <a:prstClr val="black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6441020" y="4293096"/>
              <a:ext cx="498612" cy="140355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ru-RU" sz="1200" dirty="0" smtClean="0">
                  <a:solidFill>
                    <a:prstClr val="black"/>
                  </a:solidFill>
                </a:rPr>
                <a:t>Логопедическая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7240327" y="4293093"/>
              <a:ext cx="498612" cy="140355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ru-RU" sz="1200" dirty="0" smtClean="0">
                  <a:solidFill>
                    <a:prstClr val="black"/>
                  </a:solidFill>
                </a:rPr>
                <a:t>Служба снабжения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7809172" y="4293092"/>
              <a:ext cx="498612" cy="140355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ru-RU" sz="1200" dirty="0" smtClean="0">
                  <a:solidFill>
                    <a:prstClr val="black"/>
                  </a:solidFill>
                </a:rPr>
                <a:t>Отдел дизайна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8390679" y="4293091"/>
              <a:ext cx="498612" cy="140355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ru-RU" sz="1200" dirty="0" smtClean="0">
                  <a:solidFill>
                    <a:prstClr val="black"/>
                  </a:solidFill>
                </a:rPr>
                <a:t>Учебно-вспомогательная служба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248332" y="4293096"/>
              <a:ext cx="1728192" cy="140355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rtlCol="0" anchor="ctr"/>
            <a:lstStyle/>
            <a:p>
              <a:pPr algn="ctr"/>
              <a:r>
                <a:rPr lang="ru-RU" sz="1400" dirty="0" err="1" smtClean="0">
                  <a:solidFill>
                    <a:prstClr val="black"/>
                  </a:solidFill>
                </a:rPr>
                <a:t>Здоровьесбере</a:t>
              </a:r>
              <a:endParaRPr lang="ru-RU" sz="1400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ru-RU" sz="1400" dirty="0" err="1" smtClean="0">
                  <a:solidFill>
                    <a:prstClr val="black"/>
                  </a:solidFill>
                </a:rPr>
                <a:t>гающие</a:t>
              </a:r>
              <a:r>
                <a:rPr lang="ru-RU" sz="1400" dirty="0" smtClean="0">
                  <a:solidFill>
                    <a:prstClr val="black"/>
                  </a:solidFill>
                </a:rPr>
                <a:t> технологии</a:t>
              </a:r>
              <a:endParaRPr lang="ru-RU" sz="1400" dirty="0">
                <a:solidFill>
                  <a:prstClr val="black"/>
                </a:solidFill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2128924" y="4293096"/>
              <a:ext cx="1728192" cy="140355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rtlCol="0" anchor="ctr"/>
            <a:lstStyle/>
            <a:p>
              <a:pPr algn="ctr"/>
              <a:r>
                <a:rPr lang="ru-RU" sz="1400" dirty="0" smtClean="0">
                  <a:solidFill>
                    <a:prstClr val="black"/>
                  </a:solidFill>
                </a:rPr>
                <a:t>Физкультурно-оздоровительные мероприятия</a:t>
              </a:r>
              <a:endParaRPr lang="ru-RU" sz="1400" dirty="0">
                <a:solidFill>
                  <a:prstClr val="black"/>
                </a:solidFill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4142208" y="5984684"/>
              <a:ext cx="4747083" cy="53946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rtlCol="0" anchor="ctr"/>
            <a:lstStyle/>
            <a:p>
              <a:pPr algn="ctr"/>
              <a:r>
                <a:rPr lang="ru-RU" sz="1200" dirty="0" smtClean="0">
                  <a:solidFill>
                    <a:prstClr val="black"/>
                  </a:solidFill>
                </a:rPr>
                <a:t>Технологии комплексной профилактики заболеваний, коррекции и реабилитации здоровья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248333" y="5984684"/>
              <a:ext cx="3608784" cy="53946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rtlCol="0" anchor="ctr"/>
            <a:lstStyle/>
            <a:p>
              <a:pPr algn="ctr"/>
              <a:r>
                <a:rPr lang="ru-RU" sz="1200" dirty="0" smtClean="0">
                  <a:solidFill>
                    <a:prstClr val="black"/>
                  </a:solidFill>
                </a:rPr>
                <a:t>Развитая личность в её индивидуальности, уникальности и неповторимости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251518" y="1484784"/>
              <a:ext cx="3608784" cy="648072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 smtClean="0">
                  <a:solidFill>
                    <a:prstClr val="black"/>
                  </a:solidFill>
                </a:rPr>
                <a:t>Научно-методический центр</a:t>
              </a:r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4145394" y="1484784"/>
              <a:ext cx="4747084" cy="648072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 smtClean="0">
                  <a:solidFill>
                    <a:prstClr val="black"/>
                  </a:solidFill>
                </a:rPr>
                <a:t>Центр содействия политике здоровья</a:t>
              </a:r>
              <a:endParaRPr lang="ru-RU" sz="1600" dirty="0">
                <a:solidFill>
                  <a:prstClr val="black"/>
                </a:solidFill>
              </a:endParaRPr>
            </a:p>
          </p:txBody>
        </p:sp>
        <p:cxnSp>
          <p:nvCxnSpPr>
            <p:cNvPr id="30" name="Прямая со стрелкой 29"/>
            <p:cNvCxnSpPr>
              <a:endCxn id="26" idx="0"/>
            </p:cNvCxnSpPr>
            <p:nvPr/>
          </p:nvCxnSpPr>
          <p:spPr>
            <a:xfrm>
              <a:off x="2055910" y="1124744"/>
              <a:ext cx="0" cy="36004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Прямая со стрелкой 31"/>
            <p:cNvCxnSpPr>
              <a:endCxn id="27" idx="0"/>
            </p:cNvCxnSpPr>
            <p:nvPr/>
          </p:nvCxnSpPr>
          <p:spPr>
            <a:xfrm>
              <a:off x="6515749" y="1124744"/>
              <a:ext cx="3187" cy="36004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Прямая со стрелкой 34"/>
            <p:cNvCxnSpPr>
              <a:stCxn id="26" idx="2"/>
              <a:endCxn id="4" idx="0"/>
            </p:cNvCxnSpPr>
            <p:nvPr/>
          </p:nvCxnSpPr>
          <p:spPr>
            <a:xfrm flipH="1">
              <a:off x="2055909" y="2132856"/>
              <a:ext cx="1" cy="28803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Прямая со стрелкой 37"/>
            <p:cNvCxnSpPr>
              <a:stCxn id="27" idx="2"/>
              <a:endCxn id="5" idx="0"/>
            </p:cNvCxnSpPr>
            <p:nvPr/>
          </p:nvCxnSpPr>
          <p:spPr>
            <a:xfrm flipH="1">
              <a:off x="6518935" y="2132856"/>
              <a:ext cx="1" cy="28803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Прямая со стрелкой 40"/>
            <p:cNvCxnSpPr>
              <a:endCxn id="6" idx="0"/>
            </p:cNvCxnSpPr>
            <p:nvPr/>
          </p:nvCxnSpPr>
          <p:spPr>
            <a:xfrm>
              <a:off x="1112428" y="3068960"/>
              <a:ext cx="3185" cy="28803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Прямая со стрелкой 43"/>
            <p:cNvCxnSpPr>
              <a:endCxn id="7" idx="0"/>
            </p:cNvCxnSpPr>
            <p:nvPr/>
          </p:nvCxnSpPr>
          <p:spPr>
            <a:xfrm>
              <a:off x="2996205" y="3068960"/>
              <a:ext cx="0" cy="28803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Прямая со стрелкой 46"/>
            <p:cNvCxnSpPr>
              <a:endCxn id="9" idx="0"/>
            </p:cNvCxnSpPr>
            <p:nvPr/>
          </p:nvCxnSpPr>
          <p:spPr>
            <a:xfrm>
              <a:off x="8067995" y="3068960"/>
              <a:ext cx="0" cy="28803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 стрелкой 49"/>
            <p:cNvCxnSpPr>
              <a:endCxn id="8" idx="0"/>
            </p:cNvCxnSpPr>
            <p:nvPr/>
          </p:nvCxnSpPr>
          <p:spPr>
            <a:xfrm>
              <a:off x="5544105" y="3068960"/>
              <a:ext cx="0" cy="28803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Прямая со стрелкой 52"/>
            <p:cNvCxnSpPr>
              <a:stCxn id="6" idx="2"/>
              <a:endCxn id="22" idx="0"/>
            </p:cNvCxnSpPr>
            <p:nvPr/>
          </p:nvCxnSpPr>
          <p:spPr>
            <a:xfrm flipH="1">
              <a:off x="1112428" y="4005064"/>
              <a:ext cx="3185" cy="28803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Прямая со стрелкой 55"/>
            <p:cNvCxnSpPr>
              <a:stCxn id="7" idx="2"/>
              <a:endCxn id="23" idx="0"/>
            </p:cNvCxnSpPr>
            <p:nvPr/>
          </p:nvCxnSpPr>
          <p:spPr>
            <a:xfrm flipH="1">
              <a:off x="2993020" y="4005064"/>
              <a:ext cx="3185" cy="28803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Прямая со стрелкой 58"/>
            <p:cNvCxnSpPr>
              <a:endCxn id="10" idx="0"/>
            </p:cNvCxnSpPr>
            <p:nvPr/>
          </p:nvCxnSpPr>
          <p:spPr>
            <a:xfrm>
              <a:off x="4391514" y="4005064"/>
              <a:ext cx="0" cy="28803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Прямая со стрелкой 61"/>
            <p:cNvCxnSpPr>
              <a:endCxn id="15" idx="0"/>
            </p:cNvCxnSpPr>
            <p:nvPr/>
          </p:nvCxnSpPr>
          <p:spPr>
            <a:xfrm>
              <a:off x="4962134" y="4005064"/>
              <a:ext cx="0" cy="288031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Прямая со стрелкой 64"/>
            <p:cNvCxnSpPr>
              <a:stCxn id="8" idx="2"/>
              <a:endCxn id="16" idx="0"/>
            </p:cNvCxnSpPr>
            <p:nvPr/>
          </p:nvCxnSpPr>
          <p:spPr>
            <a:xfrm flipH="1">
              <a:off x="5538198" y="4005064"/>
              <a:ext cx="5907" cy="28803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Прямая со стрелкой 67"/>
            <p:cNvCxnSpPr>
              <a:endCxn id="17" idx="0"/>
            </p:cNvCxnSpPr>
            <p:nvPr/>
          </p:nvCxnSpPr>
          <p:spPr>
            <a:xfrm>
              <a:off x="6114262" y="4005064"/>
              <a:ext cx="0" cy="28803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Прямая со стрелкой 70"/>
            <p:cNvCxnSpPr>
              <a:endCxn id="18" idx="0"/>
            </p:cNvCxnSpPr>
            <p:nvPr/>
          </p:nvCxnSpPr>
          <p:spPr>
            <a:xfrm>
              <a:off x="6690326" y="4005064"/>
              <a:ext cx="0" cy="28803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Прямая со стрелкой 73"/>
            <p:cNvCxnSpPr>
              <a:endCxn id="19" idx="0"/>
            </p:cNvCxnSpPr>
            <p:nvPr/>
          </p:nvCxnSpPr>
          <p:spPr>
            <a:xfrm>
              <a:off x="7489633" y="4005064"/>
              <a:ext cx="0" cy="288029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Прямая со стрелкой 76"/>
            <p:cNvCxnSpPr>
              <a:stCxn id="9" idx="2"/>
              <a:endCxn id="20" idx="0"/>
            </p:cNvCxnSpPr>
            <p:nvPr/>
          </p:nvCxnSpPr>
          <p:spPr>
            <a:xfrm flipH="1">
              <a:off x="8058478" y="4005064"/>
              <a:ext cx="9517" cy="288028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Прямая со стрелкой 79"/>
            <p:cNvCxnSpPr>
              <a:endCxn id="21" idx="0"/>
            </p:cNvCxnSpPr>
            <p:nvPr/>
          </p:nvCxnSpPr>
          <p:spPr>
            <a:xfrm>
              <a:off x="8639985" y="4005064"/>
              <a:ext cx="0" cy="288027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3" name="Прямая со стрелкой 92"/>
            <p:cNvCxnSpPr/>
            <p:nvPr/>
          </p:nvCxnSpPr>
          <p:spPr>
            <a:xfrm>
              <a:off x="4397421" y="5696653"/>
              <a:ext cx="0" cy="28803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4" name="Прямая со стрелкой 93"/>
            <p:cNvCxnSpPr/>
            <p:nvPr/>
          </p:nvCxnSpPr>
          <p:spPr>
            <a:xfrm>
              <a:off x="4968041" y="5696653"/>
              <a:ext cx="0" cy="288031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5" name="Прямая со стрелкой 94"/>
            <p:cNvCxnSpPr/>
            <p:nvPr/>
          </p:nvCxnSpPr>
          <p:spPr>
            <a:xfrm flipH="1">
              <a:off x="5544105" y="5696653"/>
              <a:ext cx="5907" cy="28803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Прямая со стрелкой 95"/>
            <p:cNvCxnSpPr/>
            <p:nvPr/>
          </p:nvCxnSpPr>
          <p:spPr>
            <a:xfrm>
              <a:off x="6120169" y="5696653"/>
              <a:ext cx="0" cy="28803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Прямая со стрелкой 96"/>
            <p:cNvCxnSpPr/>
            <p:nvPr/>
          </p:nvCxnSpPr>
          <p:spPr>
            <a:xfrm>
              <a:off x="6696233" y="5696653"/>
              <a:ext cx="0" cy="28803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Прямая со стрелкой 97"/>
            <p:cNvCxnSpPr/>
            <p:nvPr/>
          </p:nvCxnSpPr>
          <p:spPr>
            <a:xfrm>
              <a:off x="7495540" y="5696653"/>
              <a:ext cx="0" cy="288029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Прямая со стрелкой 98"/>
            <p:cNvCxnSpPr/>
            <p:nvPr/>
          </p:nvCxnSpPr>
          <p:spPr>
            <a:xfrm flipH="1">
              <a:off x="8064385" y="5696653"/>
              <a:ext cx="9517" cy="288028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0" name="Прямая со стрелкой 99"/>
            <p:cNvCxnSpPr/>
            <p:nvPr/>
          </p:nvCxnSpPr>
          <p:spPr>
            <a:xfrm>
              <a:off x="8645892" y="5696653"/>
              <a:ext cx="0" cy="288027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1" name="Прямая со стрелкой 100"/>
            <p:cNvCxnSpPr/>
            <p:nvPr/>
          </p:nvCxnSpPr>
          <p:spPr>
            <a:xfrm flipH="1">
              <a:off x="1115613" y="5696653"/>
              <a:ext cx="3185" cy="28803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Прямая со стрелкой 101"/>
            <p:cNvCxnSpPr/>
            <p:nvPr/>
          </p:nvCxnSpPr>
          <p:spPr>
            <a:xfrm flipH="1">
              <a:off x="2996205" y="5696653"/>
              <a:ext cx="3185" cy="28803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0252774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Группа 118"/>
          <p:cNvGrpSpPr/>
          <p:nvPr/>
        </p:nvGrpSpPr>
        <p:grpSpPr>
          <a:xfrm>
            <a:off x="0" y="0"/>
            <a:ext cx="9199967" cy="6745203"/>
            <a:chOff x="103550" y="116632"/>
            <a:chExt cx="8932946" cy="6624736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107504" y="116632"/>
              <a:ext cx="8928992" cy="36004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dirty="0" smtClean="0">
                  <a:solidFill>
                    <a:prstClr val="black"/>
                  </a:solidFill>
                </a:rPr>
                <a:t>Система комплексного сопровождения обучающихся Начальной школы-детского сада </a:t>
              </a:r>
              <a:r>
                <a:rPr lang="ru-RU" dirty="0" smtClean="0">
                  <a:solidFill>
                    <a:prstClr val="white"/>
                  </a:solidFill>
                </a:rPr>
                <a:t>№115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103553" y="476672"/>
              <a:ext cx="2020175" cy="36004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dirty="0" smtClean="0">
                  <a:solidFill>
                    <a:prstClr val="black"/>
                  </a:solidFill>
                </a:rPr>
                <a:t>Этапы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123728" y="476672"/>
              <a:ext cx="6912768" cy="36004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dirty="0" smtClean="0">
                  <a:solidFill>
                    <a:prstClr val="black"/>
                  </a:solidFill>
                </a:rPr>
                <a:t>Структура сопровождения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03553" y="839416"/>
              <a:ext cx="2020175" cy="1077416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0" dirty="0" smtClean="0">
                  <a:solidFill>
                    <a:prstClr val="black"/>
                  </a:solidFill>
                </a:rPr>
                <a:t>I</a:t>
              </a:r>
              <a:r>
                <a:rPr lang="ru-RU" sz="1600" b="0" dirty="0" smtClean="0">
                  <a:solidFill>
                    <a:prstClr val="black"/>
                  </a:solidFill>
                </a:rPr>
                <a:t>. Входной мониторинг</a:t>
              </a:r>
            </a:p>
            <a:p>
              <a:pPr marL="446088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Arial" charset="0"/>
                <a:buChar char="•"/>
              </a:pPr>
              <a:r>
                <a:rPr lang="ru-RU" sz="1600" b="0" dirty="0" smtClean="0">
                  <a:solidFill>
                    <a:prstClr val="black"/>
                  </a:solidFill>
                </a:rPr>
                <a:t>Сентябрь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2123728" y="839416"/>
              <a:ext cx="6912768" cy="1077416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1600" b="0" dirty="0">
                <a:solidFill>
                  <a:prstClr val="black"/>
                </a:solidFill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03552" y="1911424"/>
              <a:ext cx="2020175" cy="166159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0" dirty="0" smtClean="0">
                  <a:solidFill>
                    <a:prstClr val="black"/>
                  </a:solidFill>
                </a:rPr>
                <a:t>II</a:t>
              </a:r>
              <a:r>
                <a:rPr lang="ru-RU" sz="1600" b="0" dirty="0" smtClean="0">
                  <a:solidFill>
                    <a:prstClr val="black"/>
                  </a:solidFill>
                </a:rPr>
                <a:t>. Анализ и контроль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sz="1600" b="0" dirty="0" smtClean="0">
                  <a:solidFill>
                    <a:prstClr val="black"/>
                  </a:solidFill>
                </a:rPr>
                <a:t>(2 раза в год)</a:t>
              </a:r>
              <a:endParaRPr lang="ru-RU" sz="1600" b="0" dirty="0">
                <a:solidFill>
                  <a:prstClr val="black"/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2123727" y="1911424"/>
              <a:ext cx="6912768" cy="166159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1600" b="0" dirty="0">
                <a:solidFill>
                  <a:prstClr val="black"/>
                </a:solidFill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411759" y="2204864"/>
              <a:ext cx="3626665" cy="1152128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dirty="0" smtClean="0">
                  <a:solidFill>
                    <a:prstClr val="black"/>
                  </a:solidFill>
                </a:rPr>
                <a:t>ПМПС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8089182" y="2383159"/>
              <a:ext cx="810890" cy="798985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dirty="0" smtClean="0">
                  <a:solidFill>
                    <a:prstClr val="black"/>
                  </a:solidFill>
                </a:rPr>
                <a:t>ПМПК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0" name="Блок-схема: объединение 19"/>
            <p:cNvSpPr/>
            <p:nvPr/>
          </p:nvSpPr>
          <p:spPr>
            <a:xfrm>
              <a:off x="6341513" y="2204864"/>
              <a:ext cx="1368149" cy="1152127"/>
            </a:xfrm>
            <a:prstGeom prst="flowChartMerg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sz="1400" dirty="0" err="1" smtClean="0">
                  <a:solidFill>
                    <a:prstClr val="black"/>
                  </a:solidFill>
                </a:rPr>
                <a:t>ПМПк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1" name="Прямоугольный треугольник 20"/>
            <p:cNvSpPr/>
            <p:nvPr/>
          </p:nvSpPr>
          <p:spPr>
            <a:xfrm>
              <a:off x="6341513" y="2204858"/>
              <a:ext cx="684073" cy="1152126"/>
            </a:xfrm>
            <a:prstGeom prst="rt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700" b="0" dirty="0">
                <a:solidFill>
                  <a:prstClr val="white"/>
                </a:solidFill>
              </a:endParaRPr>
            </a:p>
          </p:txBody>
        </p:sp>
        <p:sp>
          <p:nvSpPr>
            <p:cNvPr id="23" name="Прямоугольный треугольник 22"/>
            <p:cNvSpPr/>
            <p:nvPr/>
          </p:nvSpPr>
          <p:spPr>
            <a:xfrm rot="16200000">
              <a:off x="6783300" y="2430621"/>
              <a:ext cx="1152127" cy="700603"/>
            </a:xfrm>
            <a:prstGeom prst="rt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700" b="0" dirty="0">
                <a:solidFill>
                  <a:prstClr val="white"/>
                </a:solidFill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103551" y="3573016"/>
              <a:ext cx="2020175" cy="830796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0" dirty="0" smtClean="0">
                  <a:solidFill>
                    <a:prstClr val="black"/>
                  </a:solidFill>
                </a:rPr>
                <a:t>III</a:t>
              </a:r>
              <a:r>
                <a:rPr lang="ru-RU" sz="1600" b="0" dirty="0" smtClean="0">
                  <a:solidFill>
                    <a:prstClr val="black"/>
                  </a:solidFill>
                </a:rPr>
                <a:t>. Рекомендации, план коррекционной работы</a:t>
              </a:r>
              <a:endParaRPr lang="ru-RU" sz="1600" b="0" dirty="0">
                <a:solidFill>
                  <a:prstClr val="black"/>
                </a:solidFill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2123726" y="3573016"/>
              <a:ext cx="6912768" cy="830796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1600" b="0" dirty="0">
                <a:solidFill>
                  <a:prstClr val="black"/>
                </a:solidFill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2411760" y="3717032"/>
              <a:ext cx="6355506" cy="50405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b="0" dirty="0" smtClean="0">
                  <a:solidFill>
                    <a:prstClr val="black"/>
                  </a:solidFill>
                </a:rPr>
                <a:t>Индивидуальные маршруты развития обучающихся</a:t>
              </a:r>
              <a:endParaRPr lang="ru-RU" b="0" dirty="0">
                <a:solidFill>
                  <a:prstClr val="black"/>
                </a:solidFill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103550" y="4403812"/>
              <a:ext cx="2020175" cy="825388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0" dirty="0" smtClean="0">
                  <a:solidFill>
                    <a:prstClr val="black"/>
                  </a:solidFill>
                </a:rPr>
                <a:t>IV</a:t>
              </a:r>
              <a:r>
                <a:rPr lang="ru-RU" sz="1600" b="0" dirty="0" smtClean="0">
                  <a:solidFill>
                    <a:prstClr val="black"/>
                  </a:solidFill>
                </a:rPr>
                <a:t>. Корригирующая работа</a:t>
              </a:r>
              <a:endParaRPr lang="ru-RU" sz="1600" b="0" dirty="0">
                <a:solidFill>
                  <a:prstClr val="black"/>
                </a:solidFill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2123725" y="4403812"/>
              <a:ext cx="6912768" cy="825388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1600" b="0" dirty="0">
                <a:solidFill>
                  <a:prstClr val="black"/>
                </a:solidFill>
              </a:endParaRPr>
            </a:p>
          </p:txBody>
        </p:sp>
        <p:sp>
          <p:nvSpPr>
            <p:cNvPr id="29" name="Блок-схема: данные 28"/>
            <p:cNvSpPr/>
            <p:nvPr/>
          </p:nvSpPr>
          <p:spPr>
            <a:xfrm>
              <a:off x="2404721" y="4492470"/>
              <a:ext cx="916794" cy="592714"/>
            </a:xfrm>
            <a:prstGeom prst="flowChartInputOutpu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36000" rIns="36000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sz="1100" dirty="0" smtClean="0">
                  <a:solidFill>
                    <a:prstClr val="black"/>
                  </a:solidFill>
                </a:rPr>
                <a:t>Учител</a:t>
              </a:r>
              <a:r>
                <a:rPr lang="ru-RU" sz="900" dirty="0" smtClean="0">
                  <a:solidFill>
                    <a:prstClr val="black"/>
                  </a:solidFill>
                </a:rPr>
                <a:t>я</a:t>
              </a:r>
              <a:endParaRPr lang="ru-RU" sz="800" dirty="0">
                <a:solidFill>
                  <a:prstClr val="black"/>
                </a:solidFill>
              </a:endParaRPr>
            </a:p>
          </p:txBody>
        </p:sp>
        <p:sp>
          <p:nvSpPr>
            <p:cNvPr id="30" name="Блок-схема: данные 29"/>
            <p:cNvSpPr/>
            <p:nvPr/>
          </p:nvSpPr>
          <p:spPr>
            <a:xfrm>
              <a:off x="3321515" y="4492470"/>
              <a:ext cx="916794" cy="592714"/>
            </a:xfrm>
            <a:prstGeom prst="flowChartInputOutpu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sz="1000" dirty="0" smtClean="0">
                  <a:solidFill>
                    <a:prstClr val="black"/>
                  </a:solidFill>
                </a:rPr>
                <a:t>Дошкольники</a:t>
              </a:r>
              <a:endParaRPr lang="ru-RU" sz="1000" dirty="0">
                <a:solidFill>
                  <a:prstClr val="black"/>
                </a:solidFill>
              </a:endParaRPr>
            </a:p>
          </p:txBody>
        </p:sp>
        <p:sp>
          <p:nvSpPr>
            <p:cNvPr id="31" name="Блок-схема: данные 30"/>
            <p:cNvSpPr/>
            <p:nvPr/>
          </p:nvSpPr>
          <p:spPr>
            <a:xfrm>
              <a:off x="4238309" y="4500919"/>
              <a:ext cx="916794" cy="592714"/>
            </a:xfrm>
            <a:prstGeom prst="flowChartInputOutpu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sz="900" dirty="0" smtClean="0">
                  <a:solidFill>
                    <a:prstClr val="black"/>
                  </a:solidFill>
                </a:rPr>
                <a:t>Узкие специалисты</a:t>
              </a:r>
              <a:endParaRPr lang="ru-RU" sz="900" dirty="0">
                <a:solidFill>
                  <a:prstClr val="black"/>
                </a:solidFill>
              </a:endParaRPr>
            </a:p>
          </p:txBody>
        </p:sp>
        <p:sp>
          <p:nvSpPr>
            <p:cNvPr id="32" name="Блок-схема: данные 31"/>
            <p:cNvSpPr/>
            <p:nvPr/>
          </p:nvSpPr>
          <p:spPr>
            <a:xfrm>
              <a:off x="5155103" y="4500919"/>
              <a:ext cx="916794" cy="592714"/>
            </a:xfrm>
            <a:prstGeom prst="flowChartInputOutpu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36000" rIns="36000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sz="1050" dirty="0" smtClean="0">
                  <a:solidFill>
                    <a:prstClr val="black"/>
                  </a:solidFill>
                </a:rPr>
                <a:t>Медики</a:t>
              </a:r>
              <a:endParaRPr lang="ru-RU" sz="1050" dirty="0">
                <a:solidFill>
                  <a:prstClr val="black"/>
                </a:solidFill>
              </a:endParaRPr>
            </a:p>
          </p:txBody>
        </p:sp>
        <p:sp>
          <p:nvSpPr>
            <p:cNvPr id="33" name="Блок-схема: данные 32"/>
            <p:cNvSpPr/>
            <p:nvPr/>
          </p:nvSpPr>
          <p:spPr>
            <a:xfrm>
              <a:off x="6071897" y="4500919"/>
              <a:ext cx="916794" cy="592714"/>
            </a:xfrm>
            <a:prstGeom prst="flowChartInputOutpu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36000" rIns="36000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sz="1000" dirty="0" smtClean="0">
                  <a:solidFill>
                    <a:prstClr val="black"/>
                  </a:solidFill>
                </a:rPr>
                <a:t>Психолог</a:t>
              </a:r>
              <a:endParaRPr lang="ru-RU" sz="1000" dirty="0">
                <a:solidFill>
                  <a:prstClr val="black"/>
                </a:solidFill>
              </a:endParaRPr>
            </a:p>
          </p:txBody>
        </p:sp>
        <p:sp>
          <p:nvSpPr>
            <p:cNvPr id="34" name="Блок-схема: данные 33"/>
            <p:cNvSpPr/>
            <p:nvPr/>
          </p:nvSpPr>
          <p:spPr>
            <a:xfrm>
              <a:off x="6988691" y="4500919"/>
              <a:ext cx="916794" cy="592714"/>
            </a:xfrm>
            <a:prstGeom prst="flowChartInputOutpu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36000" rIns="36000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sz="1200" dirty="0" smtClean="0">
                  <a:solidFill>
                    <a:prstClr val="black"/>
                  </a:solidFill>
                </a:rPr>
                <a:t>Логопед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35" name="Блок-схема: данные 34"/>
            <p:cNvSpPr/>
            <p:nvPr/>
          </p:nvSpPr>
          <p:spPr>
            <a:xfrm>
              <a:off x="7905485" y="4500919"/>
              <a:ext cx="916794" cy="592714"/>
            </a:xfrm>
            <a:prstGeom prst="flowChartInputOutpu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36000" rIns="36000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sz="900" dirty="0" smtClean="0">
                  <a:solidFill>
                    <a:prstClr val="black"/>
                  </a:solidFill>
                </a:rPr>
                <a:t>Родители</a:t>
              </a:r>
              <a:endParaRPr lang="ru-RU" sz="900" dirty="0">
                <a:solidFill>
                  <a:prstClr val="black"/>
                </a:solidFill>
              </a:endParaRP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107504" y="5229200"/>
              <a:ext cx="2020175" cy="1512168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0" dirty="0" smtClean="0">
                  <a:solidFill>
                    <a:prstClr val="black"/>
                  </a:solidFill>
                </a:rPr>
                <a:t>V</a:t>
              </a:r>
              <a:r>
                <a:rPr lang="ru-RU" sz="1600" b="0" dirty="0" smtClean="0">
                  <a:solidFill>
                    <a:prstClr val="black"/>
                  </a:solidFill>
                </a:rPr>
                <a:t>. Итоговый мониторинг </a:t>
              </a:r>
            </a:p>
            <a:p>
              <a:pPr marL="446088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Arial" charset="0"/>
                <a:buChar char="•"/>
              </a:pPr>
              <a:r>
                <a:rPr lang="ru-RU" sz="1600" b="0" dirty="0" smtClean="0">
                  <a:solidFill>
                    <a:prstClr val="black"/>
                  </a:solidFill>
                </a:rPr>
                <a:t>Апрель</a:t>
              </a: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2123726" y="5229200"/>
              <a:ext cx="6912768" cy="1512168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1600" b="0" dirty="0">
                <a:solidFill>
                  <a:prstClr val="black"/>
                </a:solidFill>
              </a:endParaRPr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2411759" y="5373340"/>
              <a:ext cx="6410519" cy="288032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dirty="0" smtClean="0">
                  <a:solidFill>
                    <a:prstClr val="black"/>
                  </a:solidFill>
                </a:rPr>
                <a:t>УУД/НШ                                 Результат                                  ЦО/ДОУ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2411760" y="5661372"/>
              <a:ext cx="6410519" cy="79208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dirty="0" smtClean="0">
                  <a:solidFill>
                    <a:prstClr val="black"/>
                  </a:solidFill>
                </a:rPr>
                <a:t>ПМПС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126385" y="2575441"/>
              <a:ext cx="631547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sz="900" dirty="0" err="1" smtClean="0">
                  <a:solidFill>
                    <a:prstClr val="black"/>
                  </a:solidFill>
                  <a:latin typeface="Calibri"/>
                </a:rPr>
                <a:t>Корр</a:t>
              </a:r>
              <a:endParaRPr lang="ru-RU" sz="900" dirty="0" smtClean="0">
                <a:solidFill>
                  <a:prstClr val="black"/>
                </a:solidFill>
                <a:latin typeface="Calibri"/>
              </a:endParaRPr>
            </a:p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sz="900" dirty="0" err="1" smtClean="0">
                  <a:solidFill>
                    <a:prstClr val="black"/>
                  </a:solidFill>
                  <a:latin typeface="Calibri"/>
                </a:rPr>
                <a:t>екцио</a:t>
              </a:r>
              <a:endParaRPr lang="ru-RU" sz="900" dirty="0" smtClean="0">
                <a:solidFill>
                  <a:prstClr val="black"/>
                </a:solidFill>
                <a:latin typeface="Calibri"/>
              </a:endParaRPr>
            </a:p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sz="900" dirty="0" err="1" smtClean="0">
                  <a:solidFill>
                    <a:prstClr val="black"/>
                  </a:solidFill>
                  <a:latin typeface="Calibri"/>
                </a:rPr>
                <a:t>нное</a:t>
              </a:r>
              <a:endParaRPr lang="ru-RU" sz="900" dirty="0" smtClean="0">
                <a:solidFill>
                  <a:prstClr val="black"/>
                </a:solidFill>
                <a:latin typeface="Calibri"/>
              </a:endParaRPr>
            </a:p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sz="900" dirty="0" err="1" smtClean="0">
                  <a:solidFill>
                    <a:prstClr val="black"/>
                  </a:solidFill>
                  <a:latin typeface="Calibri"/>
                </a:rPr>
                <a:t>сопрово</a:t>
              </a:r>
              <a:endParaRPr lang="ru-RU" sz="900" dirty="0" smtClean="0">
                <a:solidFill>
                  <a:prstClr val="black"/>
                </a:solidFill>
                <a:latin typeface="Calibri"/>
              </a:endParaRPr>
            </a:p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sz="900" dirty="0" err="1" smtClean="0">
                  <a:solidFill>
                    <a:prstClr val="black"/>
                  </a:solidFill>
                  <a:latin typeface="Calibri"/>
                </a:rPr>
                <a:t>дение</a:t>
              </a:r>
              <a:endParaRPr lang="ru-RU" sz="9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348886" y="2941486"/>
              <a:ext cx="772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sz="900" dirty="0" smtClean="0">
                  <a:solidFill>
                    <a:prstClr val="black"/>
                  </a:solidFill>
                  <a:latin typeface="Calibri"/>
                </a:rPr>
                <a:t>Скорая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sz="900" dirty="0" smtClean="0">
                  <a:solidFill>
                    <a:prstClr val="black"/>
                  </a:solidFill>
                  <a:latin typeface="Calibri"/>
                </a:rPr>
                <a:t>помощь</a:t>
              </a:r>
              <a:endParaRPr lang="ru-RU" sz="9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Ромб 8"/>
            <p:cNvSpPr/>
            <p:nvPr/>
          </p:nvSpPr>
          <p:spPr>
            <a:xfrm>
              <a:off x="2127679" y="842120"/>
              <a:ext cx="1024805" cy="1074712"/>
            </a:xfrm>
            <a:prstGeom prst="diamond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sz="1200" dirty="0" smtClean="0">
                  <a:solidFill>
                    <a:prstClr val="black"/>
                  </a:solidFill>
                </a:rPr>
                <a:t>Педагогический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10" name="Ромб 9"/>
            <p:cNvSpPr/>
            <p:nvPr/>
          </p:nvSpPr>
          <p:spPr>
            <a:xfrm>
              <a:off x="3161910" y="842120"/>
              <a:ext cx="1040358" cy="1074712"/>
            </a:xfrm>
            <a:prstGeom prst="diamond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sz="1400" dirty="0" smtClean="0">
                  <a:solidFill>
                    <a:prstClr val="black"/>
                  </a:solidFill>
                </a:rPr>
                <a:t>Медицинский</a:t>
              </a:r>
              <a:endParaRPr lang="ru-RU" sz="1400" dirty="0">
                <a:solidFill>
                  <a:prstClr val="black"/>
                </a:solidFill>
              </a:endParaRPr>
            </a:p>
          </p:txBody>
        </p:sp>
        <p:sp>
          <p:nvSpPr>
            <p:cNvPr id="11" name="Ромб 10"/>
            <p:cNvSpPr/>
            <p:nvPr/>
          </p:nvSpPr>
          <p:spPr>
            <a:xfrm>
              <a:off x="4202268" y="842120"/>
              <a:ext cx="1099066" cy="1074712"/>
            </a:xfrm>
            <a:prstGeom prst="diamond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sz="1200" dirty="0" smtClean="0">
                  <a:solidFill>
                    <a:prstClr val="black"/>
                  </a:solidFill>
                </a:rPr>
                <a:t>Логопедически</a:t>
              </a:r>
              <a:r>
                <a:rPr lang="ru-RU" sz="1050" dirty="0" smtClean="0">
                  <a:solidFill>
                    <a:prstClr val="black"/>
                  </a:solidFill>
                </a:rPr>
                <a:t>й</a:t>
              </a:r>
              <a:endParaRPr lang="ru-RU" sz="1050" dirty="0">
                <a:solidFill>
                  <a:prstClr val="black"/>
                </a:solidFill>
              </a:endParaRPr>
            </a:p>
          </p:txBody>
        </p:sp>
        <p:sp>
          <p:nvSpPr>
            <p:cNvPr id="12" name="Ромб 11"/>
            <p:cNvSpPr/>
            <p:nvPr/>
          </p:nvSpPr>
          <p:spPr>
            <a:xfrm>
              <a:off x="5301334" y="842120"/>
              <a:ext cx="1063595" cy="1074712"/>
            </a:xfrm>
            <a:prstGeom prst="diamond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sz="1100" dirty="0" smtClean="0">
                  <a:solidFill>
                    <a:prstClr val="black"/>
                  </a:solidFill>
                </a:rPr>
                <a:t>Психологический</a:t>
              </a:r>
              <a:endParaRPr lang="ru-RU" sz="1100" dirty="0">
                <a:solidFill>
                  <a:prstClr val="black"/>
                </a:solidFill>
              </a:endParaRPr>
            </a:p>
          </p:txBody>
        </p:sp>
        <p:cxnSp>
          <p:nvCxnSpPr>
            <p:cNvPr id="45" name="Прямая со стрелкой 44"/>
            <p:cNvCxnSpPr>
              <a:stCxn id="9" idx="2"/>
            </p:cNvCxnSpPr>
            <p:nvPr/>
          </p:nvCxnSpPr>
          <p:spPr>
            <a:xfrm flipH="1">
              <a:off x="2640081" y="1916832"/>
              <a:ext cx="1" cy="288026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Прямая со стрелкой 46"/>
            <p:cNvCxnSpPr>
              <a:stCxn id="10" idx="2"/>
            </p:cNvCxnSpPr>
            <p:nvPr/>
          </p:nvCxnSpPr>
          <p:spPr>
            <a:xfrm>
              <a:off x="3682089" y="1916832"/>
              <a:ext cx="0" cy="288026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 стрелкой 49"/>
            <p:cNvCxnSpPr>
              <a:stCxn id="11" idx="2"/>
            </p:cNvCxnSpPr>
            <p:nvPr/>
          </p:nvCxnSpPr>
          <p:spPr>
            <a:xfrm>
              <a:off x="4751801" y="1916832"/>
              <a:ext cx="0" cy="288026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Прямая со стрелкой 52"/>
            <p:cNvCxnSpPr>
              <a:stCxn id="12" idx="2"/>
            </p:cNvCxnSpPr>
            <p:nvPr/>
          </p:nvCxnSpPr>
          <p:spPr>
            <a:xfrm flipH="1">
              <a:off x="5833131" y="1916832"/>
              <a:ext cx="1" cy="28803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Прямая со стрелкой 56"/>
            <p:cNvCxnSpPr>
              <a:stCxn id="21" idx="1"/>
              <a:endCxn id="15" idx="3"/>
            </p:cNvCxnSpPr>
            <p:nvPr/>
          </p:nvCxnSpPr>
          <p:spPr>
            <a:xfrm flipH="1">
              <a:off x="6038424" y="2780921"/>
              <a:ext cx="303089" cy="7"/>
            </a:xfrm>
            <a:prstGeom prst="straightConnector1">
              <a:avLst/>
            </a:prstGeom>
            <a:ln w="19050"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Прямая со стрелкой 57"/>
            <p:cNvCxnSpPr>
              <a:stCxn id="17" idx="1"/>
            </p:cNvCxnSpPr>
            <p:nvPr/>
          </p:nvCxnSpPr>
          <p:spPr>
            <a:xfrm flipH="1">
              <a:off x="7709665" y="2782652"/>
              <a:ext cx="379517" cy="0"/>
            </a:xfrm>
            <a:prstGeom prst="straightConnector1">
              <a:avLst/>
            </a:prstGeom>
            <a:ln w="19050"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Прямая со стрелкой 60"/>
            <p:cNvCxnSpPr>
              <a:stCxn id="15" idx="2"/>
            </p:cNvCxnSpPr>
            <p:nvPr/>
          </p:nvCxnSpPr>
          <p:spPr>
            <a:xfrm>
              <a:off x="4225092" y="3356992"/>
              <a:ext cx="0" cy="36004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Прямая со стрелкой 63"/>
            <p:cNvCxnSpPr>
              <a:stCxn id="23" idx="0"/>
            </p:cNvCxnSpPr>
            <p:nvPr/>
          </p:nvCxnSpPr>
          <p:spPr>
            <a:xfrm>
              <a:off x="7009062" y="3356986"/>
              <a:ext cx="0" cy="360046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Прямая со стрелкой 67"/>
            <p:cNvCxnSpPr>
              <a:endCxn id="29" idx="0"/>
            </p:cNvCxnSpPr>
            <p:nvPr/>
          </p:nvCxnSpPr>
          <p:spPr>
            <a:xfrm>
              <a:off x="2954797" y="4221088"/>
              <a:ext cx="0" cy="27138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Прямая со стрелкой 70"/>
            <p:cNvCxnSpPr>
              <a:endCxn id="30" idx="0"/>
            </p:cNvCxnSpPr>
            <p:nvPr/>
          </p:nvCxnSpPr>
          <p:spPr>
            <a:xfrm>
              <a:off x="3871591" y="4221088"/>
              <a:ext cx="0" cy="27138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Прямая со стрелкой 73"/>
            <p:cNvCxnSpPr>
              <a:endCxn id="31" idx="0"/>
            </p:cNvCxnSpPr>
            <p:nvPr/>
          </p:nvCxnSpPr>
          <p:spPr>
            <a:xfrm>
              <a:off x="4788385" y="4221088"/>
              <a:ext cx="0" cy="27983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Прямая со стрелкой 77"/>
            <p:cNvCxnSpPr>
              <a:endCxn id="32" idx="0"/>
            </p:cNvCxnSpPr>
            <p:nvPr/>
          </p:nvCxnSpPr>
          <p:spPr>
            <a:xfrm>
              <a:off x="5705179" y="4221088"/>
              <a:ext cx="0" cy="27983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Прямая со стрелкой 80"/>
            <p:cNvCxnSpPr>
              <a:endCxn id="33" idx="0"/>
            </p:cNvCxnSpPr>
            <p:nvPr/>
          </p:nvCxnSpPr>
          <p:spPr>
            <a:xfrm>
              <a:off x="6621973" y="4221088"/>
              <a:ext cx="0" cy="27983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Прямая со стрелкой 83"/>
            <p:cNvCxnSpPr>
              <a:endCxn id="34" idx="0"/>
            </p:cNvCxnSpPr>
            <p:nvPr/>
          </p:nvCxnSpPr>
          <p:spPr>
            <a:xfrm>
              <a:off x="7538767" y="4221088"/>
              <a:ext cx="0" cy="27983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Прямая со стрелкой 86"/>
            <p:cNvCxnSpPr>
              <a:endCxn id="35" idx="0"/>
            </p:cNvCxnSpPr>
            <p:nvPr/>
          </p:nvCxnSpPr>
          <p:spPr>
            <a:xfrm>
              <a:off x="8455561" y="4221088"/>
              <a:ext cx="0" cy="27983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0" name="Прямая со стрелкой 89"/>
            <p:cNvCxnSpPr/>
            <p:nvPr/>
          </p:nvCxnSpPr>
          <p:spPr>
            <a:xfrm>
              <a:off x="2791110" y="5093509"/>
              <a:ext cx="0" cy="27138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Прямая со стрелкой 90"/>
            <p:cNvCxnSpPr/>
            <p:nvPr/>
          </p:nvCxnSpPr>
          <p:spPr>
            <a:xfrm>
              <a:off x="3707904" y="5093509"/>
              <a:ext cx="0" cy="27138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Прямая со стрелкой 91"/>
            <p:cNvCxnSpPr/>
            <p:nvPr/>
          </p:nvCxnSpPr>
          <p:spPr>
            <a:xfrm>
              <a:off x="4624698" y="5093509"/>
              <a:ext cx="0" cy="27983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3" name="Прямая со стрелкой 92"/>
            <p:cNvCxnSpPr/>
            <p:nvPr/>
          </p:nvCxnSpPr>
          <p:spPr>
            <a:xfrm>
              <a:off x="5541492" y="5093509"/>
              <a:ext cx="0" cy="27983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4" name="Прямая со стрелкой 93"/>
            <p:cNvCxnSpPr/>
            <p:nvPr/>
          </p:nvCxnSpPr>
          <p:spPr>
            <a:xfrm>
              <a:off x="6458286" y="5093509"/>
              <a:ext cx="0" cy="27983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5" name="Прямая со стрелкой 94"/>
            <p:cNvCxnSpPr/>
            <p:nvPr/>
          </p:nvCxnSpPr>
          <p:spPr>
            <a:xfrm>
              <a:off x="7375080" y="5093509"/>
              <a:ext cx="0" cy="27983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Прямая со стрелкой 95"/>
            <p:cNvCxnSpPr/>
            <p:nvPr/>
          </p:nvCxnSpPr>
          <p:spPr>
            <a:xfrm>
              <a:off x="8291874" y="5093509"/>
              <a:ext cx="0" cy="27983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4100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311961"/>
              </p:ext>
            </p:extLst>
          </p:nvPr>
        </p:nvGraphicFramePr>
        <p:xfrm>
          <a:off x="107503" y="1340768"/>
          <a:ext cx="9036496" cy="54006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474331"/>
                <a:gridCol w="2561969"/>
                <a:gridCol w="1788204"/>
                <a:gridCol w="2211992"/>
              </a:tblGrid>
              <a:tr h="5286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Медицинский</a:t>
                      </a:r>
                      <a:endParaRPr lang="ru-RU" sz="1400" b="1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мониторинг</a:t>
                      </a:r>
                      <a:endParaRPr lang="ru-RU" sz="1400" b="1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Психологический</a:t>
                      </a:r>
                      <a:endParaRPr lang="ru-RU" sz="1400" b="1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мониторинг</a:t>
                      </a:r>
                      <a:endParaRPr lang="ru-RU" sz="1400" b="1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Педагогический</a:t>
                      </a:r>
                      <a:endParaRPr lang="ru-RU" sz="1400" b="1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мониторинг</a:t>
                      </a:r>
                      <a:endParaRPr lang="ru-RU" sz="1400" b="1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Логопедический мониторинг</a:t>
                      </a:r>
                      <a:endParaRPr lang="ru-RU" sz="1400" b="1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</a:tr>
              <a:tr h="48719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-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</a:rPr>
                        <a:t>профосмотры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 специалистами (окулист,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</a:rPr>
                        <a:t>невролог,хирург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</a:rPr>
                        <a:t>гинеколог,уролог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</a:rPr>
                        <a:t>статолог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, УЗИ) ) – 1 раз в году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 -лабораторные исследования -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1раз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- замер зрения-1 раз.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- проверка сердечно – сосудистой системы в состоянии покоя-2раза;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- диагностика развития  телесной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вертикали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(</a:t>
                      </a:r>
                      <a:r>
                        <a:rPr lang="ru-RU" sz="1400" dirty="0" err="1" smtClean="0">
                          <a:solidFill>
                            <a:schemeClr val="bg1"/>
                          </a:solidFill>
                          <a:effectLst/>
                        </a:rPr>
                        <a:t>антропопометрия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)-2раза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- диагностика вестибулярной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устойчивости-2раза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- рисуночные тесты  «Метель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» -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2 раза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 - хронометраж уроков и занятий – 2раза,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 -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</a:rPr>
                        <a:t>Плечелопаточный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 тест на сутулость, осанку -2 раза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- диагностика  развития индивидуальных особенностей 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</a:rPr>
                        <a:t>воспитанников-2р</a:t>
                      </a: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- исследование процессов социализации детей, «Социомониторинг»2р.(6-11л)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 - диагностика </a:t>
                      </a:r>
                      <a:endParaRPr lang="ru-RU" sz="180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indent="95250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</a:rPr>
                        <a:t>адаптации </a:t>
                      </a: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к ДОУ, </a:t>
                      </a:r>
                    </a:p>
                    <a:p>
                      <a:pPr marL="0" indent="95250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</a:rPr>
                        <a:t>адаптации </a:t>
                      </a: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к школе -1кл.</a:t>
                      </a:r>
                    </a:p>
                    <a:p>
                      <a:pPr marL="0" indent="95250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</a:rPr>
                        <a:t>готовности  </a:t>
                      </a: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к школьному </a:t>
                      </a:r>
                    </a:p>
                    <a:p>
                      <a:pPr marL="0" indent="95250"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</a:rPr>
                        <a:t>      обучению </a:t>
                      </a: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в 4кл. 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- анализ урока и занятия  с позиций</a:t>
                      </a:r>
                      <a:r>
                        <a:rPr lang="ru-RU" sz="1800" spc="-35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800" spc="-35" dirty="0" err="1">
                          <a:solidFill>
                            <a:schemeClr val="bg1"/>
                          </a:solidFill>
                          <a:effectLst/>
                        </a:rPr>
                        <a:t>здоровьесбережения</a:t>
                      </a: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-уровень </a:t>
                      </a:r>
                      <a:r>
                        <a:rPr lang="ru-RU" sz="1800" dirty="0" err="1">
                          <a:solidFill>
                            <a:schemeClr val="bg1"/>
                          </a:solidFill>
                          <a:effectLst/>
                        </a:rPr>
                        <a:t>сформированности</a:t>
                      </a: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 целевых ориентиров 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</a:rPr>
                        <a:t>дошкольников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</a:rPr>
                        <a:t>(метод </a:t>
                      </a: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наблюдений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-диагностика </a:t>
                      </a:r>
                      <a:r>
                        <a:rPr lang="ru-RU" sz="1800" dirty="0" err="1">
                          <a:solidFill>
                            <a:schemeClr val="bg1"/>
                          </a:solidFill>
                          <a:effectLst/>
                        </a:rPr>
                        <a:t>сформированности</a:t>
                      </a: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 УУД  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</a:rPr>
                        <a:t>младших </a:t>
                      </a: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школьников.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- диагностика речевого 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</a:rPr>
                        <a:t>развития</a:t>
                      </a:r>
                      <a:r>
                        <a:rPr lang="ru-RU" sz="1800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</a:rPr>
                        <a:t>детей  </a:t>
                      </a: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раннего возраста;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-диагностика устной речи дошкольников;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-выявление предпосылок нарушения письменной речи;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-диагностика нарушения устной и письменной речи у младших школьников;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07504" y="332656"/>
            <a:ext cx="871296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solidFill>
                  <a:srgbClr val="F79646">
                    <a:lumMod val="40000"/>
                    <a:lumOff val="60000"/>
                  </a:srgbClr>
                </a:solidFill>
                <a:latin typeface="Arial" charset="0"/>
              </a:rPr>
              <a:t>5</a:t>
            </a:r>
            <a:r>
              <a:rPr lang="ru-RU" sz="2400" i="1" dirty="0">
                <a:solidFill>
                  <a:srgbClr val="F79646">
                    <a:lumMod val="40000"/>
                    <a:lumOff val="60000"/>
                  </a:srgbClr>
                </a:solidFill>
                <a:latin typeface="Arial" charset="0"/>
              </a:rPr>
              <a:t>.Психолого-медико-педагогическое сопровождении обучающихся</a:t>
            </a:r>
            <a:br>
              <a:rPr lang="ru-RU" sz="2400" i="1" dirty="0">
                <a:solidFill>
                  <a:srgbClr val="F79646">
                    <a:lumMod val="40000"/>
                    <a:lumOff val="60000"/>
                  </a:srgbClr>
                </a:solidFill>
                <a:latin typeface="Arial" charset="0"/>
              </a:rPr>
            </a:br>
            <a:endParaRPr lang="ru-RU" sz="2400" i="1" dirty="0">
              <a:solidFill>
                <a:srgbClr val="F79646">
                  <a:lumMod val="40000"/>
                  <a:lumOff val="60000"/>
                </a:srgb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48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1" t="40822" r="38297" b="35211"/>
          <a:stretch>
            <a:fillRect/>
          </a:stretch>
        </p:blipFill>
        <p:spPr bwMode="auto">
          <a:xfrm>
            <a:off x="5076056" y="620688"/>
            <a:ext cx="3911351" cy="1582986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1" t="24458" r="48019" b="19144"/>
          <a:stretch>
            <a:fillRect/>
          </a:stretch>
        </p:blipFill>
        <p:spPr bwMode="auto">
          <a:xfrm>
            <a:off x="683568" y="2944831"/>
            <a:ext cx="1727200" cy="341788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92" name="Rectangle 12"/>
          <p:cNvSpPr>
            <a:spLocks noGrp="1" noRot="1" noChangeArrowheads="1"/>
          </p:cNvSpPr>
          <p:nvPr>
            <p:ph type="title"/>
          </p:nvPr>
        </p:nvSpPr>
        <p:spPr>
          <a:xfrm>
            <a:off x="0" y="116632"/>
            <a:ext cx="7524328" cy="216024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       Результат  </a:t>
            </a:r>
            <a:r>
              <a:rPr lang="ru-RU" sz="3600" b="1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социомониторинга</a:t>
            </a:r>
            <a:r>
              <a:rPr lang="ru-RU" sz="4800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pic>
        <p:nvPicPr>
          <p:cNvPr id="1638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" t="12549" r="41486" b="15907"/>
          <a:stretch>
            <a:fillRect/>
          </a:stretch>
        </p:blipFill>
        <p:spPr bwMode="auto">
          <a:xfrm>
            <a:off x="2591780" y="2348880"/>
            <a:ext cx="4968552" cy="440845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" t="20964" r="45140" b="55463"/>
          <a:stretch>
            <a:fillRect/>
          </a:stretch>
        </p:blipFill>
        <p:spPr bwMode="auto">
          <a:xfrm>
            <a:off x="144196" y="620688"/>
            <a:ext cx="4067764" cy="158298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67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612"/>
          </a:xfrm>
        </p:spPr>
        <p:txBody>
          <a:bodyPr/>
          <a:lstStyle/>
          <a:p>
            <a:r>
              <a:rPr lang="ru-RU" sz="32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  <a:t>В начальной школе - детском саду </a:t>
            </a:r>
            <a:endParaRPr lang="ru-RU" sz="3200" b="1" i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52" name="Rectangle 3"/>
          <p:cNvSpPr>
            <a:spLocks noGrp="1"/>
          </p:cNvSpPr>
          <p:nvPr>
            <p:ph idx="1"/>
          </p:nvPr>
        </p:nvSpPr>
        <p:spPr>
          <a:xfrm>
            <a:off x="179512" y="928688"/>
            <a:ext cx="8964487" cy="2830512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Дети с 2 лет до 11лет</a:t>
            </a:r>
          </a:p>
          <a:p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6 групп дошкольного отделения – 160 воспитанников</a:t>
            </a:r>
          </a:p>
          <a:p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4 класса начальной  школы – 110 учащихся</a:t>
            </a:r>
          </a:p>
          <a:p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Школа 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полного дня</a:t>
            </a:r>
          </a:p>
          <a:p>
            <a:endParaRPr lang="ru-RU" sz="2400" dirty="0" smtClean="0">
              <a:solidFill>
                <a:srgbClr val="7030A0"/>
              </a:solidFill>
              <a:latin typeface="Arial" charset="0"/>
            </a:endParaRPr>
          </a:p>
        </p:txBody>
      </p:sp>
      <p:graphicFrame>
        <p:nvGraphicFramePr>
          <p:cNvPr id="2050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3246882"/>
              </p:ext>
            </p:extLst>
          </p:nvPr>
        </p:nvGraphicFramePr>
        <p:xfrm>
          <a:off x="928688" y="3357563"/>
          <a:ext cx="7553325" cy="2789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0" name="Лист" r:id="rId4" imgW="7553216" imgH="2790843" progId="Excel.Sheet.8">
                  <p:embed/>
                </p:oleObj>
              </mc:Choice>
              <mc:Fallback>
                <p:oleObj name="Лист" r:id="rId4" imgW="7553216" imgH="2790843" progId="Excel.Sheet.8">
                  <p:embed/>
                  <p:pic>
                    <p:nvPicPr>
                      <p:cNvPr id="0" name="Picture 12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3357563"/>
                        <a:ext cx="7553325" cy="2789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4" name="TextBox 8"/>
          <p:cNvSpPr txBox="1">
            <a:spLocks noChangeArrowheads="1"/>
          </p:cNvSpPr>
          <p:nvPr/>
        </p:nvSpPr>
        <p:spPr bwMode="auto">
          <a:xfrm>
            <a:off x="4857750" y="3929063"/>
            <a:ext cx="642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tx1"/>
                </a:solidFill>
              </a:rPr>
              <a:t>шк</a:t>
            </a:r>
            <a:r>
              <a:rPr lang="ru-RU" b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055" name="TextBox 9"/>
          <p:cNvSpPr txBox="1">
            <a:spLocks noChangeArrowheads="1"/>
          </p:cNvSpPr>
          <p:nvPr/>
        </p:nvSpPr>
        <p:spPr bwMode="auto">
          <a:xfrm>
            <a:off x="5072063" y="5000625"/>
            <a:ext cx="714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tx1"/>
                </a:solidFill>
              </a:rPr>
              <a:t>шк.</a:t>
            </a:r>
          </a:p>
        </p:txBody>
      </p:sp>
      <p:sp>
        <p:nvSpPr>
          <p:cNvPr id="2056" name="TextBox 10"/>
          <p:cNvSpPr txBox="1">
            <a:spLocks noChangeArrowheads="1"/>
          </p:cNvSpPr>
          <p:nvPr/>
        </p:nvSpPr>
        <p:spPr bwMode="auto">
          <a:xfrm>
            <a:off x="2857500" y="4000500"/>
            <a:ext cx="642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д/с</a:t>
            </a:r>
          </a:p>
        </p:txBody>
      </p:sp>
      <p:sp>
        <p:nvSpPr>
          <p:cNvPr id="2057" name="TextBox 11"/>
          <p:cNvSpPr txBox="1">
            <a:spLocks noChangeArrowheads="1"/>
          </p:cNvSpPr>
          <p:nvPr/>
        </p:nvSpPr>
        <p:spPr bwMode="auto">
          <a:xfrm>
            <a:off x="3214688" y="5072063"/>
            <a:ext cx="714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д/с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2438406" y="3789041"/>
            <a:ext cx="4392488" cy="2928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2163" name="Rectangle 2"/>
          <p:cNvSpPr>
            <a:spLocks noGrp="1"/>
          </p:cNvSpPr>
          <p:nvPr>
            <p:ph type="title"/>
          </p:nvPr>
        </p:nvSpPr>
        <p:spPr>
          <a:xfrm>
            <a:off x="539552" y="116632"/>
            <a:ext cx="8686800" cy="936104"/>
          </a:xfrm>
        </p:spPr>
        <p:txBody>
          <a:bodyPr>
            <a:normAutofit fontScale="90000"/>
          </a:bodyPr>
          <a:lstStyle/>
          <a:p>
            <a:pPr marL="457200" indent="-457200" eaLnBrk="1" hangingPunct="1">
              <a:spcBef>
                <a:spcPts val="0"/>
              </a:spcBef>
            </a:pPr>
            <a:r>
              <a:rPr lang="ru-RU" sz="32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6.Использование </a:t>
            </a:r>
            <a:r>
              <a:rPr lang="ru-RU" sz="32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современных ИКТ - как средство развития образовательной среды </a:t>
            </a:r>
            <a:r>
              <a:rPr lang="ru-RU" sz="32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ОУ </a:t>
            </a:r>
            <a:endParaRPr lang="ru-RU" sz="3200" b="1" i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4450" name="Picture 2" descr="C:\Users\Наталья\Desktop\Фото\Фото светл. анат 13 04 2016\IMG_83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87348"/>
            <a:ext cx="3752538" cy="2501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4452" name="Picture 4" descr="C:\Users\Наталья\Desktop\Фото\Фото светл. анат 13 04 2016\IMG_83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100" y="1269099"/>
            <a:ext cx="3779911" cy="25199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7017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Наталья\Desktop\Фото\фото с детьми\Дети занимаются (школа)\img 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18" y="244872"/>
            <a:ext cx="4711452" cy="3140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8069" name="Picture 5" descr="C:\Users\Наталья\Desktop\Общая папка\Новые фото\5 мая 2012 г День Здоровья 1 кл шк 115 (1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54211"/>
            <a:ext cx="4505320" cy="3378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5220072" y="548680"/>
            <a:ext cx="3470528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charset="0"/>
              </a:rPr>
              <a:t>7</a:t>
            </a:r>
            <a:r>
              <a:rPr lang="ru-RU" sz="2800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charset="0"/>
              </a:rPr>
              <a:t>.</a:t>
            </a:r>
            <a:r>
              <a:rPr lang="ru-RU" sz="2400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charset="0"/>
              </a:rPr>
              <a:t>Школа </a:t>
            </a:r>
            <a:r>
              <a:rPr lang="ru-RU" sz="24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charset="0"/>
              </a:rPr>
              <a:t>полного дня – залог формирования качеств личности выпускника начальной школы</a:t>
            </a:r>
            <a:endParaRPr lang="ru-RU" sz="2400" i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78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8</a:t>
            </a:r>
            <a:r>
              <a:rPr lang="ru-RU" sz="28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.Дополнительное образование </a:t>
            </a:r>
            <a:r>
              <a:rPr lang="ru-RU" sz="28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-   «</a:t>
            </a:r>
            <a:r>
              <a:rPr lang="ru-RU" sz="28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ситуация </a:t>
            </a:r>
            <a:r>
              <a:rPr lang="ru-RU" sz="28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успеха»  и помощь в становлении ребенка как успешной личности</a:t>
            </a:r>
            <a:br>
              <a:rPr lang="ru-RU" sz="28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endParaRPr lang="ru-RU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916832"/>
            <a:ext cx="8928992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Ручной труд «Мастерская творчества»</a:t>
            </a:r>
          </a:p>
          <a:p>
            <a:pPr>
              <a:buFont typeface="Wingdings" pitchFamily="2" charset="2"/>
              <a:buChar char="q"/>
            </a:pPr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Этика  «Азбука добра»</a:t>
            </a:r>
          </a:p>
          <a:p>
            <a:pPr>
              <a:buFont typeface="Wingdings" pitchFamily="2" charset="2"/>
              <a:buChar char="q"/>
            </a:pPr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Изостудия </a:t>
            </a:r>
          </a:p>
          <a:p>
            <a:pPr>
              <a:buFont typeface="Wingdings" pitchFamily="2" charset="2"/>
              <a:buChar char="q"/>
            </a:pPr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Студия  танца</a:t>
            </a:r>
          </a:p>
          <a:p>
            <a:pPr>
              <a:buFont typeface="Wingdings" pitchFamily="2" charset="2"/>
              <a:buChar char="q"/>
            </a:pPr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Хоровая студия с вокальным пением </a:t>
            </a:r>
          </a:p>
          <a:p>
            <a:pPr>
              <a:buFont typeface="Wingdings" pitchFamily="2" charset="2"/>
              <a:buChar char="q"/>
            </a:pPr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Театральная студия</a:t>
            </a:r>
          </a:p>
          <a:p>
            <a:pPr>
              <a:buFont typeface="Wingdings" pitchFamily="2" charset="2"/>
              <a:buChar char="q"/>
            </a:pPr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Кружок «Компьютерное </a:t>
            </a:r>
          </a:p>
          <a:p>
            <a:pPr marL="0" indent="0">
              <a:buNone/>
            </a:pPr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конструирование» </a:t>
            </a:r>
          </a:p>
          <a:p>
            <a:pPr>
              <a:buFont typeface="Wingdings" pitchFamily="2" charset="2"/>
              <a:buChar char="q"/>
            </a:pPr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Кружок шахмат </a:t>
            </a:r>
          </a:p>
          <a:p>
            <a:pPr marL="0" indent="0">
              <a:buNone/>
            </a:pPr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«Юный гроссмейстер»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</a:t>
            </a:r>
            <a:endParaRPr lang="ru-RU" dirty="0"/>
          </a:p>
        </p:txBody>
      </p:sp>
      <p:pic>
        <p:nvPicPr>
          <p:cNvPr id="983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703" y="4077072"/>
            <a:ext cx="2634847" cy="278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41290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IMG_3826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4598223" y="548680"/>
            <a:ext cx="4204888" cy="3154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7042" name="Picture 2" descr="http://900igr.net/datai/obg/Bezopasnost-doshkolnikov/0011-010-KVN-Bezopasnost-nuzhna-Pole-chudes-dlja-roditelej-po-teme-Azbuk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6"/>
          <a:stretch/>
        </p:blipFill>
        <p:spPr bwMode="auto">
          <a:xfrm>
            <a:off x="387153" y="3514935"/>
            <a:ext cx="4680520" cy="30194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Прямоугольник 9"/>
          <p:cNvSpPr/>
          <p:nvPr/>
        </p:nvSpPr>
        <p:spPr>
          <a:xfrm>
            <a:off x="1" y="287338"/>
            <a:ext cx="43559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charset="0"/>
              </a:rPr>
              <a:t>9</a:t>
            </a:r>
            <a:r>
              <a:rPr lang="ru-RU" sz="2400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charset="0"/>
              </a:rPr>
              <a:t>.Родитель   как </a:t>
            </a:r>
            <a:r>
              <a:rPr lang="ru-RU" sz="24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charset="0"/>
              </a:rPr>
              <a:t>равноправный участник </a:t>
            </a:r>
            <a:r>
              <a:rPr lang="ru-RU" sz="2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  <a:t>образовательного </a:t>
            </a:r>
            <a:r>
              <a:rPr lang="ru-RU" sz="24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charset="0"/>
              </a:rPr>
              <a:t>процесса</a:t>
            </a:r>
            <a:endParaRPr lang="ru-RU" sz="2400" i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68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Трансляция инновационного опыта</a:t>
            </a:r>
            <a:r>
              <a:rPr lang="ru-RU" sz="28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/>
            </a:r>
            <a:br>
              <a:rPr lang="ru-RU" sz="28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ru-RU" sz="28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8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Начальной </a:t>
            </a:r>
            <a:r>
              <a:rPr lang="ru-RU" sz="28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школы-детского сада № </a:t>
            </a:r>
            <a:r>
              <a:rPr lang="ru-RU" sz="28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115</a:t>
            </a:r>
            <a:r>
              <a:rPr lang="ru-RU" sz="28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/>
            </a:r>
            <a:br>
              <a:rPr lang="ru-RU" sz="28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endParaRPr lang="ru-RU" sz="2800" i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" t="1801" r="7767" b="1370"/>
          <a:stretch/>
        </p:blipFill>
        <p:spPr>
          <a:xfrm>
            <a:off x="156500" y="1340768"/>
            <a:ext cx="8807988" cy="5328592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01015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" t="1463" r="2655" b="1515"/>
          <a:stretch/>
        </p:blipFill>
        <p:spPr>
          <a:xfrm>
            <a:off x="-35174" y="425314"/>
            <a:ext cx="9092272" cy="5904656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07504" y="27200"/>
            <a:ext cx="8984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i="1" u="none" strike="noStrike" kern="0" cap="none" spc="0" normalizeH="0" baseline="0" noProof="0" dirty="0" smtClean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356672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" t="918" r="2166" b="1824"/>
          <a:stretch/>
        </p:blipFill>
        <p:spPr>
          <a:xfrm>
            <a:off x="0" y="270656"/>
            <a:ext cx="9144000" cy="6336703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45936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1849" r="1113" b="1874"/>
          <a:stretch/>
        </p:blipFill>
        <p:spPr>
          <a:xfrm>
            <a:off x="251520" y="548680"/>
            <a:ext cx="8712968" cy="5904656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82949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994989"/>
            <a:ext cx="1944217" cy="2781007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p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992262"/>
            <a:ext cx="1944217" cy="2781007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p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3768" y="992263"/>
            <a:ext cx="1944217" cy="2781007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p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20272" y="3912906"/>
            <a:ext cx="1946826" cy="2781007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5" t="8933" r="4547" b="7443"/>
          <a:stretch/>
        </p:blipFill>
        <p:spPr>
          <a:xfrm>
            <a:off x="4805784" y="3912906"/>
            <a:ext cx="1944217" cy="2781007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3" t="11650" r="5143" b="3949"/>
          <a:stretch/>
        </p:blipFill>
        <p:spPr>
          <a:xfrm>
            <a:off x="2483767" y="3908476"/>
            <a:ext cx="1944217" cy="2781007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2" t="17605" r="8506" b="10549"/>
          <a:stretch/>
        </p:blipFill>
        <p:spPr>
          <a:xfrm>
            <a:off x="7020272" y="994989"/>
            <a:ext cx="1944216" cy="2775553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0" t="13250" r="6135" b="5129"/>
          <a:stretch/>
        </p:blipFill>
        <p:spPr>
          <a:xfrm>
            <a:off x="251519" y="3912906"/>
            <a:ext cx="1944217" cy="2781007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/>
          <a:lstStyle/>
          <a:p>
            <a:r>
              <a:rPr lang="ru-RU" sz="3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Начальная школа-детский сад №115 </a:t>
            </a:r>
            <a:br>
              <a:rPr lang="ru-RU" sz="3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ru-RU" sz="3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Опыт работы опубликован</a:t>
            </a:r>
          </a:p>
        </p:txBody>
      </p:sp>
    </p:spTree>
    <p:extLst>
      <p:ext uri="{BB962C8B-B14F-4D97-AF65-F5344CB8AC3E}">
        <p14:creationId xmlns:p14="http://schemas.microsoft.com/office/powerpoint/2010/main" val="276575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2" descr="C:\Users\Наталья\Desktop\фоны\мудрость\здоровье\1628d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251520" y="260648"/>
            <a:ext cx="8696082" cy="64087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4915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6092825"/>
            <a:ext cx="8510588" cy="649288"/>
          </a:xfrm>
        </p:spPr>
        <p:txBody>
          <a:bodyPr anchor="t"/>
          <a:lstStyle/>
          <a:p>
            <a:pPr eaLnBrk="1" hangingPunct="1"/>
            <a:r>
              <a:rPr lang="ru-RU" sz="3200" b="1" i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ВСЁ В НАШИХ РУКАХ…</a:t>
            </a:r>
          </a:p>
        </p:txBody>
      </p:sp>
    </p:spTree>
    <p:extLst>
      <p:ext uri="{BB962C8B-B14F-4D97-AF65-F5344CB8AC3E}">
        <p14:creationId xmlns:p14="http://schemas.microsoft.com/office/powerpoint/2010/main" val="336951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764704"/>
            <a:ext cx="8712968" cy="54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              </a:t>
            </a:r>
            <a:r>
              <a:rPr lang="ru-RU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Миссия учреждения</a:t>
            </a:r>
          </a:p>
          <a:p>
            <a:pPr marL="0" indent="0">
              <a:buNone/>
            </a:pPr>
            <a:endParaRPr lang="ru-RU" sz="3600" b="1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ru-RU" sz="36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«Создание </a:t>
            </a:r>
            <a:r>
              <a:rPr lang="ru-RU" sz="3600" b="1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здоровьеразвивающего</a:t>
            </a:r>
            <a:r>
              <a:rPr lang="ru-RU" sz="36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пространства </a:t>
            </a:r>
            <a:r>
              <a:rPr lang="ru-RU" sz="36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познания </a:t>
            </a:r>
            <a:r>
              <a:rPr lang="ru-RU" sz="36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посредством собственной учебно-познавательной деятельности на принципах </a:t>
            </a:r>
            <a:r>
              <a:rPr lang="ru-RU" sz="36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природосообразности</a:t>
            </a:r>
            <a:r>
              <a:rPr lang="ru-RU" sz="36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3600" b="1" i="1" dirty="0">
              <a:latin typeface="Arial" pitchFamily="34" charset="0"/>
              <a:cs typeface="Arial" pitchFamily="34" charset="0"/>
            </a:endParaRPr>
          </a:p>
          <a:p>
            <a:endParaRPr lang="ru-RU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22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/>
          </p:cNvSpPr>
          <p:nvPr>
            <p:ph type="title"/>
          </p:nvPr>
        </p:nvSpPr>
        <p:spPr>
          <a:xfrm>
            <a:off x="271463" y="274638"/>
            <a:ext cx="8534400" cy="561975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  <a:t>Сайт начальной школы – детского сада №115</a:t>
            </a:r>
          </a:p>
        </p:txBody>
      </p:sp>
      <p:sp>
        <p:nvSpPr>
          <p:cNvPr id="97284" name="Text Box 5"/>
          <p:cNvSpPr txBox="1">
            <a:spLocks noChangeArrowheads="1"/>
          </p:cNvSpPr>
          <p:nvPr/>
        </p:nvSpPr>
        <p:spPr bwMode="auto">
          <a:xfrm>
            <a:off x="395288" y="759495"/>
            <a:ext cx="5370512" cy="1476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Адрес: 150045 г. Ярославль, ул. </a:t>
            </a:r>
            <a:r>
              <a:rPr lang="ru-RU" dirty="0" err="1">
                <a:solidFill>
                  <a:schemeClr val="bg1"/>
                </a:solidFill>
              </a:rPr>
              <a:t>Батова</a:t>
            </a:r>
            <a:r>
              <a:rPr lang="ru-RU" dirty="0">
                <a:solidFill>
                  <a:schemeClr val="bg1"/>
                </a:solidFill>
              </a:rPr>
              <a:t>, 9а</a:t>
            </a:r>
          </a:p>
          <a:p>
            <a:r>
              <a:rPr lang="ru-RU" dirty="0">
                <a:solidFill>
                  <a:schemeClr val="bg1"/>
                </a:solidFill>
              </a:rPr>
              <a:t>Телефон: 8 (4852) 56-34-37</a:t>
            </a:r>
          </a:p>
          <a:p>
            <a:r>
              <a:rPr lang="ru-RU" dirty="0" err="1">
                <a:solidFill>
                  <a:schemeClr val="bg1"/>
                </a:solidFill>
              </a:rPr>
              <a:t>Тел⁄факс</a:t>
            </a:r>
            <a:r>
              <a:rPr lang="ru-RU" dirty="0">
                <a:solidFill>
                  <a:schemeClr val="bg1"/>
                </a:solidFill>
              </a:rPr>
              <a:t>: 8 (4852) 56-80-95</a:t>
            </a:r>
          </a:p>
          <a:p>
            <a:r>
              <a:rPr lang="ru-RU" dirty="0">
                <a:solidFill>
                  <a:schemeClr val="bg1"/>
                </a:solidFill>
              </a:rPr>
              <a:t>e-</a:t>
            </a:r>
            <a:r>
              <a:rPr lang="ru-RU" dirty="0" err="1">
                <a:solidFill>
                  <a:schemeClr val="bg1"/>
                </a:solidFill>
              </a:rPr>
              <a:t>mail</a:t>
            </a:r>
            <a:r>
              <a:rPr lang="ru-RU" dirty="0">
                <a:solidFill>
                  <a:schemeClr val="bg1"/>
                </a:solidFill>
              </a:rPr>
              <a:t>: yarschkind115@yandex.ru</a:t>
            </a:r>
          </a:p>
          <a:p>
            <a:r>
              <a:rPr lang="ru-RU" dirty="0">
                <a:solidFill>
                  <a:schemeClr val="bg1"/>
                </a:solidFill>
              </a:rPr>
              <a:t>Адрес сайта: </a:t>
            </a:r>
            <a:r>
              <a:rPr lang="en-US" dirty="0">
                <a:solidFill>
                  <a:schemeClr val="bg1"/>
                </a:solidFill>
              </a:rPr>
              <a:t>http://www.schsad115.ru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2" r="1369" b="5503"/>
          <a:stretch/>
        </p:blipFill>
        <p:spPr bwMode="auto">
          <a:xfrm>
            <a:off x="277813" y="2255689"/>
            <a:ext cx="8640960" cy="44712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Заголовок 1"/>
          <p:cNvSpPr>
            <a:spLocks noGrp="1"/>
          </p:cNvSpPr>
          <p:nvPr>
            <p:ph type="title"/>
          </p:nvPr>
        </p:nvSpPr>
        <p:spPr>
          <a:xfrm>
            <a:off x="271510" y="1"/>
            <a:ext cx="8534305" cy="1628799"/>
          </a:xfrm>
        </p:spPr>
        <p:txBody>
          <a:bodyPr/>
          <a:lstStyle/>
          <a:p>
            <a:pPr eaLnBrk="1" hangingPunct="1"/>
            <a:r>
              <a:rPr lang="ru-RU" sz="26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Организация образовательного  процесса с использованием </a:t>
            </a:r>
            <a:r>
              <a:rPr lang="ru-RU" sz="2600" b="1" i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здоровьесберегающих</a:t>
            </a:r>
            <a:r>
              <a:rPr lang="ru-RU" sz="26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 технологий показало следующие результаты</a:t>
            </a:r>
            <a:endParaRPr lang="ru-RU" sz="2600" b="1" dirty="0" smtClean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94211" name="Содержимое 2"/>
          <p:cNvSpPr>
            <a:spLocks noGrp="1"/>
          </p:cNvSpPr>
          <p:nvPr>
            <p:ph idx="1"/>
          </p:nvPr>
        </p:nvSpPr>
        <p:spPr>
          <a:xfrm>
            <a:off x="271510" y="1700808"/>
            <a:ext cx="8534305" cy="487303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ru-RU" sz="2400" b="1" dirty="0" smtClean="0">
                <a:solidFill>
                  <a:schemeClr val="bg1"/>
                </a:solidFill>
              </a:rPr>
              <a:t>Низкая заболеваемость и высокий индекс здоровья</a:t>
            </a:r>
            <a:endParaRPr lang="ru-RU" sz="2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ru-RU" sz="2400" b="1" dirty="0" smtClean="0">
                <a:solidFill>
                  <a:schemeClr val="bg1"/>
                </a:solidFill>
              </a:rPr>
              <a:t>Легкая адаптация в группах раннего возраста</a:t>
            </a:r>
            <a:endParaRPr lang="ru-RU" sz="2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ru-RU" sz="2400" b="1" dirty="0" smtClean="0">
                <a:solidFill>
                  <a:schemeClr val="bg1"/>
                </a:solidFill>
              </a:rPr>
              <a:t>Легкая адаптация в начальной школе</a:t>
            </a:r>
            <a:endParaRPr lang="ru-RU" sz="2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ru-RU" sz="2400" b="1" dirty="0">
                <a:solidFill>
                  <a:schemeClr val="bg1"/>
                </a:solidFill>
              </a:rPr>
              <a:t>Снижение утомляемости, тревожности </a:t>
            </a:r>
            <a:r>
              <a:rPr lang="ru-RU" sz="2400" b="1" dirty="0" smtClean="0">
                <a:solidFill>
                  <a:schemeClr val="bg1"/>
                </a:solidFill>
              </a:rPr>
              <a:t>воспитанников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ru-RU" sz="2400" b="1" dirty="0" smtClean="0">
                <a:solidFill>
                  <a:schemeClr val="bg1"/>
                </a:solidFill>
              </a:rPr>
              <a:t>Положительная динамика развития социальных процессов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</a:rPr>
              <a:t>в детских коллективах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ru-RU" sz="2400" b="1" dirty="0" smtClean="0">
                <a:solidFill>
                  <a:schemeClr val="bg1"/>
                </a:solidFill>
              </a:rPr>
              <a:t>Формирование УУД в начальной школе и ЦО  у дошкольников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ru-RU" sz="2400" b="1" dirty="0" smtClean="0">
                <a:solidFill>
                  <a:schemeClr val="bg1"/>
                </a:solidFill>
              </a:rPr>
              <a:t>Благоприятный микроклимат в коллективе</a:t>
            </a:r>
            <a:endParaRPr lang="ru-RU" sz="2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</a:rPr>
              <a:t>Высокий уровень творческих способностей.</a:t>
            </a:r>
            <a:endParaRPr lang="ru-RU" sz="2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ru-RU" sz="2400" b="1" dirty="0" smtClean="0">
                <a:solidFill>
                  <a:schemeClr val="bg1"/>
                </a:solidFill>
              </a:rPr>
              <a:t>Заинтересованность родителей.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ru-RU" sz="2400" b="1" dirty="0" smtClean="0">
                <a:solidFill>
                  <a:schemeClr val="bg1"/>
                </a:solidFill>
              </a:rPr>
              <a:t> Родитель – как равноправный участник     образовательного процесса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ru-RU" sz="2400" b="1" dirty="0" smtClean="0">
                <a:solidFill>
                  <a:schemeClr val="bg1"/>
                </a:solidFill>
              </a:rPr>
              <a:t>Расширение </a:t>
            </a:r>
            <a:r>
              <a:rPr lang="ru-RU" sz="2400" b="1" dirty="0">
                <a:solidFill>
                  <a:schemeClr val="bg1"/>
                </a:solidFill>
              </a:rPr>
              <a:t>связей в профессиональном </a:t>
            </a:r>
            <a:r>
              <a:rPr lang="ru-RU" sz="2400" b="1" dirty="0" smtClean="0">
                <a:solidFill>
                  <a:schemeClr val="bg1"/>
                </a:solidFill>
              </a:rPr>
              <a:t>сообществе</a:t>
            </a:r>
            <a:endParaRPr lang="ru-RU" sz="2400" dirty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</a:pPr>
            <a:endParaRPr lang="ru-RU" sz="2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2400" b="1" dirty="0" smtClean="0">
                <a:solidFill>
                  <a:srgbClr val="0000FF"/>
                </a:solidFill>
              </a:rPr>
              <a:t>.</a:t>
            </a:r>
            <a:endParaRPr lang="ru-RU" sz="2400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52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9"/>
            <a:ext cx="8229600" cy="63408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28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charset="0"/>
              </a:rPr>
              <a:t>Основные направления развития образовательного учреждения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0" y="908720"/>
            <a:ext cx="9036496" cy="5949279"/>
          </a:xfrm>
        </p:spPr>
        <p:txBody>
          <a:bodyPr>
            <a:noAutofit/>
          </a:bodyPr>
          <a:lstStyle/>
          <a:p>
            <a:pPr marL="457200" indent="-457200" eaLnBrk="1" hangingPunct="1">
              <a:spcBef>
                <a:spcPts val="0"/>
              </a:spcBef>
              <a:buClr>
                <a:srgbClr val="FF6600"/>
              </a:buClr>
              <a:buFont typeface="+mj-lt"/>
              <a:buAutoNum type="arabicPeriod"/>
            </a:pPr>
            <a:r>
              <a:rPr lang="ru-RU" sz="2000" b="1" i="1" dirty="0" smtClean="0">
                <a:solidFill>
                  <a:schemeClr val="bg1"/>
                </a:solidFill>
              </a:rPr>
              <a:t>Построении </a:t>
            </a:r>
            <a:r>
              <a:rPr lang="ru-RU" sz="2000" b="1" i="1" dirty="0">
                <a:solidFill>
                  <a:schemeClr val="bg1"/>
                </a:solidFill>
              </a:rPr>
              <a:t>единого образовательного пространства дошкольного и школьного отделений  </a:t>
            </a:r>
            <a:r>
              <a:rPr lang="ru-RU" sz="2000" b="1" i="1" dirty="0" smtClean="0">
                <a:solidFill>
                  <a:schemeClr val="bg1"/>
                </a:solidFill>
              </a:rPr>
              <a:t> </a:t>
            </a:r>
            <a:r>
              <a:rPr lang="ru-RU" sz="2000" b="1" i="1" dirty="0">
                <a:solidFill>
                  <a:schemeClr val="bg1"/>
                </a:solidFill>
              </a:rPr>
              <a:t>с использованием </a:t>
            </a:r>
            <a:r>
              <a:rPr lang="ru-RU" sz="2000" b="1" i="1" dirty="0" err="1">
                <a:solidFill>
                  <a:schemeClr val="bg1"/>
                </a:solidFill>
              </a:rPr>
              <a:t>здоровьесберегающих</a:t>
            </a:r>
            <a:r>
              <a:rPr lang="ru-RU" sz="2000" b="1" i="1" dirty="0">
                <a:solidFill>
                  <a:schemeClr val="bg1"/>
                </a:solidFill>
              </a:rPr>
              <a:t>  и </a:t>
            </a:r>
            <a:r>
              <a:rPr lang="ru-RU" sz="2000" b="1" i="1" dirty="0" err="1">
                <a:solidFill>
                  <a:schemeClr val="bg1"/>
                </a:solidFill>
              </a:rPr>
              <a:t>здоровьеразвивающих</a:t>
            </a:r>
            <a:r>
              <a:rPr lang="ru-RU" sz="2000" b="1" i="1" dirty="0">
                <a:solidFill>
                  <a:schemeClr val="bg1"/>
                </a:solidFill>
              </a:rPr>
              <a:t> </a:t>
            </a:r>
            <a:r>
              <a:rPr lang="ru-RU" sz="2000" b="1" i="1" dirty="0" smtClean="0">
                <a:solidFill>
                  <a:schemeClr val="bg1"/>
                </a:solidFill>
              </a:rPr>
              <a:t>технологий  </a:t>
            </a:r>
            <a:r>
              <a:rPr lang="ru-RU" sz="2000" b="1" i="1" dirty="0">
                <a:solidFill>
                  <a:schemeClr val="bg1"/>
                </a:solidFill>
              </a:rPr>
              <a:t>В.Ф. Базарного   на основе   гендерного подхода </a:t>
            </a:r>
          </a:p>
          <a:p>
            <a:pPr marL="457200" indent="-457200" eaLnBrk="1" hangingPunct="1">
              <a:spcBef>
                <a:spcPts val="0"/>
              </a:spcBef>
              <a:buClr>
                <a:srgbClr val="FF6600"/>
              </a:buClr>
              <a:buFont typeface="+mj-lt"/>
              <a:buAutoNum type="arabicPeriod"/>
            </a:pPr>
            <a:r>
              <a:rPr lang="ru-RU" sz="2000" b="1" i="1" dirty="0" smtClean="0">
                <a:solidFill>
                  <a:schemeClr val="bg1"/>
                </a:solidFill>
              </a:rPr>
              <a:t> </a:t>
            </a:r>
            <a:r>
              <a:rPr lang="ru-RU" sz="2000" b="1" i="1" dirty="0">
                <a:solidFill>
                  <a:schemeClr val="bg1"/>
                </a:solidFill>
              </a:rPr>
              <a:t>Реализация ФГОС в дошкольном и школьном отделениях посредством ТДМО Л.Г. </a:t>
            </a:r>
            <a:r>
              <a:rPr lang="ru-RU" sz="2000" b="1" i="1" dirty="0" err="1" smtClean="0">
                <a:solidFill>
                  <a:schemeClr val="bg1"/>
                </a:solidFill>
              </a:rPr>
              <a:t>Петерсон</a:t>
            </a:r>
            <a:endParaRPr lang="ru-RU" sz="2000" b="1" i="1" dirty="0">
              <a:solidFill>
                <a:schemeClr val="bg1"/>
              </a:solidFill>
            </a:endParaRPr>
          </a:p>
          <a:p>
            <a:pPr marL="457200" indent="-457200" eaLnBrk="1" hangingPunct="1">
              <a:spcBef>
                <a:spcPts val="0"/>
              </a:spcBef>
              <a:buClr>
                <a:srgbClr val="FF6600"/>
              </a:buClr>
              <a:buFont typeface="+mj-lt"/>
              <a:buAutoNum type="arabicPeriod"/>
            </a:pPr>
            <a:r>
              <a:rPr lang="ru-RU" sz="2000" b="1" i="1" dirty="0" smtClean="0">
                <a:solidFill>
                  <a:schemeClr val="bg1"/>
                </a:solidFill>
              </a:rPr>
              <a:t> </a:t>
            </a:r>
            <a:r>
              <a:rPr lang="ru-RU" sz="2000" b="1" i="1" dirty="0">
                <a:solidFill>
                  <a:schemeClr val="bg1"/>
                </a:solidFill>
              </a:rPr>
              <a:t>Художественно-эстетическое и духовно-нравственное развитие – основа формирования целостного восприятия </a:t>
            </a:r>
            <a:r>
              <a:rPr lang="ru-RU" sz="2000" b="1" i="1" dirty="0" smtClean="0">
                <a:solidFill>
                  <a:schemeClr val="bg1"/>
                </a:solidFill>
              </a:rPr>
              <a:t>мира</a:t>
            </a:r>
            <a:endParaRPr lang="ru-RU" sz="2000" b="1" i="1" dirty="0">
              <a:solidFill>
                <a:schemeClr val="bg1"/>
              </a:solidFill>
            </a:endParaRPr>
          </a:p>
          <a:p>
            <a:pPr marL="457200" indent="-457200" eaLnBrk="1" hangingPunct="1">
              <a:spcBef>
                <a:spcPts val="0"/>
              </a:spcBef>
              <a:buClr>
                <a:srgbClr val="FF6600"/>
              </a:buClr>
              <a:buFont typeface="+mj-lt"/>
              <a:buAutoNum type="arabicPeriod"/>
            </a:pPr>
            <a:r>
              <a:rPr lang="ru-RU" sz="2000" b="1" i="1" dirty="0" smtClean="0">
                <a:solidFill>
                  <a:schemeClr val="bg1"/>
                </a:solidFill>
              </a:rPr>
              <a:t> </a:t>
            </a:r>
            <a:r>
              <a:rPr lang="ru-RU" sz="2000" b="1" i="1" dirty="0">
                <a:solidFill>
                  <a:schemeClr val="bg1"/>
                </a:solidFill>
              </a:rPr>
              <a:t>Развитие языковой культуры через раннее обучение чтению, грамоте, английскому </a:t>
            </a:r>
            <a:r>
              <a:rPr lang="ru-RU" sz="2000" b="1" i="1" dirty="0" smtClean="0">
                <a:solidFill>
                  <a:schemeClr val="bg1"/>
                </a:solidFill>
              </a:rPr>
              <a:t>языку</a:t>
            </a:r>
            <a:endParaRPr lang="ru-RU" sz="2000" b="1" i="1" dirty="0">
              <a:solidFill>
                <a:schemeClr val="bg1"/>
              </a:solidFill>
            </a:endParaRPr>
          </a:p>
          <a:p>
            <a:pPr marL="457200" indent="-457200" eaLnBrk="1" hangingPunct="1">
              <a:spcBef>
                <a:spcPts val="0"/>
              </a:spcBef>
              <a:buClr>
                <a:srgbClr val="FF6600"/>
              </a:buClr>
              <a:buFont typeface="+mj-lt"/>
              <a:buAutoNum type="arabicPeriod"/>
            </a:pPr>
            <a:r>
              <a:rPr lang="ru-RU" sz="2000" b="1" i="1" dirty="0">
                <a:solidFill>
                  <a:schemeClr val="bg1"/>
                </a:solidFill>
              </a:rPr>
              <a:t>Психолого-медико-педагогическое сопровождении </a:t>
            </a:r>
            <a:r>
              <a:rPr lang="ru-RU" sz="2000" b="1" i="1" dirty="0" smtClean="0">
                <a:solidFill>
                  <a:schemeClr val="bg1"/>
                </a:solidFill>
              </a:rPr>
              <a:t>обучающихся</a:t>
            </a:r>
            <a:endParaRPr lang="ru-RU" sz="2000" b="1" i="1" dirty="0">
              <a:solidFill>
                <a:schemeClr val="bg1"/>
              </a:solidFill>
            </a:endParaRPr>
          </a:p>
          <a:p>
            <a:pPr marL="457200" indent="-457200" eaLnBrk="1" hangingPunct="1">
              <a:spcBef>
                <a:spcPts val="0"/>
              </a:spcBef>
              <a:buClr>
                <a:srgbClr val="FF6600"/>
              </a:buClr>
              <a:buFont typeface="+mj-lt"/>
              <a:buAutoNum type="arabicPeriod"/>
            </a:pPr>
            <a:r>
              <a:rPr lang="ru-RU" sz="2000" b="1" i="1" dirty="0" smtClean="0">
                <a:solidFill>
                  <a:schemeClr val="bg1"/>
                </a:solidFill>
              </a:rPr>
              <a:t> </a:t>
            </a:r>
            <a:r>
              <a:rPr lang="ru-RU" sz="2000" b="1" i="1" dirty="0">
                <a:solidFill>
                  <a:schemeClr val="bg1"/>
                </a:solidFill>
              </a:rPr>
              <a:t>Использование современных ИКТ - как средство развития образовательной среды </a:t>
            </a:r>
            <a:r>
              <a:rPr lang="ru-RU" sz="2000" b="1" i="1" dirty="0" smtClean="0">
                <a:solidFill>
                  <a:schemeClr val="bg1"/>
                </a:solidFill>
              </a:rPr>
              <a:t>ОУ</a:t>
            </a:r>
            <a:endParaRPr lang="ru-RU" sz="2000" b="1" i="1" dirty="0">
              <a:solidFill>
                <a:schemeClr val="bg1"/>
              </a:solidFill>
            </a:endParaRPr>
          </a:p>
          <a:p>
            <a:pPr marL="457200" indent="-457200" eaLnBrk="1" hangingPunct="1">
              <a:spcBef>
                <a:spcPts val="0"/>
              </a:spcBef>
              <a:buClr>
                <a:srgbClr val="FF6600"/>
              </a:buClr>
              <a:buFont typeface="+mj-lt"/>
              <a:buAutoNum type="arabicPeriod"/>
            </a:pPr>
            <a:r>
              <a:rPr lang="ru-RU" sz="2000" b="1" i="1" dirty="0">
                <a:solidFill>
                  <a:schemeClr val="bg1"/>
                </a:solidFill>
              </a:rPr>
              <a:t>Школа полного дня- залог  формирования качеств личности и модели выпускника начальной школы </a:t>
            </a:r>
          </a:p>
          <a:p>
            <a:pPr marL="457200" indent="-457200" eaLnBrk="1" hangingPunct="1">
              <a:spcBef>
                <a:spcPts val="0"/>
              </a:spcBef>
              <a:buClr>
                <a:srgbClr val="FF6600"/>
              </a:buClr>
              <a:buFont typeface="+mj-lt"/>
              <a:buAutoNum type="arabicPeriod"/>
            </a:pPr>
            <a:r>
              <a:rPr lang="ru-RU" sz="2000" b="1" i="1" dirty="0">
                <a:solidFill>
                  <a:schemeClr val="bg1"/>
                </a:solidFill>
              </a:rPr>
              <a:t>Дополнительное </a:t>
            </a:r>
            <a:r>
              <a:rPr lang="ru-RU" sz="2000" b="1" i="1" dirty="0" err="1">
                <a:solidFill>
                  <a:schemeClr val="bg1"/>
                </a:solidFill>
              </a:rPr>
              <a:t>образованияе</a:t>
            </a:r>
            <a:r>
              <a:rPr lang="ru-RU" sz="2000" b="1" i="1" dirty="0">
                <a:solidFill>
                  <a:schemeClr val="bg1"/>
                </a:solidFill>
              </a:rPr>
              <a:t> -   «ситуации успеха»  и помощь в становлении ребенка как успешной </a:t>
            </a:r>
            <a:r>
              <a:rPr lang="ru-RU" sz="2000" b="1" i="1" dirty="0" smtClean="0">
                <a:solidFill>
                  <a:schemeClr val="bg1"/>
                </a:solidFill>
              </a:rPr>
              <a:t>личности</a:t>
            </a:r>
            <a:endParaRPr lang="ru-RU" sz="2000" b="1" i="1" dirty="0">
              <a:solidFill>
                <a:schemeClr val="bg1"/>
              </a:solidFill>
            </a:endParaRPr>
          </a:p>
          <a:p>
            <a:pPr marL="457200" indent="-457200" eaLnBrk="1" hangingPunct="1">
              <a:spcBef>
                <a:spcPts val="0"/>
              </a:spcBef>
              <a:buClr>
                <a:srgbClr val="FF6600"/>
              </a:buClr>
              <a:buFont typeface="+mj-lt"/>
              <a:buAutoNum type="arabicPeriod"/>
            </a:pPr>
            <a:r>
              <a:rPr lang="ru-RU" sz="2000" b="1" i="1" dirty="0" smtClean="0">
                <a:solidFill>
                  <a:schemeClr val="bg1"/>
                </a:solidFill>
              </a:rPr>
              <a:t>Родитель как </a:t>
            </a:r>
            <a:r>
              <a:rPr lang="ru-RU" sz="2000" b="1" i="1" dirty="0">
                <a:solidFill>
                  <a:schemeClr val="bg1"/>
                </a:solidFill>
              </a:rPr>
              <a:t>равноправный участник  образовательного </a:t>
            </a:r>
            <a:r>
              <a:rPr lang="ru-RU" sz="2000" b="1" i="1" dirty="0" smtClean="0">
                <a:solidFill>
                  <a:schemeClr val="bg1"/>
                </a:solidFill>
              </a:rPr>
              <a:t>процесса</a:t>
            </a:r>
            <a:endParaRPr lang="ru-RU" sz="2000" b="1" i="1" dirty="0">
              <a:solidFill>
                <a:schemeClr val="bg1"/>
              </a:solidFill>
            </a:endParaRPr>
          </a:p>
          <a:p>
            <a:pPr marL="457200" indent="-457200" eaLnBrk="1" hangingPunct="1">
              <a:spcBef>
                <a:spcPts val="0"/>
              </a:spcBef>
              <a:buClr>
                <a:srgbClr val="FF6600"/>
              </a:buClr>
              <a:buFont typeface="+mj-lt"/>
              <a:buAutoNum type="arabicPeriod"/>
            </a:pPr>
            <a:endParaRPr lang="ru-RU" sz="2400" b="1" i="1" dirty="0">
              <a:solidFill>
                <a:schemeClr val="bg1"/>
              </a:solidFill>
            </a:endParaRPr>
          </a:p>
          <a:p>
            <a:pPr marL="0" indent="0" eaLnBrk="1" hangingPunct="1">
              <a:lnSpc>
                <a:spcPct val="90000"/>
              </a:lnSpc>
              <a:buClr>
                <a:srgbClr val="FF6600"/>
              </a:buClr>
              <a:buNone/>
            </a:pPr>
            <a:endParaRPr lang="ru-RU" sz="2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12776"/>
            <a:ext cx="8229600" cy="1728192"/>
          </a:xfrm>
        </p:spPr>
        <p:txBody>
          <a:bodyPr/>
          <a:lstStyle/>
          <a:p>
            <a:pPr algn="l"/>
            <a:r>
              <a:rPr lang="ru-RU" sz="2800" dirty="0" smtClean="0">
                <a:solidFill>
                  <a:schemeClr val="bg1"/>
                </a:solidFill>
              </a:rPr>
              <a:t/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/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/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/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/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/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1.</a:t>
            </a:r>
            <a:r>
              <a:rPr lang="ru-RU" sz="28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Построении </a:t>
            </a:r>
            <a:r>
              <a:rPr lang="ru-RU" sz="28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единого образовательного пространства дошкольного и школьного отделений  </a:t>
            </a:r>
            <a:r>
              <a:rPr lang="ru-RU" sz="28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 </a:t>
            </a:r>
            <a:r>
              <a:rPr lang="ru-RU" sz="28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с использованием </a:t>
            </a:r>
            <a:r>
              <a:rPr lang="ru-RU" sz="2800" b="1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здоровьесберегающих</a:t>
            </a:r>
            <a:r>
              <a:rPr lang="ru-RU" sz="28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и </a:t>
            </a:r>
            <a:r>
              <a:rPr lang="ru-RU" sz="2800" b="1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здоровьеразвивающих</a:t>
            </a:r>
            <a:r>
              <a:rPr lang="ru-RU" sz="28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8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технологий   профессора  В.Ф</a:t>
            </a:r>
            <a:r>
              <a:rPr lang="ru-RU" sz="28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 Базарного   на основе   гендерного подхода </a:t>
            </a:r>
            <a:r>
              <a:rPr lang="ru-RU" sz="32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/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 smtClean="0">
                <a:solidFill>
                  <a:schemeClr val="bg1"/>
                </a:solidFill>
              </a:rPr>
              <a:t/>
            </a:r>
            <a:br>
              <a:rPr lang="ru-RU" sz="3200" dirty="0" smtClean="0">
                <a:solidFill>
                  <a:schemeClr val="bg1"/>
                </a:solidFill>
              </a:rPr>
            </a:br>
            <a:r>
              <a:rPr 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Федеральная </a:t>
            </a:r>
            <a:r>
              <a:rPr lang="ru-RU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программа </a:t>
            </a:r>
            <a:r>
              <a:rPr 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Массовая первичная </a:t>
            </a:r>
            <a:r>
              <a:rPr lang="ru-RU" sz="1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профилактика</a:t>
            </a:r>
            <a:br>
              <a:rPr lang="ru-RU" sz="1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школьных форм патологии</a:t>
            </a:r>
            <a:r>
              <a:rPr lang="ru-RU" sz="1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  <a:br>
              <a:rPr lang="ru-RU" sz="1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или развивающие </a:t>
            </a:r>
            <a:r>
              <a:rPr lang="ru-RU" sz="1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здоровье</a:t>
            </a:r>
            <a:br>
              <a:rPr lang="ru-RU" sz="1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принципы </a:t>
            </a:r>
            <a:r>
              <a:rPr lang="ru-RU" sz="1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конструирования</a:t>
            </a:r>
            <a:br>
              <a:rPr lang="ru-RU" sz="1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учебно-познавательного </a:t>
            </a:r>
            <a:r>
              <a:rPr lang="ru-RU" sz="1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процесса</a:t>
            </a:r>
            <a:br>
              <a:rPr lang="ru-RU" sz="1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детских садах и школах»</a:t>
            </a:r>
            <a:r>
              <a:rPr lang="ru-RU" sz="6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6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sz="6600" dirty="0">
              <a:solidFill>
                <a:schemeClr val="bg1"/>
              </a:solidFill>
            </a:endParaRPr>
          </a:p>
        </p:txBody>
      </p:sp>
      <p:pic>
        <p:nvPicPr>
          <p:cNvPr id="5" name="Picture 7" descr="http://www.websib.ru/congress/2005/globus/IMG_8116b.jpg"/>
          <p:cNvPicPr>
            <a:picLocks noGrp="1" noChangeAspect="1" noChangeArrowheads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 bwMode="auto">
          <a:xfrm>
            <a:off x="5076056" y="3212976"/>
            <a:ext cx="3884249" cy="2913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2252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/>
          </p:cNvSpPr>
          <p:nvPr>
            <p:ph type="title"/>
          </p:nvPr>
        </p:nvSpPr>
        <p:spPr>
          <a:xfrm>
            <a:off x="271463" y="0"/>
            <a:ext cx="8534400" cy="739824"/>
          </a:xfrm>
        </p:spPr>
        <p:txBody>
          <a:bodyPr/>
          <a:lstStyle/>
          <a:p>
            <a:r>
              <a:rPr lang="ru-RU" sz="2800" b="1" i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  <a:t>Здоровьесберегающие</a:t>
            </a:r>
            <a:r>
              <a:rPr lang="ru-RU" sz="28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  <a:t> методики </a:t>
            </a:r>
            <a:r>
              <a:rPr lang="ru-RU" sz="2800" b="1" i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  <a:t>В.Ф.Базарного</a:t>
            </a:r>
            <a:r>
              <a:rPr lang="ru-RU" sz="28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  <a:t> в школе</a:t>
            </a:r>
          </a:p>
        </p:txBody>
      </p:sp>
      <p:sp>
        <p:nvSpPr>
          <p:cNvPr id="36867" name="Rectangle 3"/>
          <p:cNvSpPr>
            <a:spLocks noGrp="1"/>
          </p:cNvSpPr>
          <p:nvPr>
            <p:ph idx="1"/>
          </p:nvPr>
        </p:nvSpPr>
        <p:spPr>
          <a:xfrm>
            <a:off x="6012160" y="1287463"/>
            <a:ext cx="2952328" cy="5286375"/>
          </a:xfrm>
        </p:spPr>
        <p:txBody>
          <a:bodyPr>
            <a:normAutofit fontScale="92500" lnSpcReduction="20000"/>
          </a:bodyPr>
          <a:lstStyle/>
          <a:p>
            <a:pPr lvl="0">
              <a:buFont typeface="Wingdings" pitchFamily="2" charset="2"/>
              <a:buChar char="q"/>
            </a:pPr>
            <a:r>
              <a:rPr lang="ru-RU" sz="2400" b="1" i="1" dirty="0">
                <a:solidFill>
                  <a:prstClr val="white"/>
                </a:solidFill>
                <a:latin typeface="Arial" charset="0"/>
              </a:rPr>
              <a:t>режим периодически меняющихся динамических поз</a:t>
            </a:r>
          </a:p>
          <a:p>
            <a:pPr lvl="0">
              <a:buFont typeface="Wingdings" pitchFamily="2" charset="2"/>
              <a:buChar char="q"/>
            </a:pPr>
            <a:r>
              <a:rPr lang="ru-RU" sz="2400" b="1" i="1" dirty="0">
                <a:solidFill>
                  <a:prstClr val="white"/>
                </a:solidFill>
                <a:latin typeface="Arial" charset="0"/>
              </a:rPr>
              <a:t>эргономическая мебель</a:t>
            </a:r>
          </a:p>
          <a:p>
            <a:pPr>
              <a:spcBef>
                <a:spcPct val="0"/>
              </a:spcBef>
              <a:buFont typeface="Wingdings" pitchFamily="2" charset="2"/>
              <a:buChar char="q"/>
            </a:pPr>
            <a:r>
              <a:rPr lang="ru-RU" sz="2400" b="1" i="1" dirty="0" smtClean="0">
                <a:solidFill>
                  <a:schemeClr val="bg1"/>
                </a:solidFill>
                <a:latin typeface="Arial" charset="0"/>
              </a:rPr>
              <a:t>напольные конторки  и массажные коврики</a:t>
            </a:r>
          </a:p>
          <a:p>
            <a:pPr>
              <a:spcBef>
                <a:spcPct val="0"/>
              </a:spcBef>
              <a:buFont typeface="Wingdings" pitchFamily="2" charset="2"/>
              <a:buChar char="q"/>
            </a:pPr>
            <a:r>
              <a:rPr lang="ru-RU" sz="2400" b="1" i="1" dirty="0" smtClean="0">
                <a:solidFill>
                  <a:schemeClr val="bg1"/>
                </a:solidFill>
                <a:latin typeface="Arial" charset="0"/>
              </a:rPr>
              <a:t>электронная система «Бегущие огоньки»</a:t>
            </a:r>
          </a:p>
          <a:p>
            <a:pPr>
              <a:spcBef>
                <a:spcPct val="0"/>
              </a:spcBef>
              <a:buFont typeface="Wingdings" pitchFamily="2" charset="2"/>
              <a:buChar char="q"/>
            </a:pPr>
            <a:r>
              <a:rPr lang="ru-RU" sz="2400" b="1" i="1" dirty="0" smtClean="0">
                <a:solidFill>
                  <a:schemeClr val="bg1"/>
                </a:solidFill>
                <a:latin typeface="Arial" charset="0"/>
              </a:rPr>
              <a:t>зрительные   стадионы</a:t>
            </a:r>
          </a:p>
          <a:p>
            <a:pPr>
              <a:spcBef>
                <a:spcPct val="0"/>
              </a:spcBef>
              <a:buFont typeface="Wingdings" pitchFamily="2" charset="2"/>
              <a:buChar char="Ø"/>
            </a:pPr>
            <a:endParaRPr lang="ru-RU" sz="2400" b="1" i="1" dirty="0" smtClean="0">
              <a:solidFill>
                <a:srgbClr val="7030A0"/>
              </a:solidFill>
              <a:latin typeface="Arial" charset="0"/>
            </a:endParaRPr>
          </a:p>
        </p:txBody>
      </p:sp>
      <p:pic>
        <p:nvPicPr>
          <p:cNvPr id="3" name="Рисунок 2" descr="IMG_93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2728" y="4447552"/>
            <a:ext cx="2603764" cy="1945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010" name="Рисунок 1" descr="IMG_1445.JPG"/>
          <p:cNvPicPr>
            <a:picLocks noChangeAspect="1"/>
          </p:cNvPicPr>
          <p:nvPr/>
        </p:nvPicPr>
        <p:blipFill>
          <a:blip r:embed="rId3" cstate="print"/>
          <a:srcRect l="6299" r="4331"/>
          <a:stretch>
            <a:fillRect/>
          </a:stretch>
        </p:blipFill>
        <p:spPr bwMode="auto">
          <a:xfrm>
            <a:off x="1979712" y="980728"/>
            <a:ext cx="3744416" cy="3240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6432"/>
            <a:ext cx="2301612" cy="3261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/>
          <a:lstStyle/>
          <a:p>
            <a:r>
              <a:rPr lang="ru-RU" sz="3000" b="1" dirty="0" smtClean="0">
                <a:solidFill>
                  <a:srgbClr val="FF0000"/>
                </a:solidFill>
              </a:rPr>
              <a:t/>
            </a:r>
            <a:br>
              <a:rPr lang="ru-RU" sz="3000" b="1" dirty="0" smtClean="0">
                <a:solidFill>
                  <a:srgbClr val="FF0000"/>
                </a:solidFill>
              </a:rPr>
            </a:br>
            <a:r>
              <a:rPr lang="ru-RU" sz="36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Экологические прописи, перьевая ручка</a:t>
            </a:r>
            <a:br>
              <a:rPr lang="ru-RU" sz="36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endParaRPr lang="ru-RU" sz="3600" b="1" i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8915" name="Picture 3" descr="PB21795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804" y="1099811"/>
            <a:ext cx="2430280" cy="3168575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91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9" y="1124744"/>
            <a:ext cx="2665807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91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124744"/>
            <a:ext cx="2585428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C:\Users\Наталья\Desktop\Новые фото\DSCF10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35366" y="3945653"/>
            <a:ext cx="3599055" cy="2698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727" name="Rectangle 2"/>
          <p:cNvSpPr txBox="1">
            <a:spLocks noChangeArrowheads="1"/>
          </p:cNvSpPr>
          <p:nvPr/>
        </p:nvSpPr>
        <p:spPr bwMode="auto">
          <a:xfrm>
            <a:off x="2627784" y="3140969"/>
            <a:ext cx="6471766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28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 pitchFamily="34" charset="0"/>
              </a:rPr>
              <a:t>Рисование пальчиком в детском саду</a:t>
            </a:r>
          </a:p>
        </p:txBody>
      </p:sp>
    </p:spTree>
    <p:extLst>
      <p:ext uri="{BB962C8B-B14F-4D97-AF65-F5344CB8AC3E}">
        <p14:creationId xmlns:p14="http://schemas.microsoft.com/office/powerpoint/2010/main" val="36322426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5639</TotalTime>
  <Words>923</Words>
  <Application>Microsoft Office PowerPoint</Application>
  <PresentationFormat>Экран (4:3)</PresentationFormat>
  <Paragraphs>234</Paragraphs>
  <Slides>51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5" baseType="lpstr">
      <vt:lpstr>4_Тема Office</vt:lpstr>
      <vt:lpstr>Аптека</vt:lpstr>
      <vt:lpstr>5_Тема Office</vt:lpstr>
      <vt:lpstr>Лист</vt:lpstr>
      <vt:lpstr>Муниципальное общеобразовательное учреждение  «Начальная школа – детский сад №115» </vt:lpstr>
      <vt:lpstr>Презентация PowerPoint</vt:lpstr>
      <vt:lpstr>Презентация PowerPoint</vt:lpstr>
      <vt:lpstr>В начальной школе - детском саду </vt:lpstr>
      <vt:lpstr>Презентация PowerPoint</vt:lpstr>
      <vt:lpstr>Основные направления развития образовательного учреждения</vt:lpstr>
      <vt:lpstr>      1.Построении единого образовательного пространства дошкольного и школьного отделений    с использованием здоровьесберегающих  и здоровьеразвивающих технологий   профессора  В.Ф. Базарного   на основе   гендерного подхода    Федеральная программа  «Массовая первичная профилактика  школьных форм патологии,  или развивающие здоровье  принципы конструирования  учебно-познавательного процесса  в детских садах и школах» </vt:lpstr>
      <vt:lpstr>Здоровьесберегающие методики В.Ф.Базарного в школе</vt:lpstr>
      <vt:lpstr> Экологические прописи, перьевая ручка </vt:lpstr>
      <vt:lpstr>Здоровьесберегающие методики  В.Ф. Базарного в детском саду</vt:lpstr>
      <vt:lpstr>Ручной фиксатор для дидактического материала</vt:lpstr>
      <vt:lpstr>Резиновые мячики для заучивания стихов </vt:lpstr>
      <vt:lpstr>Сенсорные тренажеры</vt:lpstr>
      <vt:lpstr>Экологическое панно</vt:lpstr>
      <vt:lpstr>Параллельно-раздельное воспитание и обучение</vt:lpstr>
      <vt:lpstr>Презентация PowerPoint</vt:lpstr>
      <vt:lpstr>Предметно развивающая среда для девочек </vt:lpstr>
      <vt:lpstr>Презентация PowerPoint</vt:lpstr>
      <vt:lpstr>Предметно развивающая среда для мальчиков </vt:lpstr>
      <vt:lpstr>2. Реализация ФГОС в дошкольном и школьном отделениях посредством ТДМО профессора Л.Г. Петерсон. </vt:lpstr>
      <vt:lpstr> </vt:lpstr>
      <vt:lpstr>3  3.Художественно-эстетическое и духовно-нравственное развитие – основа формирования целостного восприятия мира </vt:lpstr>
      <vt:lpstr>Музыкальное искусство </vt:lpstr>
      <vt:lpstr>Презентация PowerPoint</vt:lpstr>
      <vt:lpstr>Изобразительное искусство</vt:lpstr>
      <vt:lpstr>Презентация PowerPoint</vt:lpstr>
      <vt:lpstr>Презентация PowerPoint</vt:lpstr>
      <vt:lpstr>Презентация PowerPoint</vt:lpstr>
      <vt:lpstr>Театральное  искусство Актерское мастерство Сценическая речь Сценическое движение </vt:lpstr>
      <vt:lpstr>Презентация PowerPoint</vt:lpstr>
      <vt:lpstr>Этика, этикет, уроки нравственности</vt:lpstr>
      <vt:lpstr>Интерьер учреждения</vt:lpstr>
      <vt:lpstr>Территория учреждения</vt:lpstr>
      <vt:lpstr>Территория учреждения</vt:lpstr>
      <vt:lpstr>4.Развитие языковой культуры через раннее обучение чтению, грамоте, английскому языку</vt:lpstr>
      <vt:lpstr>Презентация PowerPoint</vt:lpstr>
      <vt:lpstr>Презентация PowerPoint</vt:lpstr>
      <vt:lpstr>Презентация PowerPoint</vt:lpstr>
      <vt:lpstr>        Результат  социомониторинга </vt:lpstr>
      <vt:lpstr>6.Использование современных ИКТ - как средство развития образовательной среды ОУ </vt:lpstr>
      <vt:lpstr>Презентация PowerPoint</vt:lpstr>
      <vt:lpstr>8.Дополнительное образование -   «ситуация успеха»  и помощь в становлении ребенка как успешной личности </vt:lpstr>
      <vt:lpstr>Презентация PowerPoint</vt:lpstr>
      <vt:lpstr>Трансляция инновационного опыта  Начальной школы-детского сада № 115 </vt:lpstr>
      <vt:lpstr>Презентация PowerPoint</vt:lpstr>
      <vt:lpstr>Презентация PowerPoint</vt:lpstr>
      <vt:lpstr>Презентация PowerPoint</vt:lpstr>
      <vt:lpstr>Начальная школа-детский сад №115  Опыт работы опубликован</vt:lpstr>
      <vt:lpstr>ВСЁ В НАШИХ РУКАХ…</vt:lpstr>
      <vt:lpstr>Сайт начальной школы – детского сада №115</vt:lpstr>
      <vt:lpstr>Организация образовательного  процесса с использованием здоровьесберегающих технологий показало следующие результаты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cit</dc:creator>
  <cp:lastModifiedBy>Иван</cp:lastModifiedBy>
  <cp:revision>526</cp:revision>
  <cp:lastPrinted>2016-05-18T13:26:38Z</cp:lastPrinted>
  <dcterms:created xsi:type="dcterms:W3CDTF">2008-04-09T10:15:35Z</dcterms:created>
  <dcterms:modified xsi:type="dcterms:W3CDTF">2016-05-24T08:01:49Z</dcterms:modified>
</cp:coreProperties>
</file>