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272" r:id="rId1"/>
    <p:sldMasterId id="2147485285" r:id="rId2"/>
  </p:sldMasterIdLst>
  <p:notesMasterIdLst>
    <p:notesMasterId r:id="rId80"/>
  </p:notesMasterIdLst>
  <p:handoutMasterIdLst>
    <p:handoutMasterId r:id="rId81"/>
  </p:handoutMasterIdLst>
  <p:sldIdLst>
    <p:sldId id="333" r:id="rId3"/>
    <p:sldId id="438" r:id="rId4"/>
    <p:sldId id="428" r:id="rId5"/>
    <p:sldId id="439" r:id="rId6"/>
    <p:sldId id="370" r:id="rId7"/>
    <p:sldId id="429" r:id="rId8"/>
    <p:sldId id="430" r:id="rId9"/>
    <p:sldId id="342" r:id="rId10"/>
    <p:sldId id="344" r:id="rId11"/>
    <p:sldId id="345" r:id="rId12"/>
    <p:sldId id="347" r:id="rId13"/>
    <p:sldId id="440" r:id="rId14"/>
    <p:sldId id="473" r:id="rId15"/>
    <p:sldId id="269" r:id="rId16"/>
    <p:sldId id="441" r:id="rId17"/>
    <p:sldId id="488" r:id="rId18"/>
    <p:sldId id="283" r:id="rId19"/>
    <p:sldId id="484" r:id="rId20"/>
    <p:sldId id="483" r:id="rId21"/>
    <p:sldId id="490" r:id="rId22"/>
    <p:sldId id="472" r:id="rId23"/>
    <p:sldId id="456" r:id="rId24"/>
    <p:sldId id="455" r:id="rId25"/>
    <p:sldId id="457" r:id="rId26"/>
    <p:sldId id="284" r:id="rId27"/>
    <p:sldId id="485" r:id="rId28"/>
    <p:sldId id="486" r:id="rId29"/>
    <p:sldId id="379" r:id="rId30"/>
    <p:sldId id="474" r:id="rId31"/>
    <p:sldId id="394" r:id="rId32"/>
    <p:sldId id="395" r:id="rId33"/>
    <p:sldId id="396" r:id="rId34"/>
    <p:sldId id="397" r:id="rId35"/>
    <p:sldId id="443" r:id="rId36"/>
    <p:sldId id="444" r:id="rId37"/>
    <p:sldId id="445" r:id="rId38"/>
    <p:sldId id="285" r:id="rId39"/>
    <p:sldId id="448" r:id="rId40"/>
    <p:sldId id="449" r:id="rId41"/>
    <p:sldId id="325" r:id="rId42"/>
    <p:sldId id="389" r:id="rId43"/>
    <p:sldId id="450" r:id="rId44"/>
    <p:sldId id="386" r:id="rId45"/>
    <p:sldId id="401" r:id="rId46"/>
    <p:sldId id="402" r:id="rId47"/>
    <p:sldId id="286" r:id="rId48"/>
    <p:sldId id="489" r:id="rId49"/>
    <p:sldId id="478" r:id="rId50"/>
    <p:sldId id="479" r:id="rId51"/>
    <p:sldId id="481" r:id="rId52"/>
    <p:sldId id="480" r:id="rId53"/>
    <p:sldId id="329" r:id="rId54"/>
    <p:sldId id="476" r:id="rId55"/>
    <p:sldId id="330" r:id="rId56"/>
    <p:sldId id="412" r:id="rId57"/>
    <p:sldId id="414" r:id="rId58"/>
    <p:sldId id="415" r:id="rId59"/>
    <p:sldId id="452" r:id="rId60"/>
    <p:sldId id="290" r:id="rId61"/>
    <p:sldId id="464" r:id="rId62"/>
    <p:sldId id="467" r:id="rId63"/>
    <p:sldId id="381" r:id="rId64"/>
    <p:sldId id="422" r:id="rId65"/>
    <p:sldId id="477" r:id="rId66"/>
    <p:sldId id="292" r:id="rId67"/>
    <p:sldId id="469" r:id="rId68"/>
    <p:sldId id="471" r:id="rId69"/>
    <p:sldId id="424" r:id="rId70"/>
    <p:sldId id="425" r:id="rId71"/>
    <p:sldId id="304" r:id="rId72"/>
    <p:sldId id="454" r:id="rId73"/>
    <p:sldId id="293" r:id="rId74"/>
    <p:sldId id="433" r:id="rId75"/>
    <p:sldId id="434" r:id="rId76"/>
    <p:sldId id="369" r:id="rId77"/>
    <p:sldId id="482" r:id="rId78"/>
    <p:sldId id="384" r:id="rId7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FFCC99"/>
    <a:srgbClr val="FF6600"/>
    <a:srgbClr val="FFCC66"/>
    <a:srgbClr val="FFFF66"/>
    <a:srgbClr val="3333FF"/>
    <a:srgbClr val="FF7C80"/>
    <a:srgbClr val="FF3300"/>
    <a:srgbClr val="FFCC00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9" autoAdjust="0"/>
    <p:restoredTop sz="94721" autoAdjust="0"/>
  </p:normalViewPr>
  <p:slideViewPr>
    <p:cSldViewPr>
      <p:cViewPr varScale="1">
        <p:scale>
          <a:sx n="59" d="100"/>
          <a:sy n="59" d="100"/>
        </p:scale>
        <p:origin x="-90" y="-3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61" Type="http://schemas.openxmlformats.org/officeDocument/2006/relationships/slide" Target="slides/slide59.xml"/><Relationship Id="rId8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E4F55A2-AB93-4FC5-885B-EF351B24FD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3269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459EAD5-1C1E-44D0-AA3D-177FD7CF3A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1574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AF2141FA-08B4-4548-9798-699565D246F7}" type="slidenum">
              <a:rPr lang="en-US"/>
              <a:pPr/>
              <a:t>23</a:t>
            </a:fld>
            <a:endParaRPr lang="en-US"/>
          </a:p>
        </p:txBody>
      </p:sp>
      <p:sp>
        <p:nvSpPr>
          <p:cNvPr id="9421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421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ED31CB4F-154F-4DC5-A985-DD24F6C38676}" type="slidenum">
              <a:rPr lang="en-US"/>
              <a:pPr/>
              <a:t>57</a:t>
            </a:fld>
            <a:endParaRPr lang="en-US"/>
          </a:p>
        </p:txBody>
      </p:sp>
      <p:sp>
        <p:nvSpPr>
          <p:cNvPr id="1167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67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EE6348C5-3B25-4016-8DC6-39727B6B68EB}" type="slidenum">
              <a:rPr lang="en-US"/>
              <a:pPr/>
              <a:t>61</a:t>
            </a:fld>
            <a:endParaRPr lang="en-US"/>
          </a:p>
        </p:txBody>
      </p:sp>
      <p:sp>
        <p:nvSpPr>
          <p:cNvPr id="1218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18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B1D8E82F-C363-4555-B00D-D0A82894B87B}" type="slidenum">
              <a:rPr lang="en-US"/>
              <a:pPr/>
              <a:t>63</a:t>
            </a:fld>
            <a:endParaRPr lang="en-US"/>
          </a:p>
        </p:txBody>
      </p:sp>
      <p:sp>
        <p:nvSpPr>
          <p:cNvPr id="1239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39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74EE729-3258-428A-B628-7B0979820A45}" type="slidenum">
              <a:rPr lang="en-US"/>
              <a:pPr/>
              <a:t>68</a:t>
            </a:fld>
            <a:endParaRPr lang="en-US"/>
          </a:p>
        </p:txBody>
      </p:sp>
      <p:sp>
        <p:nvSpPr>
          <p:cNvPr id="1259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595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7A8D9AD-AC83-4DF5-A93B-0621C3AAA56E}" type="slidenum">
              <a:rPr lang="en-US"/>
              <a:pPr/>
              <a:t>69</a:t>
            </a:fld>
            <a:endParaRPr lang="en-US"/>
          </a:p>
        </p:txBody>
      </p:sp>
      <p:sp>
        <p:nvSpPr>
          <p:cNvPr id="1269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698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A2F30937-6352-4B93-AD93-B5AD8826153A}" type="slidenum">
              <a:rPr lang="en-US"/>
              <a:pPr/>
              <a:t>30</a:t>
            </a:fld>
            <a:endParaRPr lang="en-US"/>
          </a:p>
        </p:txBody>
      </p:sp>
      <p:sp>
        <p:nvSpPr>
          <p:cNvPr id="962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62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00472CA4-A7E2-40E0-9DCD-100B2D5F98BD}" type="slidenum">
              <a:rPr lang="en-US"/>
              <a:pPr/>
              <a:t>31</a:t>
            </a:fld>
            <a:endParaRPr lang="en-US"/>
          </a:p>
        </p:txBody>
      </p:sp>
      <p:sp>
        <p:nvSpPr>
          <p:cNvPr id="972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72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26483FAB-1FE4-423A-9E8F-C252301E9805}" type="slidenum">
              <a:rPr lang="en-US"/>
              <a:pPr/>
              <a:t>32</a:t>
            </a:fld>
            <a:endParaRPr lang="en-US"/>
          </a:p>
        </p:txBody>
      </p:sp>
      <p:sp>
        <p:nvSpPr>
          <p:cNvPr id="983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83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58A4248B-328D-4058-95BF-D4E4AB96D0CB}" type="slidenum">
              <a:rPr lang="en-US"/>
              <a:pPr/>
              <a:t>33</a:t>
            </a:fld>
            <a:endParaRPr lang="en-US"/>
          </a:p>
        </p:txBody>
      </p:sp>
      <p:sp>
        <p:nvSpPr>
          <p:cNvPr id="993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93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1B2C3102-A6DD-44A6-A28E-AAB080F3528F}" type="slidenum">
              <a:rPr lang="en-US"/>
              <a:pPr/>
              <a:t>44</a:t>
            </a:fld>
            <a:endParaRPr lang="en-US"/>
          </a:p>
        </p:txBody>
      </p:sp>
      <p:sp>
        <p:nvSpPr>
          <p:cNvPr id="1024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0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C082CAF0-120B-47B5-962B-5CD85CC74F33}" type="slidenum">
              <a:rPr lang="en-US"/>
              <a:pPr/>
              <a:t>45</a:t>
            </a:fld>
            <a:endParaRPr lang="en-US"/>
          </a:p>
        </p:txBody>
      </p:sp>
      <p:sp>
        <p:nvSpPr>
          <p:cNvPr id="1034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34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8556FB55-92D6-41F7-9065-8C76EF6972A8}" type="slidenum">
              <a:rPr lang="en-US"/>
              <a:pPr/>
              <a:t>55</a:t>
            </a:fld>
            <a:endParaRPr lang="en-US"/>
          </a:p>
        </p:txBody>
      </p:sp>
      <p:sp>
        <p:nvSpPr>
          <p:cNvPr id="1136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36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2F333409-0AB4-4017-A894-FAD6B29A114C}" type="slidenum">
              <a:rPr lang="en-US"/>
              <a:pPr/>
              <a:t>56</a:t>
            </a:fld>
            <a:endParaRPr lang="en-US"/>
          </a:p>
        </p:txBody>
      </p:sp>
      <p:sp>
        <p:nvSpPr>
          <p:cNvPr id="1157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57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5278D9-A0E6-4679-9522-3DDC3EDDA77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0B37F9-5DA1-476D-8EA5-69BEE5689B7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E283CC-B6F8-47BA-9888-A5C0DE1286F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05000"/>
            <a:ext cx="82296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1DDFE-B5DA-48CB-9A90-295F099990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65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E27F4C-AE54-4D7B-8AE2-7BBC91EEF2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B2650-A2ED-4246-BA73-257863BE6F8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48851D4D-434C-4788-85A3-F062124B0E8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48E45D-2CF4-49D3-BAEC-2176EE8EED9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DDF289-964A-4B9C-9E54-1F8A35DF3E1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A7CF5D-5BB9-4962-98BB-8164F32A644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DCAAA-5AFC-4157-8ED0-B264237800F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9E1F0B-57B2-4CD3-8EC3-1634608704A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85901A-0568-413B-AD0B-79F42DA588A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9A085F-79CF-479A-A479-85988772D4A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EC4B5F-F208-4210-A063-E350D9F38B9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77E586-DE03-4597-A688-50F0F7DCA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4B5E7C53-F4B6-4660-8C20-FB14567E73A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336063-5A3C-452A-8546-19D696FF075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AD2565-4E4D-4E5B-9E0D-110D9BD0BE1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C4D52-0EF0-47E1-AC15-CD69E5EB0F1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515140-8C36-405F-B647-EFB595AB7ED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DF58C7-5D55-4E29-9119-8BF64A415C6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CC7EA3-99E5-4350-B7BA-BB59D95E04B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AF9736E2-1C27-4A4D-8EEA-37AABF609C3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273" r:id="rId1"/>
    <p:sldLayoutId id="2147485274" r:id="rId2"/>
    <p:sldLayoutId id="2147485275" r:id="rId3"/>
    <p:sldLayoutId id="2147485276" r:id="rId4"/>
    <p:sldLayoutId id="2147485277" r:id="rId5"/>
    <p:sldLayoutId id="2147485278" r:id="rId6"/>
    <p:sldLayoutId id="2147485279" r:id="rId7"/>
    <p:sldLayoutId id="2147485280" r:id="rId8"/>
    <p:sldLayoutId id="2147485281" r:id="rId9"/>
    <p:sldLayoutId id="2147485282" r:id="rId10"/>
    <p:sldLayoutId id="2147485283" r:id="rId11"/>
    <p:sldLayoutId id="2147485284" r:id="rId12"/>
  </p:sldLayoutIdLst>
  <p:transition spd="slow">
    <p:blinds dir="vert"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AF9736E2-1C27-4A4D-8EEA-37AABF609C3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286" r:id="rId1"/>
    <p:sldLayoutId id="2147485287" r:id="rId2"/>
    <p:sldLayoutId id="2147485288" r:id="rId3"/>
    <p:sldLayoutId id="2147485289" r:id="rId4"/>
    <p:sldLayoutId id="2147485290" r:id="rId5"/>
    <p:sldLayoutId id="2147485291" r:id="rId6"/>
    <p:sldLayoutId id="2147485292" r:id="rId7"/>
    <p:sldLayoutId id="2147485293" r:id="rId8"/>
    <p:sldLayoutId id="2147485294" r:id="rId9"/>
    <p:sldLayoutId id="2147485295" r:id="rId10"/>
    <p:sldLayoutId id="2147485296" r:id="rId11"/>
  </p:sldLayoutIdLst>
  <p:transition spd="slow">
    <p:blinds dir="vert"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&#1052;&#1080;&#1079;&#1077;&#1085;&#1080;&#1085;&#1072;%20&#1074;&#1072;&#1088;&#1080;&#1072;&#1090;&#1080;&#1074;&#1085;&#1086;&#1089;&#1090;&#1100;%201.mp4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28775"/>
            <a:ext cx="9144000" cy="4824413"/>
          </a:xfrm>
        </p:spPr>
        <p:txBody>
          <a:bodyPr>
            <a:normAutofit fontScale="92500" lnSpcReduction="20000"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ru-RU" sz="3600" b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sz="3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Система дидактических принципов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sz="3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деятельностного метода обучения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sz="39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Л.Г.Петерсон</a:t>
            </a:r>
            <a:endParaRPr lang="ru-RU" sz="3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sz="3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(технология «Ситуация» для дошкольников)</a:t>
            </a:r>
          </a:p>
          <a:p>
            <a:pPr marL="0" indent="0" algn="ctr">
              <a:buNone/>
              <a:defRPr/>
            </a:pPr>
            <a:endParaRPr lang="ru-RU" sz="3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ru-RU" sz="28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ru-RU" sz="28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ru-RU" sz="2000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sz="26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17 декабря 2019 год</a:t>
            </a:r>
          </a:p>
        </p:txBody>
      </p:sp>
      <p:graphicFrame>
        <p:nvGraphicFramePr>
          <p:cNvPr id="43011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965131"/>
              </p:ext>
            </p:extLst>
          </p:nvPr>
        </p:nvGraphicFramePr>
        <p:xfrm>
          <a:off x="107504" y="0"/>
          <a:ext cx="1080120" cy="1652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99" name="CorelDRAW" r:id="rId3" imgW="792480" imgH="1438656" progId="">
                  <p:embed/>
                </p:oleObj>
              </mc:Choice>
              <mc:Fallback>
                <p:oleObj name="CorelDRAW" r:id="rId3" imgW="792480" imgH="1438656" progId="">
                  <p:embed/>
                  <p:pic>
                    <p:nvPicPr>
                      <p:cNvPr id="0" name="Picture 1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0"/>
                        <a:ext cx="1080120" cy="165256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2" name="Text Box 7"/>
          <p:cNvSpPr txBox="1">
            <a:spLocks noChangeArrowheads="1"/>
          </p:cNvSpPr>
          <p:nvPr/>
        </p:nvSpPr>
        <p:spPr bwMode="auto">
          <a:xfrm>
            <a:off x="1187624" y="500042"/>
            <a:ext cx="81766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sz="3200" b="1" dirty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Начальная школа - детский сад </a:t>
            </a:r>
            <a:r>
              <a:rPr lang="ru-RU" sz="32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№ 115</a:t>
            </a:r>
            <a:endParaRPr lang="ru-RU" sz="3200" b="1" dirty="0">
              <a:solidFill>
                <a:srgbClr val="FF99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60649"/>
            <a:ext cx="7315200" cy="1296143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pPr algn="ctr">
              <a:defRPr/>
            </a:pPr>
            <a:r>
              <a:rPr lang="ru-RU" sz="4000" u="sng" kern="1200" spc="50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Система</a:t>
            </a:r>
            <a:r>
              <a:rPr lang="ru-RU" sz="4000" kern="1200" spc="50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дидактических принципов Л.Г. </a:t>
            </a:r>
            <a:r>
              <a:rPr lang="ru-RU" sz="4000" kern="1200" spc="50" dirty="0" err="1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Петерсон</a:t>
            </a:r>
            <a:endParaRPr lang="ru-RU" sz="4800" dirty="0">
              <a:solidFill>
                <a:srgbClr val="FF99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535785"/>
          </a:xfrm>
        </p:spPr>
        <p:txBody>
          <a:bodyPr>
            <a:normAutofit/>
          </a:bodyPr>
          <a:lstStyle/>
          <a:p>
            <a:pPr marL="651510" indent="-514350" eaLnBrk="1" hangingPunct="1">
              <a:lnSpc>
                <a:spcPct val="90000"/>
              </a:lnSpc>
              <a:buClrTx/>
              <a:buSzTx/>
              <a:buFont typeface="+mj-lt"/>
              <a:buAutoNum type="arabicPeriod"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Деятельности</a:t>
            </a:r>
          </a:p>
          <a:p>
            <a:pPr marL="651510" indent="-514350" eaLnBrk="1" hangingPunct="1">
              <a:lnSpc>
                <a:spcPct val="90000"/>
              </a:lnSpc>
              <a:buClrTx/>
              <a:buSzTx/>
              <a:buFont typeface="+mj-lt"/>
              <a:buAutoNum type="arabicPeriod"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Непрерывности</a:t>
            </a:r>
          </a:p>
          <a:p>
            <a:pPr marL="651510" indent="-514350" eaLnBrk="1" hangingPunct="1">
              <a:lnSpc>
                <a:spcPct val="90000"/>
              </a:lnSpc>
              <a:buClrTx/>
              <a:buSzTx/>
              <a:buFont typeface="+mj-lt"/>
              <a:buAutoNum type="arabicPeriod"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Целостности </a:t>
            </a:r>
          </a:p>
          <a:p>
            <a:pPr marL="651510" indent="-514350" eaLnBrk="1" hangingPunct="1">
              <a:lnSpc>
                <a:spcPct val="90000"/>
              </a:lnSpc>
              <a:buClrTx/>
              <a:buSzTx/>
              <a:buFont typeface="+mj-lt"/>
              <a:buAutoNum type="arabicPeriod"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Психологической комфортности</a:t>
            </a:r>
          </a:p>
          <a:p>
            <a:pPr marL="651510" indent="-514350" eaLnBrk="1" hangingPunct="1">
              <a:lnSpc>
                <a:spcPct val="90000"/>
              </a:lnSpc>
              <a:buClrTx/>
              <a:buSzTx/>
              <a:buFont typeface="+mj-lt"/>
              <a:buAutoNum type="arabicPeriod"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Минимакса</a:t>
            </a:r>
          </a:p>
          <a:p>
            <a:pPr marL="651510" indent="-514350" eaLnBrk="1" hangingPunct="1">
              <a:lnSpc>
                <a:spcPct val="90000"/>
              </a:lnSpc>
              <a:buClrTx/>
              <a:buSzTx/>
              <a:buFont typeface="+mj-lt"/>
              <a:buAutoNum type="arabicPeriod"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Вариативности</a:t>
            </a:r>
          </a:p>
          <a:p>
            <a:pPr marL="651510" indent="-514350" eaLnBrk="1" hangingPunct="1">
              <a:lnSpc>
                <a:spcPct val="90000"/>
              </a:lnSpc>
              <a:buClrTx/>
              <a:buSzTx/>
              <a:buFont typeface="+mj-lt"/>
              <a:buAutoNum type="arabicPeriod"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Творчества</a:t>
            </a:r>
          </a:p>
          <a:p>
            <a:pPr algn="ctr" eaLnBrk="1" hangingPunct="1">
              <a:lnSpc>
                <a:spcPct val="90000"/>
              </a:lnSpc>
              <a:buClrTx/>
              <a:buSzTx/>
              <a:buFontTx/>
              <a:buNone/>
              <a:defRPr/>
            </a:pPr>
            <a:endParaRPr lang="ru-RU" sz="2400" b="1" i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itchFamily="34" charset="0"/>
            </a:endParaRPr>
          </a:p>
          <a:p>
            <a:pPr algn="ctr" eaLnBrk="1" hangingPunct="1">
              <a:lnSpc>
                <a:spcPct val="90000"/>
              </a:lnSpc>
              <a:buClrTx/>
              <a:buSzTx/>
              <a:buFontTx/>
              <a:buNone/>
              <a:defRPr/>
            </a:pP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На 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основе какой теории 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определены принципы реализации 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ДСДМ Л.Г. Петерсон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?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6264696"/>
          </a:xfrm>
        </p:spPr>
        <p:txBody>
          <a:bodyPr>
            <a:normAutofit/>
          </a:bodyPr>
          <a:lstStyle/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b="1" kern="1200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marL="0" indent="0"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3500" b="1" kern="1200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На основе общей теории деятельности</a:t>
            </a:r>
          </a:p>
          <a:p>
            <a:pPr marL="0" indent="0"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3200" b="1" kern="1200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(Г.П</a:t>
            </a:r>
            <a:r>
              <a:rPr lang="ru-RU" sz="3200" b="1" kern="1200" dirty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. Щедровицкий, </a:t>
            </a:r>
            <a:r>
              <a:rPr lang="ru-RU" sz="3200" b="1" kern="1200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О.С</a:t>
            </a:r>
            <a:r>
              <a:rPr lang="ru-RU" sz="3200" b="1" kern="1200" dirty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. Анисимов и др.) </a:t>
            </a:r>
            <a:endParaRPr lang="ru-RU" sz="3200" b="1" kern="1200" dirty="0" smtClean="0">
              <a:solidFill>
                <a:srgbClr val="FF99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itchFamily="34" charset="0"/>
            </a:endParaRPr>
          </a:p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sz="3200" b="1" kern="12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itchFamily="34" charset="0"/>
            </a:endParaRPr>
          </a:p>
          <a:p>
            <a:pPr marL="0" indent="0"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35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п</a:t>
            </a:r>
            <a:r>
              <a:rPr lang="ru-RU" sz="35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остроена </a:t>
            </a:r>
            <a:r>
              <a:rPr lang="ru-RU" sz="35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технология  </a:t>
            </a:r>
            <a:endParaRPr lang="ru-RU" sz="3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itchFamily="34" charset="0"/>
            </a:endParaRPr>
          </a:p>
          <a:p>
            <a:pPr marL="0" indent="0"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3500" b="1" kern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деятельностного</a:t>
            </a:r>
            <a:r>
              <a:rPr lang="ru-RU" sz="35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 метода обучения</a:t>
            </a:r>
            <a:endParaRPr lang="ru-RU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itchFamily="34" charset="0"/>
            </a:endParaRPr>
          </a:p>
          <a:p>
            <a:pPr marL="0" indent="0"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35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 Л.Г</a:t>
            </a:r>
            <a:r>
              <a:rPr lang="ru-RU" sz="35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. </a:t>
            </a:r>
            <a:r>
              <a:rPr lang="ru-RU" sz="3500" b="1" kern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Петерсон</a:t>
            </a:r>
            <a:endParaRPr lang="ru-RU" sz="3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itchFamily="34" charset="0"/>
            </a:endParaRPr>
          </a:p>
          <a:p>
            <a:pPr marL="0" indent="0"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itchFamily="34" charset="0"/>
            </a:endParaRPr>
          </a:p>
          <a:p>
            <a:pPr marL="0" indent="0" algn="ctr">
              <a:spcBef>
                <a:spcPct val="0"/>
              </a:spcBef>
              <a:buClrTx/>
              <a:buSzTx/>
              <a:buNone/>
              <a:defRPr/>
            </a:pPr>
            <a:r>
              <a:rPr lang="ru-RU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для дошкольников</a:t>
            </a:r>
          </a:p>
          <a:p>
            <a:pPr marL="0" indent="0"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35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технология  «Ситуация»</a:t>
            </a:r>
          </a:p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35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 </a:t>
            </a:r>
            <a:endParaRPr lang="ru-RU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36712"/>
            <a:ext cx="8435280" cy="5687913"/>
          </a:xfrm>
        </p:spPr>
        <p:txBody>
          <a:bodyPr>
            <a:normAutofit/>
          </a:bodyPr>
          <a:lstStyle/>
          <a:p>
            <a:pPr>
              <a:buClrTx/>
              <a:buSzTx/>
              <a:buFont typeface="Wingdings" pitchFamily="2" charset="2"/>
              <a:buChar char="§"/>
              <a:defRPr/>
            </a:pPr>
            <a:r>
              <a:rPr lang="ru-RU" sz="3200" b="1" i="1" dirty="0" smtClean="0">
                <a:latin typeface="+mj-lt"/>
                <a:cs typeface="Calibri" pitchFamily="34" charset="0"/>
              </a:rPr>
              <a:t>Какой из названных дидактических </a:t>
            </a:r>
          </a:p>
          <a:p>
            <a:pPr marL="137160" indent="0">
              <a:buClrTx/>
              <a:buSzTx/>
              <a:buNone/>
              <a:defRPr/>
            </a:pPr>
            <a:r>
              <a:rPr lang="ru-RU" sz="3200" b="1" i="1" dirty="0">
                <a:latin typeface="+mj-lt"/>
                <a:cs typeface="Calibri" pitchFamily="34" charset="0"/>
              </a:rPr>
              <a:t> </a:t>
            </a:r>
            <a:r>
              <a:rPr lang="ru-RU" sz="3200" b="1" i="1" dirty="0" smtClean="0">
                <a:latin typeface="+mj-lt"/>
                <a:cs typeface="Calibri" pitchFamily="34" charset="0"/>
              </a:rPr>
              <a:t>   принципов является, на ваш взгляд, </a:t>
            </a:r>
          </a:p>
          <a:p>
            <a:pPr marL="137160" indent="0">
              <a:buClrTx/>
              <a:buSzTx/>
              <a:buNone/>
              <a:defRPr/>
            </a:pPr>
            <a:r>
              <a:rPr lang="ru-RU" sz="3200" b="1" i="1" dirty="0">
                <a:latin typeface="+mj-lt"/>
                <a:cs typeface="Calibri" pitchFamily="34" charset="0"/>
              </a:rPr>
              <a:t> </a:t>
            </a:r>
            <a:r>
              <a:rPr lang="ru-RU" sz="3200" b="1" i="1" dirty="0" smtClean="0">
                <a:latin typeface="+mj-lt"/>
                <a:cs typeface="Calibri" pitchFamily="34" charset="0"/>
              </a:rPr>
              <a:t>  основополагающим для  </a:t>
            </a:r>
          </a:p>
          <a:p>
            <a:pPr marL="137160" indent="0">
              <a:buClrTx/>
              <a:buSzTx/>
              <a:buNone/>
              <a:defRPr/>
            </a:pPr>
            <a:r>
              <a:rPr lang="ru-RU" sz="3200" b="1" i="1" dirty="0">
                <a:latin typeface="+mj-lt"/>
                <a:cs typeface="Calibri" pitchFamily="34" charset="0"/>
              </a:rPr>
              <a:t> </a:t>
            </a:r>
            <a:r>
              <a:rPr lang="ru-RU" sz="3200" b="1" i="1" dirty="0" smtClean="0">
                <a:latin typeface="+mj-lt"/>
                <a:cs typeface="Calibri" pitchFamily="34" charset="0"/>
              </a:rPr>
              <a:t>  дошкольного   образования?</a:t>
            </a:r>
          </a:p>
          <a:p>
            <a:pPr>
              <a:buClrTx/>
              <a:buSzTx/>
              <a:buFont typeface="Wingdings" pitchFamily="2" charset="2"/>
              <a:buChar char="§"/>
              <a:defRPr/>
            </a:pPr>
            <a:endParaRPr lang="ru-RU" b="1" i="1" dirty="0" smtClean="0">
              <a:latin typeface="+mj-lt"/>
              <a:cs typeface="Calibri" pitchFamily="34" charset="0"/>
            </a:endParaRPr>
          </a:p>
          <a:p>
            <a:pPr>
              <a:buClrTx/>
              <a:buSzTx/>
              <a:buFont typeface="Wingdings" pitchFamily="2" charset="2"/>
              <a:buChar char="§"/>
              <a:defRPr/>
            </a:pPr>
            <a:r>
              <a:rPr lang="ru-RU" sz="3600" b="1" i="1" dirty="0" smtClean="0">
                <a:latin typeface="+mj-lt"/>
                <a:cs typeface="Calibri" pitchFamily="34" charset="0"/>
              </a:rPr>
              <a:t>Почему?</a:t>
            </a:r>
          </a:p>
          <a:p>
            <a:pPr algn="ctr" eaLnBrk="1" hangingPunct="1">
              <a:lnSpc>
                <a:spcPct val="90000"/>
              </a:lnSpc>
              <a:buClrTx/>
              <a:buSzTx/>
              <a:buFontTx/>
              <a:buNone/>
              <a:defRPr/>
            </a:pPr>
            <a:endParaRPr lang="ru-RU" b="1" i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itchFamily="34" charset="0"/>
            </a:endParaRPr>
          </a:p>
          <a:p>
            <a:pPr algn="ctr" eaLnBrk="1" hangingPunct="1">
              <a:lnSpc>
                <a:spcPct val="90000"/>
              </a:lnSpc>
              <a:buClrTx/>
              <a:buSzTx/>
              <a:buFontTx/>
              <a:buNone/>
              <a:defRPr/>
            </a:pPr>
            <a:endParaRPr lang="ru-RU" b="1" i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r>
              <a:rPr lang="ru-RU" sz="3600" dirty="0" smtClean="0">
                <a:solidFill>
                  <a:srgbClr val="FF9966"/>
                </a:solidFill>
                <a:effectLst/>
              </a:rPr>
              <a:t>Принцип психологической комфортности</a:t>
            </a:r>
            <a:endParaRPr lang="ru-RU" sz="3600" dirty="0">
              <a:solidFill>
                <a:srgbClr val="FF9966"/>
              </a:solidFill>
              <a:effectLst/>
            </a:endParaRPr>
          </a:p>
        </p:txBody>
      </p:sp>
      <p:pic>
        <p:nvPicPr>
          <p:cNvPr id="57348" name="Picture 4" descr="https://medaboutme.ru/upload/medialibrary/862/shutterstock_1445661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492896"/>
            <a:ext cx="5760640" cy="3842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5586671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21" descr="center0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55875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8548" name="Group 4"/>
          <p:cNvGrpSpPr>
            <a:grpSpLocks/>
          </p:cNvGrpSpPr>
          <p:nvPr/>
        </p:nvGrpSpPr>
        <p:grpSpPr bwMode="auto">
          <a:xfrm>
            <a:off x="764381" y="1624228"/>
            <a:ext cx="7535862" cy="4613120"/>
            <a:chOff x="384" y="623"/>
            <a:chExt cx="4951" cy="3222"/>
          </a:xfrm>
        </p:grpSpPr>
        <p:sp>
          <p:nvSpPr>
            <p:cNvPr id="54278" name="Oval 6"/>
            <p:cNvSpPr>
              <a:spLocks noChangeArrowheads="1"/>
            </p:cNvSpPr>
            <p:nvPr/>
          </p:nvSpPr>
          <p:spPr bwMode="auto">
            <a:xfrm>
              <a:off x="3281" y="1054"/>
              <a:ext cx="1728" cy="976"/>
            </a:xfrm>
            <a:prstGeom prst="ellipse">
              <a:avLst/>
            </a:prstGeom>
            <a:solidFill>
              <a:srgbClr val="FFD6C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279" name="Text Box 7"/>
            <p:cNvSpPr txBox="1">
              <a:spLocks noChangeArrowheads="1"/>
            </p:cNvSpPr>
            <p:nvPr/>
          </p:nvSpPr>
          <p:spPr bwMode="auto">
            <a:xfrm>
              <a:off x="3420" y="1149"/>
              <a:ext cx="1566" cy="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>
                <a:spcBef>
                  <a:spcPts val="400"/>
                </a:spcBef>
              </a:pPr>
              <a:r>
                <a:rPr lang="ru-RU" sz="900" b="1" dirty="0">
                  <a:latin typeface="Arial" charset="0"/>
                </a:rPr>
                <a:t> </a:t>
              </a:r>
              <a:endParaRPr lang="ru-RU" sz="1600" b="1" dirty="0" smtClean="0">
                <a:solidFill>
                  <a:srgbClr val="0033CC"/>
                </a:solidFill>
                <a:latin typeface="+mn-lt"/>
              </a:endParaRPr>
            </a:p>
            <a:p>
              <a:pPr algn="ctr">
                <a:spcBef>
                  <a:spcPts val="400"/>
                </a:spcBef>
              </a:pPr>
              <a:r>
                <a:rPr lang="ru-RU" sz="1600" b="1" dirty="0" smtClean="0">
                  <a:solidFill>
                    <a:srgbClr val="0033CC"/>
                  </a:solidFill>
                  <a:latin typeface="+mj-lt"/>
                </a:rPr>
                <a:t>Принцип </a:t>
              </a:r>
              <a:r>
                <a:rPr lang="ru-RU" sz="1600" b="1" dirty="0">
                  <a:solidFill>
                    <a:srgbClr val="0033CC"/>
                  </a:solidFill>
                  <a:latin typeface="+mj-lt"/>
                </a:rPr>
                <a:t>целостного</a:t>
              </a:r>
            </a:p>
            <a:p>
              <a:pPr algn="ctr">
                <a:spcAft>
                  <a:spcPts val="300"/>
                </a:spcAft>
              </a:pPr>
              <a:r>
                <a:rPr lang="ru-RU" sz="1600" b="1" dirty="0">
                  <a:solidFill>
                    <a:srgbClr val="0033CC"/>
                  </a:solidFill>
                  <a:latin typeface="+mj-lt"/>
                </a:rPr>
                <a:t>представления о </a:t>
              </a:r>
              <a:r>
                <a:rPr lang="ru-RU" sz="1600" b="1" dirty="0" smtClean="0">
                  <a:solidFill>
                    <a:srgbClr val="0033CC"/>
                  </a:solidFill>
                  <a:latin typeface="+mj-lt"/>
                </a:rPr>
                <a:t>мире</a:t>
              </a:r>
              <a:endParaRPr lang="ru-RU" sz="1600" b="1" dirty="0">
                <a:solidFill>
                  <a:srgbClr val="0033CC"/>
                </a:solidFill>
                <a:latin typeface="+mj-lt"/>
              </a:endParaRPr>
            </a:p>
          </p:txBody>
        </p:sp>
        <p:sp>
          <p:nvSpPr>
            <p:cNvPr id="54280" name="Oval 8"/>
            <p:cNvSpPr>
              <a:spLocks noChangeArrowheads="1"/>
            </p:cNvSpPr>
            <p:nvPr/>
          </p:nvSpPr>
          <p:spPr bwMode="auto">
            <a:xfrm>
              <a:off x="1927" y="624"/>
              <a:ext cx="1678" cy="104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282" name="Oval 10"/>
            <p:cNvSpPr>
              <a:spLocks noChangeArrowheads="1"/>
            </p:cNvSpPr>
            <p:nvPr/>
          </p:nvSpPr>
          <p:spPr bwMode="auto">
            <a:xfrm>
              <a:off x="639" y="1048"/>
              <a:ext cx="1598" cy="976"/>
            </a:xfrm>
            <a:prstGeom prst="ellipse">
              <a:avLst/>
            </a:prstGeom>
            <a:solidFill>
              <a:srgbClr val="E1E1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283" name="Text Box 11"/>
            <p:cNvSpPr txBox="1">
              <a:spLocks noChangeArrowheads="1"/>
            </p:cNvSpPr>
            <p:nvPr/>
          </p:nvSpPr>
          <p:spPr bwMode="auto">
            <a:xfrm>
              <a:off x="652" y="1103"/>
              <a:ext cx="1534" cy="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endParaRPr lang="ru-RU" sz="1600" b="1" dirty="0" smtClean="0">
                <a:solidFill>
                  <a:srgbClr val="0033CC"/>
                </a:solidFill>
                <a:latin typeface="+mn-lt"/>
              </a:endParaRPr>
            </a:p>
            <a:p>
              <a:pPr algn="ctr"/>
              <a:r>
                <a:rPr lang="ru-RU" sz="1600" b="1" dirty="0" smtClean="0">
                  <a:solidFill>
                    <a:srgbClr val="0033CC"/>
                  </a:solidFill>
                  <a:latin typeface="+mj-lt"/>
                </a:rPr>
                <a:t>Принцип </a:t>
              </a:r>
              <a:endParaRPr lang="ru-RU" sz="1600" b="1" dirty="0">
                <a:solidFill>
                  <a:srgbClr val="0033CC"/>
                </a:solidFill>
                <a:latin typeface="+mj-lt"/>
              </a:endParaRPr>
            </a:p>
            <a:p>
              <a:pPr algn="ctr">
                <a:spcAft>
                  <a:spcPts val="300"/>
                </a:spcAft>
              </a:pPr>
              <a:r>
                <a:rPr lang="ru-RU" sz="1600" b="1" dirty="0">
                  <a:solidFill>
                    <a:srgbClr val="0033CC"/>
                  </a:solidFill>
                  <a:latin typeface="+mj-lt"/>
                </a:rPr>
                <a:t>н</a:t>
              </a:r>
              <a:r>
                <a:rPr lang="ru-RU" sz="1600" b="1" dirty="0" smtClean="0">
                  <a:solidFill>
                    <a:srgbClr val="0033CC"/>
                  </a:solidFill>
                  <a:latin typeface="+mj-lt"/>
                </a:rPr>
                <a:t>епрерывности</a:t>
              </a:r>
            </a:p>
            <a:p>
              <a:pPr algn="ctr"/>
              <a:endParaRPr lang="ru-RU" sz="1000" dirty="0" smtClean="0">
                <a:solidFill>
                  <a:srgbClr val="0033CC"/>
                </a:solidFill>
                <a:latin typeface="+mn-lt"/>
              </a:endParaRPr>
            </a:p>
          </p:txBody>
        </p:sp>
        <p:sp>
          <p:nvSpPr>
            <p:cNvPr id="54284" name="Oval 12"/>
            <p:cNvSpPr>
              <a:spLocks noChangeArrowheads="1"/>
            </p:cNvSpPr>
            <p:nvPr/>
          </p:nvSpPr>
          <p:spPr bwMode="auto">
            <a:xfrm>
              <a:off x="384" y="1968"/>
              <a:ext cx="1709" cy="1098"/>
            </a:xfrm>
            <a:prstGeom prst="ellipse">
              <a:avLst/>
            </a:prstGeom>
            <a:solidFill>
              <a:srgbClr val="FFDC4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285" name="Text Box 13"/>
            <p:cNvSpPr txBox="1">
              <a:spLocks noChangeArrowheads="1"/>
            </p:cNvSpPr>
            <p:nvPr/>
          </p:nvSpPr>
          <p:spPr bwMode="auto">
            <a:xfrm>
              <a:off x="478" y="2035"/>
              <a:ext cx="1572" cy="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>
                <a:spcAft>
                  <a:spcPts val="300"/>
                </a:spcAft>
              </a:pPr>
              <a:endParaRPr lang="ru-RU" sz="1600" b="1" dirty="0" smtClean="0">
                <a:solidFill>
                  <a:srgbClr val="0033CC"/>
                </a:solidFill>
                <a:latin typeface="+mn-lt"/>
              </a:endParaRPr>
            </a:p>
            <a:p>
              <a:pPr algn="ctr">
                <a:spcAft>
                  <a:spcPts val="300"/>
                </a:spcAft>
              </a:pPr>
              <a:endParaRPr lang="ru-RU" sz="1600" b="1" dirty="0">
                <a:solidFill>
                  <a:srgbClr val="0033CC"/>
                </a:solidFill>
                <a:latin typeface="+mn-lt"/>
              </a:endParaRPr>
            </a:p>
            <a:p>
              <a:pPr algn="ctr">
                <a:spcAft>
                  <a:spcPts val="300"/>
                </a:spcAft>
              </a:pPr>
              <a:r>
                <a:rPr lang="ru-RU" sz="1600" b="1" dirty="0" smtClean="0">
                  <a:solidFill>
                    <a:srgbClr val="0033CC"/>
                  </a:solidFill>
                  <a:latin typeface="+mj-lt"/>
                </a:rPr>
                <a:t>Принцип минимакса</a:t>
              </a:r>
              <a:endParaRPr lang="ru-RU" sz="1600" b="1" dirty="0">
                <a:solidFill>
                  <a:srgbClr val="0033CC"/>
                </a:solidFill>
                <a:latin typeface="+mj-lt"/>
              </a:endParaRPr>
            </a:p>
          </p:txBody>
        </p:sp>
        <p:sp>
          <p:nvSpPr>
            <p:cNvPr id="54286" name="Oval 14"/>
            <p:cNvSpPr>
              <a:spLocks noChangeArrowheads="1"/>
            </p:cNvSpPr>
            <p:nvPr/>
          </p:nvSpPr>
          <p:spPr bwMode="auto">
            <a:xfrm>
              <a:off x="3442" y="1953"/>
              <a:ext cx="1893" cy="1053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54287" name="Text Box 15"/>
            <p:cNvSpPr txBox="1">
              <a:spLocks noChangeArrowheads="1"/>
            </p:cNvSpPr>
            <p:nvPr/>
          </p:nvSpPr>
          <p:spPr bwMode="auto">
            <a:xfrm>
              <a:off x="1931" y="623"/>
              <a:ext cx="1707" cy="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endParaRPr lang="ru-RU" sz="1600" b="1" dirty="0" smtClean="0">
                <a:solidFill>
                  <a:srgbClr val="0033CC"/>
                </a:solidFill>
                <a:latin typeface="+mn-lt"/>
              </a:endParaRPr>
            </a:p>
            <a:p>
              <a:pPr algn="ctr"/>
              <a:r>
                <a:rPr lang="ru-RU" sz="1600" b="1" dirty="0" smtClean="0">
                  <a:solidFill>
                    <a:srgbClr val="0033CC"/>
                  </a:solidFill>
                  <a:latin typeface="+mj-lt"/>
                </a:rPr>
                <a:t>Принцип </a:t>
              </a:r>
              <a:endParaRPr lang="ru-RU" sz="1600" b="1" dirty="0">
                <a:solidFill>
                  <a:srgbClr val="0033CC"/>
                </a:solidFill>
                <a:latin typeface="+mj-lt"/>
              </a:endParaRPr>
            </a:p>
            <a:p>
              <a:pPr algn="ctr">
                <a:spcAft>
                  <a:spcPts val="300"/>
                </a:spcAft>
              </a:pPr>
              <a:r>
                <a:rPr lang="ru-RU" sz="1600" b="1" dirty="0">
                  <a:solidFill>
                    <a:srgbClr val="0033CC"/>
                  </a:solidFill>
                  <a:latin typeface="+mj-lt"/>
                </a:rPr>
                <a:t>психологической комфортности</a:t>
              </a:r>
            </a:p>
            <a:p>
              <a:pPr algn="ctr"/>
              <a:endParaRPr lang="ru-RU" sz="900" dirty="0">
                <a:solidFill>
                  <a:srgbClr val="0033CC"/>
                </a:solidFill>
                <a:latin typeface="Times New Roman" pitchFamily="18" charset="0"/>
              </a:endParaRPr>
            </a:p>
          </p:txBody>
        </p:sp>
        <p:sp>
          <p:nvSpPr>
            <p:cNvPr id="54288" name="Oval 16"/>
            <p:cNvSpPr>
              <a:spLocks noChangeArrowheads="1"/>
            </p:cNvSpPr>
            <p:nvPr/>
          </p:nvSpPr>
          <p:spPr bwMode="auto">
            <a:xfrm>
              <a:off x="2835" y="2821"/>
              <a:ext cx="1697" cy="1024"/>
            </a:xfrm>
            <a:prstGeom prst="ellipse">
              <a:avLst/>
            </a:prstGeom>
            <a:solidFill>
              <a:srgbClr val="E0C1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289" name="Text Box 17"/>
            <p:cNvSpPr txBox="1">
              <a:spLocks noChangeArrowheads="1"/>
            </p:cNvSpPr>
            <p:nvPr/>
          </p:nvSpPr>
          <p:spPr bwMode="auto">
            <a:xfrm>
              <a:off x="2785" y="2876"/>
              <a:ext cx="1756" cy="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endParaRPr lang="ru-RU" sz="1600" b="1" dirty="0" smtClean="0">
                <a:solidFill>
                  <a:srgbClr val="0033CC"/>
                </a:solidFill>
                <a:latin typeface="+mn-lt"/>
              </a:endParaRPr>
            </a:p>
            <a:p>
              <a:pPr algn="ctr"/>
              <a:r>
                <a:rPr lang="ru-RU" sz="1600" b="1" dirty="0" smtClean="0">
                  <a:solidFill>
                    <a:srgbClr val="0033CC"/>
                  </a:solidFill>
                  <a:latin typeface="+mj-lt"/>
                </a:rPr>
                <a:t>Принцип </a:t>
              </a:r>
              <a:endParaRPr lang="ru-RU" sz="1600" b="1" dirty="0">
                <a:solidFill>
                  <a:srgbClr val="0033CC"/>
                </a:solidFill>
                <a:latin typeface="+mj-lt"/>
              </a:endParaRPr>
            </a:p>
            <a:p>
              <a:pPr algn="ctr">
                <a:spcAft>
                  <a:spcPts val="300"/>
                </a:spcAft>
              </a:pPr>
              <a:r>
                <a:rPr lang="ru-RU" sz="1600" b="1" dirty="0" smtClean="0">
                  <a:solidFill>
                    <a:srgbClr val="0033CC"/>
                  </a:solidFill>
                  <a:latin typeface="+mj-lt"/>
                </a:rPr>
                <a:t>творчества</a:t>
              </a:r>
              <a:endParaRPr lang="ru-RU" sz="1600" b="1" dirty="0">
                <a:solidFill>
                  <a:srgbClr val="0033CC"/>
                </a:solidFill>
                <a:latin typeface="+mj-lt"/>
              </a:endParaRPr>
            </a:p>
          </p:txBody>
        </p:sp>
        <p:sp>
          <p:nvSpPr>
            <p:cNvPr id="54290" name="Oval 18"/>
            <p:cNvSpPr>
              <a:spLocks noChangeArrowheads="1"/>
            </p:cNvSpPr>
            <p:nvPr/>
          </p:nvSpPr>
          <p:spPr bwMode="auto">
            <a:xfrm>
              <a:off x="1251" y="2781"/>
              <a:ext cx="1710" cy="1046"/>
            </a:xfrm>
            <a:prstGeom prst="ellipse">
              <a:avLst/>
            </a:prstGeom>
            <a:solidFill>
              <a:srgbClr val="99FF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291" name="Text Box 19"/>
            <p:cNvSpPr txBox="1">
              <a:spLocks noChangeArrowheads="1"/>
            </p:cNvSpPr>
            <p:nvPr/>
          </p:nvSpPr>
          <p:spPr bwMode="auto">
            <a:xfrm>
              <a:off x="1302" y="2837"/>
              <a:ext cx="1572" cy="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endParaRPr lang="ru-RU" sz="1600" b="1" dirty="0" smtClean="0">
                <a:solidFill>
                  <a:srgbClr val="0033CC"/>
                </a:solidFill>
                <a:latin typeface="+mn-lt"/>
              </a:endParaRPr>
            </a:p>
            <a:p>
              <a:pPr algn="ctr"/>
              <a:r>
                <a:rPr lang="ru-RU" sz="1600" b="1" dirty="0" smtClean="0">
                  <a:solidFill>
                    <a:srgbClr val="0033CC"/>
                  </a:solidFill>
                  <a:latin typeface="+mj-lt"/>
                </a:rPr>
                <a:t>Принцип </a:t>
              </a:r>
              <a:endParaRPr lang="ru-RU" sz="1600" b="1" dirty="0">
                <a:solidFill>
                  <a:srgbClr val="0033CC"/>
                </a:solidFill>
                <a:latin typeface="+mj-lt"/>
              </a:endParaRPr>
            </a:p>
            <a:p>
              <a:pPr algn="ctr">
                <a:spcAft>
                  <a:spcPts val="300"/>
                </a:spcAft>
              </a:pPr>
              <a:r>
                <a:rPr lang="ru-RU" sz="1600" b="1" dirty="0" smtClean="0">
                  <a:solidFill>
                    <a:srgbClr val="0033CC"/>
                  </a:solidFill>
                  <a:latin typeface="+mj-lt"/>
                </a:rPr>
                <a:t>вариативности</a:t>
              </a:r>
              <a:endParaRPr lang="ru-RU" sz="1600" b="1" dirty="0">
                <a:solidFill>
                  <a:srgbClr val="0033CC"/>
                </a:solidFill>
                <a:latin typeface="+mj-lt"/>
              </a:endParaRPr>
            </a:p>
          </p:txBody>
        </p:sp>
        <p:sp>
          <p:nvSpPr>
            <p:cNvPr id="54281" name="Text Box 9"/>
            <p:cNvSpPr txBox="1">
              <a:spLocks noChangeArrowheads="1"/>
            </p:cNvSpPr>
            <p:nvPr/>
          </p:nvSpPr>
          <p:spPr bwMode="auto">
            <a:xfrm>
              <a:off x="3736" y="1968"/>
              <a:ext cx="1479" cy="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endParaRPr lang="ru-RU" sz="1600" b="1" dirty="0" smtClean="0">
                <a:solidFill>
                  <a:srgbClr val="0033CC"/>
                </a:solidFill>
                <a:latin typeface="+mn-lt"/>
              </a:endParaRPr>
            </a:p>
            <a:p>
              <a:pPr algn="ctr"/>
              <a:endParaRPr lang="ru-RU" sz="1600" b="1" dirty="0" smtClean="0">
                <a:solidFill>
                  <a:srgbClr val="0033CC"/>
                </a:solidFill>
                <a:latin typeface="+mn-lt"/>
              </a:endParaRPr>
            </a:p>
            <a:p>
              <a:pPr algn="ctr"/>
              <a:r>
                <a:rPr lang="ru-RU" sz="1600" b="1" dirty="0" smtClean="0">
                  <a:solidFill>
                    <a:srgbClr val="0033CC"/>
                  </a:solidFill>
                  <a:latin typeface="+mj-lt"/>
                </a:rPr>
                <a:t>Принцип </a:t>
              </a:r>
              <a:endParaRPr lang="ru-RU" sz="1600" b="1" dirty="0">
                <a:solidFill>
                  <a:srgbClr val="0033CC"/>
                </a:solidFill>
                <a:latin typeface="+mj-lt"/>
              </a:endParaRPr>
            </a:p>
            <a:p>
              <a:pPr algn="ctr">
                <a:spcAft>
                  <a:spcPts val="300"/>
                </a:spcAft>
              </a:pPr>
              <a:r>
                <a:rPr lang="ru-RU" sz="1600" b="1" dirty="0" smtClean="0">
                  <a:solidFill>
                    <a:srgbClr val="0033CC"/>
                  </a:solidFill>
                  <a:latin typeface="+mj-lt"/>
                </a:rPr>
                <a:t>деятельности</a:t>
              </a:r>
              <a:endParaRPr lang="ru-RU" sz="1600" b="1" dirty="0">
                <a:solidFill>
                  <a:srgbClr val="0033CC"/>
                </a:solidFill>
                <a:latin typeface="+mj-lt"/>
              </a:endParaRPr>
            </a:p>
          </p:txBody>
        </p:sp>
      </p:grpSp>
      <p:sp>
        <p:nvSpPr>
          <p:cNvPr id="108564" name="Rectangle 20"/>
          <p:cNvSpPr>
            <a:spLocks noChangeArrowheads="1"/>
          </p:cNvSpPr>
          <p:nvPr/>
        </p:nvSpPr>
        <p:spPr bwMode="auto">
          <a:xfrm>
            <a:off x="2161659" y="244357"/>
            <a:ext cx="701992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</a:t>
            </a:r>
            <a:r>
              <a:rPr lang="ru-RU" sz="3200" b="1" dirty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Система дидактических</a:t>
            </a:r>
          </a:p>
          <a:p>
            <a:pPr>
              <a:defRPr/>
            </a:pPr>
            <a:r>
              <a:rPr lang="ru-RU" sz="3200" b="1" dirty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              принципов</a:t>
            </a:r>
            <a:r>
              <a:rPr lang="ru-RU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               </a:t>
            </a:r>
            <a:endParaRPr lang="ru-RU" sz="3200" b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4034" name="Рисунок 1" descr="Описание: http://xn--45-mlcudrahz.xn--p1ai/files/image/mi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16191">
            <a:off x="3498325" y="3187178"/>
            <a:ext cx="19050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00034" y="357166"/>
            <a:ext cx="8229600" cy="602363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i="1" dirty="0" smtClean="0">
                <a:latin typeface="+mj-lt"/>
              </a:rPr>
              <a:t>Какие условия обеспечивают психологическую комфортность в образовательном процессе?</a:t>
            </a:r>
            <a:endParaRPr lang="ru-RU" sz="3600" b="1" i="1" dirty="0">
              <a:latin typeface="+mj-lt"/>
            </a:endParaRPr>
          </a:p>
        </p:txBody>
      </p:sp>
      <p:pic>
        <p:nvPicPr>
          <p:cNvPr id="45058" name="Picture 2" descr="http://rcro.tomsk.ru/wp-content/uploads/2017/10/doshkolnoe-obrazovanie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496583"/>
            <a:ext cx="4824536" cy="32151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r>
              <a:rPr lang="ru-RU" sz="3200" dirty="0" smtClean="0">
                <a:solidFill>
                  <a:srgbClr val="FF9966"/>
                </a:solidFill>
              </a:rPr>
              <a:t>Психологическая комфортность ребёнка в образовательном учреждении</a:t>
            </a:r>
            <a:endParaRPr lang="ru-RU" sz="3200" dirty="0">
              <a:solidFill>
                <a:srgbClr val="FF9966"/>
              </a:solidFill>
            </a:endParaRPr>
          </a:p>
        </p:txBody>
      </p:sp>
      <p:grpSp>
        <p:nvGrpSpPr>
          <p:cNvPr id="43" name="Группа 42"/>
          <p:cNvGrpSpPr/>
          <p:nvPr/>
        </p:nvGrpSpPr>
        <p:grpSpPr>
          <a:xfrm>
            <a:off x="251520" y="1772816"/>
            <a:ext cx="8745716" cy="4681745"/>
            <a:chOff x="251520" y="1772816"/>
            <a:chExt cx="8745716" cy="4681745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2494684" y="3491435"/>
              <a:ext cx="2016224" cy="295232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1200" b="1" dirty="0">
                  <a:solidFill>
                    <a:srgbClr val="002060"/>
                  </a:solidFill>
                  <a:latin typeface="Arial"/>
                </a:rPr>
                <a:t>Удовлетворённость </a:t>
              </a:r>
            </a:p>
            <a:p>
              <a:pPr algn="ctr">
                <a:defRPr/>
              </a:pPr>
              <a:r>
                <a:rPr lang="ru-RU" sz="1200" b="1" dirty="0">
                  <a:solidFill>
                    <a:srgbClr val="002060"/>
                  </a:solidFill>
                  <a:latin typeface="Arial"/>
                </a:rPr>
                <a:t>деятельностью</a:t>
              </a:r>
            </a:p>
            <a:p>
              <a:pPr algn="ctr">
                <a:defRPr/>
              </a:pPr>
              <a:endParaRPr lang="ru-RU" sz="1200" b="1" dirty="0">
                <a:solidFill>
                  <a:srgbClr val="6BB1C9">
                    <a:lumMod val="50000"/>
                  </a:srgbClr>
                </a:solidFill>
                <a:latin typeface="Arial"/>
              </a:endParaRPr>
            </a:p>
            <a:p>
              <a:pPr algn="ctr">
                <a:defRPr/>
              </a:pPr>
              <a:r>
                <a:rPr lang="ru-RU" sz="1200" b="1" dirty="0">
                  <a:solidFill>
                    <a:srgbClr val="6BB1C9">
                      <a:lumMod val="50000"/>
                    </a:srgbClr>
                  </a:solidFill>
                  <a:latin typeface="Arial"/>
                </a:rPr>
                <a:t>Мотивирование</a:t>
              </a:r>
            </a:p>
            <a:p>
              <a:pPr algn="ctr">
                <a:defRPr/>
              </a:pPr>
              <a:endParaRPr lang="ru-RU" sz="1200" b="1" dirty="0">
                <a:solidFill>
                  <a:srgbClr val="6BB1C9">
                    <a:lumMod val="50000"/>
                  </a:srgbClr>
                </a:solidFill>
                <a:latin typeface="Arial"/>
              </a:endParaRPr>
            </a:p>
            <a:p>
              <a:pPr algn="ctr">
                <a:defRPr/>
              </a:pPr>
              <a:r>
                <a:rPr lang="ru-RU" sz="1200" b="1" dirty="0">
                  <a:solidFill>
                    <a:srgbClr val="6BB1C9">
                      <a:lumMod val="50000"/>
                    </a:srgbClr>
                  </a:solidFill>
                  <a:latin typeface="Arial"/>
                </a:rPr>
                <a:t>Игровая деятельность (парная, групповая) </a:t>
              </a:r>
            </a:p>
            <a:p>
              <a:pPr algn="ctr">
                <a:defRPr/>
              </a:pPr>
              <a:r>
                <a:rPr lang="ru-RU" sz="1200" b="1" dirty="0">
                  <a:solidFill>
                    <a:srgbClr val="6BB1C9">
                      <a:lumMod val="50000"/>
                    </a:srgbClr>
                  </a:solidFill>
                  <a:latin typeface="Arial"/>
                </a:rPr>
                <a:t>Выбор партнёра по интересам, по гендерному </a:t>
              </a:r>
              <a:r>
                <a:rPr lang="ru-RU" sz="1200" b="1" dirty="0" smtClean="0">
                  <a:solidFill>
                    <a:srgbClr val="6BB1C9">
                      <a:lumMod val="50000"/>
                    </a:srgbClr>
                  </a:solidFill>
                  <a:latin typeface="Arial"/>
                </a:rPr>
                <a:t>признаку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251520" y="3501008"/>
              <a:ext cx="2016224" cy="295232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1200" b="1" dirty="0">
                  <a:solidFill>
                    <a:srgbClr val="002060"/>
                  </a:solidFill>
                  <a:latin typeface="Arial"/>
                </a:rPr>
                <a:t>Удовлетворённость </a:t>
              </a:r>
            </a:p>
            <a:p>
              <a:pPr algn="ctr">
                <a:defRPr/>
              </a:pPr>
              <a:r>
                <a:rPr lang="ru-RU" sz="1200" b="1" dirty="0">
                  <a:solidFill>
                    <a:srgbClr val="002060"/>
                  </a:solidFill>
                  <a:latin typeface="Arial"/>
                </a:rPr>
                <a:t>у</a:t>
              </a:r>
              <a:r>
                <a:rPr lang="ru-RU" sz="1200" b="1" dirty="0" smtClean="0">
                  <a:solidFill>
                    <a:srgbClr val="002060"/>
                  </a:solidFill>
                  <a:latin typeface="Arial"/>
                </a:rPr>
                <a:t>словиями предметной среды и организацией образовательного процесса в ОУ</a:t>
              </a:r>
              <a:endParaRPr lang="ru-RU" sz="1200" b="1" dirty="0">
                <a:solidFill>
                  <a:srgbClr val="002060"/>
                </a:solidFill>
                <a:latin typeface="Arial"/>
              </a:endParaRPr>
            </a:p>
            <a:p>
              <a:pPr algn="ctr">
                <a:defRPr/>
              </a:pPr>
              <a:endParaRPr lang="ru-RU" sz="1200" b="1" dirty="0">
                <a:solidFill>
                  <a:srgbClr val="6BB1C9">
                    <a:lumMod val="50000"/>
                  </a:srgbClr>
                </a:solidFill>
                <a:latin typeface="Arial"/>
              </a:endParaRPr>
            </a:p>
            <a:p>
              <a:pPr algn="ctr">
                <a:defRPr/>
              </a:pPr>
              <a:r>
                <a:rPr lang="ru-RU" sz="1200" b="1" dirty="0" smtClean="0">
                  <a:solidFill>
                    <a:srgbClr val="6BB1C9">
                      <a:lumMod val="50000"/>
                    </a:srgbClr>
                  </a:solidFill>
                  <a:latin typeface="Arial"/>
                </a:rPr>
                <a:t>Степень психофизиологического комфорта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4737848" y="3491435"/>
              <a:ext cx="2016224" cy="295232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1200" b="1" dirty="0">
                  <a:solidFill>
                    <a:srgbClr val="002060"/>
                  </a:solidFill>
                  <a:latin typeface="Arial"/>
                </a:rPr>
                <a:t>Удовлетворённость качеством взаимоотношений </a:t>
              </a:r>
              <a:r>
                <a:rPr lang="ru-RU" sz="1200" b="1" dirty="0">
                  <a:solidFill>
                    <a:srgbClr val="6BB1C9">
                      <a:lumMod val="50000"/>
                    </a:srgbClr>
                  </a:solidFill>
                  <a:latin typeface="Arial"/>
                </a:rPr>
                <a:t>в системе</a:t>
              </a:r>
            </a:p>
            <a:p>
              <a:pPr algn="ctr">
                <a:defRPr/>
              </a:pPr>
              <a:endParaRPr lang="ru-RU" sz="1200" b="1" dirty="0">
                <a:solidFill>
                  <a:srgbClr val="6BB1C9">
                    <a:lumMod val="50000"/>
                  </a:srgbClr>
                </a:solidFill>
                <a:latin typeface="Arial"/>
              </a:endParaRPr>
            </a:p>
            <a:p>
              <a:pPr algn="ctr">
                <a:defRPr/>
              </a:pPr>
              <a:r>
                <a:rPr lang="ru-RU" sz="1200" b="1" dirty="0">
                  <a:solidFill>
                    <a:srgbClr val="6BB1C9">
                      <a:lumMod val="50000"/>
                    </a:srgbClr>
                  </a:solidFill>
                  <a:latin typeface="Arial"/>
                </a:rPr>
                <a:t>«ребёнок-ребёнок»</a:t>
              </a:r>
            </a:p>
            <a:p>
              <a:pPr algn="ctr">
                <a:defRPr/>
              </a:pPr>
              <a:endParaRPr lang="ru-RU" sz="1200" b="1" dirty="0">
                <a:solidFill>
                  <a:srgbClr val="6BB1C9">
                    <a:lumMod val="50000"/>
                  </a:srgbClr>
                </a:solidFill>
                <a:latin typeface="Arial"/>
              </a:endParaRPr>
            </a:p>
            <a:p>
              <a:pPr algn="ctr">
                <a:defRPr/>
              </a:pPr>
              <a:r>
                <a:rPr lang="ru-RU" sz="1200" b="1" dirty="0">
                  <a:solidFill>
                    <a:srgbClr val="6BB1C9">
                      <a:lumMod val="50000"/>
                    </a:srgbClr>
                  </a:solidFill>
                  <a:latin typeface="Arial"/>
                </a:rPr>
                <a:t>«педагог – обучающийся»</a:t>
              </a:r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6981012" y="3502233"/>
              <a:ext cx="2016224" cy="295232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1200" b="1" dirty="0" smtClean="0">
                  <a:solidFill>
                    <a:srgbClr val="002060"/>
                  </a:solidFill>
                  <a:latin typeface="Arial"/>
                </a:rPr>
                <a:t>Преобладающее эмоциональное </a:t>
              </a:r>
              <a:r>
                <a:rPr lang="ru-RU" sz="1200" b="1" smtClean="0">
                  <a:solidFill>
                    <a:srgbClr val="002060"/>
                  </a:solidFill>
                  <a:latin typeface="Arial"/>
                </a:rPr>
                <a:t>состояние </a:t>
              </a:r>
            </a:p>
            <a:p>
              <a:pPr algn="ctr">
                <a:defRPr/>
              </a:pPr>
              <a:r>
                <a:rPr lang="ru-RU" sz="1200" b="1" smtClean="0">
                  <a:solidFill>
                    <a:srgbClr val="002060"/>
                  </a:solidFill>
                  <a:latin typeface="Arial"/>
                </a:rPr>
                <a:t>(в </a:t>
              </a:r>
              <a:r>
                <a:rPr lang="ru-RU" sz="1200" b="1" dirty="0" err="1" smtClean="0">
                  <a:solidFill>
                    <a:srgbClr val="002060"/>
                  </a:solidFill>
                  <a:latin typeface="Arial"/>
                </a:rPr>
                <a:t>т.ч</a:t>
              </a:r>
              <a:r>
                <a:rPr lang="ru-RU" sz="1200" b="1" dirty="0" smtClean="0">
                  <a:solidFill>
                    <a:srgbClr val="002060"/>
                  </a:solidFill>
                  <a:latin typeface="Arial"/>
                </a:rPr>
                <a:t>. уровень тревожности)</a:t>
              </a:r>
            </a:p>
            <a:p>
              <a:pPr algn="ctr">
                <a:defRPr/>
              </a:pPr>
              <a:endParaRPr lang="ru-RU" sz="1200" b="1" dirty="0" smtClean="0">
                <a:solidFill>
                  <a:srgbClr val="002060"/>
                </a:solidFill>
                <a:latin typeface="Arial"/>
              </a:endParaRPr>
            </a:p>
            <a:p>
              <a:pPr algn="ctr">
                <a:defRPr/>
              </a:pPr>
              <a:r>
                <a:rPr lang="ru-RU" sz="1200" b="1" dirty="0" smtClean="0">
                  <a:solidFill>
                    <a:srgbClr val="002060"/>
                  </a:solidFill>
                  <a:latin typeface="Arial"/>
                </a:rPr>
                <a:t>Уровень самооценки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258402" y="1772817"/>
              <a:ext cx="1987091" cy="1619114"/>
              <a:chOff x="289559" y="1913050"/>
              <a:chExt cx="1987091" cy="1619114"/>
            </a:xfrm>
          </p:grpSpPr>
          <p:sp>
            <p:nvSpPr>
              <p:cNvPr id="19" name="Куб 18"/>
              <p:cNvSpPr/>
              <p:nvPr/>
            </p:nvSpPr>
            <p:spPr>
              <a:xfrm rot="4467490">
                <a:off x="546148" y="1801661"/>
                <a:ext cx="1619114" cy="1841891"/>
              </a:xfrm>
              <a:prstGeom prst="cube">
                <a:avLst>
                  <a:gd name="adj" fmla="val 10147"/>
                </a:avLst>
              </a:prstGeom>
              <a:gradFill>
                <a:gsLst>
                  <a:gs pos="0">
                    <a:srgbClr val="FE6400"/>
                  </a:gs>
                  <a:gs pos="100000">
                    <a:srgbClr val="763101"/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89559" y="2371985"/>
                <a:ext cx="1872208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sz="1400" b="1" dirty="0">
                    <a:solidFill>
                      <a:prstClr val="white"/>
                    </a:solidFill>
                    <a:latin typeface="Arial"/>
                  </a:rPr>
                  <a:t>Организационный компонент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b="1" dirty="0">
                  <a:solidFill>
                    <a:prstClr val="white"/>
                  </a:solidFill>
                  <a:latin typeface="Times New Roman"/>
                </a:endParaRPr>
              </a:p>
            </p:txBody>
          </p:sp>
        </p:grpSp>
        <p:sp>
          <p:nvSpPr>
            <p:cNvPr id="40" name="Блок-схема: память с прямым доступом 39"/>
            <p:cNvSpPr/>
            <p:nvPr/>
          </p:nvSpPr>
          <p:spPr>
            <a:xfrm>
              <a:off x="1846611" y="2656772"/>
              <a:ext cx="1008112" cy="144016"/>
            </a:xfrm>
            <a:prstGeom prst="flowChartMagneticDrum">
              <a:avLst/>
            </a:prstGeom>
            <a:gradFill flip="none" rotWithShape="1">
              <a:gsLst>
                <a:gs pos="0">
                  <a:schemeClr val="tx1">
                    <a:lumMod val="85000"/>
                  </a:schemeClr>
                </a:gs>
                <a:gs pos="100000">
                  <a:schemeClr val="tx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grpSp>
          <p:nvGrpSpPr>
            <p:cNvPr id="36" name="Группа 35"/>
            <p:cNvGrpSpPr/>
            <p:nvPr/>
          </p:nvGrpSpPr>
          <p:grpSpPr>
            <a:xfrm>
              <a:off x="2363414" y="1772816"/>
              <a:ext cx="2012384" cy="1619114"/>
              <a:chOff x="2291406" y="1881893"/>
              <a:chExt cx="2012384" cy="1619114"/>
            </a:xfrm>
          </p:grpSpPr>
          <p:sp>
            <p:nvSpPr>
              <p:cNvPr id="29" name="Куб 28"/>
              <p:cNvSpPr/>
              <p:nvPr/>
            </p:nvSpPr>
            <p:spPr>
              <a:xfrm rot="4467490">
                <a:off x="2573288" y="1770504"/>
                <a:ext cx="1619114" cy="1841891"/>
              </a:xfrm>
              <a:prstGeom prst="cube">
                <a:avLst>
                  <a:gd name="adj" fmla="val 10147"/>
                </a:avLst>
              </a:prstGeom>
              <a:gradFill>
                <a:gsLst>
                  <a:gs pos="0">
                    <a:srgbClr val="406EA0"/>
                  </a:gs>
                  <a:gs pos="100000">
                    <a:srgbClr val="4A87C8"/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291406" y="2382565"/>
                <a:ext cx="18722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sz="1400" b="1" dirty="0" smtClean="0">
                    <a:solidFill>
                      <a:prstClr val="white"/>
                    </a:solidFill>
                    <a:latin typeface="Arial"/>
                  </a:rPr>
                  <a:t>Деятельностный компонент</a:t>
                </a:r>
                <a:endParaRPr lang="ru-RU" sz="1400" b="1" dirty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41" name="Блок-схема: память с прямым доступом 40"/>
            <p:cNvSpPr/>
            <p:nvPr/>
          </p:nvSpPr>
          <p:spPr>
            <a:xfrm>
              <a:off x="3960937" y="2651635"/>
              <a:ext cx="1008112" cy="144016"/>
            </a:xfrm>
            <a:prstGeom prst="flowChartMagneticDrum">
              <a:avLst/>
            </a:prstGeom>
            <a:gradFill flip="none" rotWithShape="1">
              <a:gsLst>
                <a:gs pos="0">
                  <a:schemeClr val="tx1">
                    <a:lumMod val="85000"/>
                  </a:schemeClr>
                </a:gs>
                <a:gs pos="100000">
                  <a:schemeClr val="tx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grpSp>
          <p:nvGrpSpPr>
            <p:cNvPr id="37" name="Группа 36"/>
            <p:cNvGrpSpPr/>
            <p:nvPr/>
          </p:nvGrpSpPr>
          <p:grpSpPr>
            <a:xfrm>
              <a:off x="4523956" y="1772816"/>
              <a:ext cx="1994893" cy="1619114"/>
              <a:chOff x="4451948" y="1881893"/>
              <a:chExt cx="1994893" cy="1619114"/>
            </a:xfrm>
          </p:grpSpPr>
          <p:sp>
            <p:nvSpPr>
              <p:cNvPr id="30" name="Куб 29"/>
              <p:cNvSpPr/>
              <p:nvPr/>
            </p:nvSpPr>
            <p:spPr>
              <a:xfrm rot="4467490">
                <a:off x="4716339" y="1770504"/>
                <a:ext cx="1619114" cy="1841891"/>
              </a:xfrm>
              <a:prstGeom prst="cube">
                <a:avLst>
                  <a:gd name="adj" fmla="val 10147"/>
                </a:avLst>
              </a:prstGeom>
              <a:gradFill>
                <a:gsLst>
                  <a:gs pos="0">
                    <a:srgbClr val="749B02"/>
                  </a:gs>
                  <a:gs pos="100000">
                    <a:srgbClr val="749A04"/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451948" y="2397087"/>
                <a:ext cx="18722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sz="1400" b="1" dirty="0" smtClean="0">
                    <a:solidFill>
                      <a:prstClr val="white"/>
                    </a:solidFill>
                    <a:latin typeface="Arial"/>
                  </a:rPr>
                  <a:t>Коммуникативный компонент</a:t>
                </a:r>
                <a:endParaRPr lang="ru-RU" sz="1400" b="1" dirty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42" name="Блок-схема: память с прямым доступом 41"/>
            <p:cNvSpPr/>
            <p:nvPr/>
          </p:nvSpPr>
          <p:spPr>
            <a:xfrm>
              <a:off x="6125210" y="2651635"/>
              <a:ext cx="1008112" cy="144016"/>
            </a:xfrm>
            <a:prstGeom prst="flowChartMagneticDrum">
              <a:avLst/>
            </a:prstGeom>
            <a:gradFill flip="none" rotWithShape="1">
              <a:gsLst>
                <a:gs pos="0">
                  <a:schemeClr val="tx1">
                    <a:lumMod val="85000"/>
                  </a:schemeClr>
                </a:gs>
                <a:gs pos="100000">
                  <a:schemeClr val="tx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grpSp>
          <p:nvGrpSpPr>
            <p:cNvPr id="38" name="Группа 37"/>
            <p:cNvGrpSpPr/>
            <p:nvPr/>
          </p:nvGrpSpPr>
          <p:grpSpPr>
            <a:xfrm>
              <a:off x="6725623" y="1772816"/>
              <a:ext cx="1923530" cy="1619114"/>
              <a:chOff x="6653615" y="1881893"/>
              <a:chExt cx="1923530" cy="1619114"/>
            </a:xfrm>
          </p:grpSpPr>
          <p:sp>
            <p:nvSpPr>
              <p:cNvPr id="31" name="Куб 30"/>
              <p:cNvSpPr/>
              <p:nvPr/>
            </p:nvSpPr>
            <p:spPr>
              <a:xfrm rot="4467490">
                <a:off x="6846643" y="1770504"/>
                <a:ext cx="1619114" cy="1841891"/>
              </a:xfrm>
              <a:prstGeom prst="cube">
                <a:avLst>
                  <a:gd name="adj" fmla="val 10147"/>
                </a:avLst>
              </a:prstGeom>
              <a:gradFill>
                <a:gsLst>
                  <a:gs pos="0">
                    <a:srgbClr val="009997"/>
                  </a:gs>
                  <a:gs pos="100000">
                    <a:srgbClr val="004B49"/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653615" y="2397087"/>
                <a:ext cx="18722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sz="1400" b="1" dirty="0" smtClean="0">
                    <a:solidFill>
                      <a:prstClr val="white"/>
                    </a:solidFill>
                    <a:latin typeface="Arial"/>
                  </a:rPr>
                  <a:t>Личностный компонент</a:t>
                </a:r>
                <a:endParaRPr lang="ru-RU" sz="1400" b="1" dirty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5099738"/>
      </p:ext>
    </p:extLst>
  </p:cSld>
  <p:clrMapOvr>
    <a:masterClrMapping/>
  </p:clrMapOvr>
  <p:transition spd="slow">
    <p:blinds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74911" y="188640"/>
            <a:ext cx="8229600" cy="1152128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pPr algn="ctr" eaLnBrk="1" hangingPunct="1">
              <a:defRPr/>
            </a:pPr>
            <a:r>
              <a:rPr lang="ru-RU" sz="40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психологической комфортности</a:t>
            </a:r>
          </a:p>
        </p:txBody>
      </p:sp>
      <p:sp>
        <p:nvSpPr>
          <p:cNvPr id="128003" name="Rectangle 3"/>
          <p:cNvSpPr>
            <a:spLocks noChangeArrowheads="1"/>
          </p:cNvSpPr>
          <p:nvPr/>
        </p:nvSpPr>
        <p:spPr bwMode="auto">
          <a:xfrm>
            <a:off x="451652" y="1330017"/>
            <a:ext cx="838835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8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eaLnBrk="0" hangingPunct="0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беспечивает </a:t>
            </a:r>
          </a:p>
          <a:p>
            <a:pPr marL="457200" indent="-457200" eaLnBrk="0" hangingPunct="0">
              <a:buFont typeface="Wingdings" pitchFamily="2" charset="2"/>
              <a:buChar char="Ø"/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снятие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стрессообразующих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факторов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образовательного процесса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457200" indent="-457200" eaLnBrk="0" hangingPunct="0">
              <a:buFont typeface="Wingdings" pitchFamily="2" charset="2"/>
              <a:buChar char="Ø"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создание в детском коллективе доброжелательной атмосферы, основанной на реализации идей педагогики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сотрудничества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457200" indent="-457200" eaLnBrk="0" hangingPunct="0">
              <a:buFont typeface="Wingdings" pitchFamily="2" charset="2"/>
              <a:buChar char="Ø"/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развитие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диалоговых форм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общения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Picture 2" descr="C:\Documents and Settings\Администратор\Рабочий стол\qsXtKdEr4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4144562"/>
            <a:ext cx="3744416" cy="2685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568952" cy="5400600"/>
          </a:xfrm>
        </p:spPr>
        <p:txBody>
          <a:bodyPr/>
          <a:lstStyle/>
          <a:p>
            <a:pPr marL="444500" indent="-444500" eaLnBrk="1" hangingPunct="1">
              <a:lnSpc>
                <a:spcPct val="80000"/>
              </a:lnSpc>
              <a:buClrTx/>
              <a:buSzTx/>
              <a:buFont typeface="Wingdings" pitchFamily="2" charset="2"/>
              <a:buChar char="v"/>
              <a:defRPr/>
            </a:pPr>
            <a:endParaRPr lang="ru-RU" sz="3000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  <a:p>
            <a:pPr marL="639763" indent="0" eaLnBrk="1" hangingPunct="1">
              <a:lnSpc>
                <a:spcPct val="80000"/>
              </a:lnSpc>
              <a:buClrTx/>
              <a:buSzTx/>
              <a:buNone/>
              <a:defRPr/>
            </a:pPr>
            <a:endParaRPr lang="ru-RU" sz="3600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/>
            </a:endParaRPr>
          </a:p>
          <a:p>
            <a:pPr marL="639763" indent="0" eaLnBrk="1" hangingPunct="1">
              <a:lnSpc>
                <a:spcPct val="80000"/>
              </a:lnSpc>
              <a:buClrTx/>
              <a:buSzTx/>
              <a:buNone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на ребенка,  его интересы и потребности</a:t>
            </a:r>
          </a:p>
          <a:p>
            <a:pPr marL="444500" indent="-444500" eaLnBrk="1" hangingPunct="1">
              <a:lnSpc>
                <a:spcPct val="80000"/>
              </a:lnSpc>
              <a:buClrTx/>
              <a:buSzTx/>
              <a:buFont typeface="Wingdings" pitchFamily="2" charset="2"/>
              <a:buChar char="v"/>
              <a:defRPr/>
            </a:pPr>
            <a:endParaRPr lang="ru-RU" sz="3000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Общение должно быть ориентированным 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420888"/>
            <a:ext cx="6169453" cy="4257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8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00042"/>
            <a:ext cx="867402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4605">
              <a:lnSpc>
                <a:spcPct val="150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ru-RU" sz="36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Педагог  может выступать в роли</a:t>
            </a:r>
          </a:p>
          <a:p>
            <a:pPr marR="14605">
              <a:lnSpc>
                <a:spcPct val="150000"/>
              </a:lnSpc>
              <a:spcAft>
                <a:spcPts val="0"/>
              </a:spcAft>
              <a:tabLst>
                <a:tab pos="228600" algn="l"/>
              </a:tabLst>
            </a:pPr>
            <a:endParaRPr lang="ru-RU" sz="3600" b="1" dirty="0" smtClean="0">
              <a:solidFill>
                <a:srgbClr val="FF99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Times New Roman"/>
            </a:endParaRPr>
          </a:p>
          <a:p>
            <a:pPr marR="14605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tabLst>
                <a:tab pos="228600" algn="l"/>
              </a:tabLst>
            </a:pPr>
            <a:r>
              <a:rPr lang="ru-RU" sz="2800" b="1" dirty="0" smtClean="0">
                <a:solidFill>
                  <a:prstClr val="white"/>
                </a:solidFill>
                <a:latin typeface="Arial"/>
              </a:rPr>
              <a:t>старшего друга</a:t>
            </a:r>
          </a:p>
          <a:p>
            <a:pPr marR="14605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tabLst>
                <a:tab pos="228600" algn="l"/>
              </a:tabLst>
            </a:pPr>
            <a:r>
              <a:rPr lang="ru-RU" sz="2800" b="1" dirty="0" smtClean="0">
                <a:solidFill>
                  <a:prstClr val="white"/>
                </a:solidFill>
                <a:latin typeface="Arial"/>
              </a:rPr>
              <a:t>наставника</a:t>
            </a:r>
          </a:p>
          <a:p>
            <a:pPr marR="14605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tabLst>
                <a:tab pos="228600" algn="l"/>
              </a:tabLst>
            </a:pPr>
            <a:r>
              <a:rPr lang="ru-RU" sz="2800" b="1" dirty="0" smtClean="0">
                <a:solidFill>
                  <a:prstClr val="white"/>
                </a:solidFill>
                <a:latin typeface="Arial"/>
              </a:rPr>
              <a:t>партнёра</a:t>
            </a:r>
          </a:p>
          <a:p>
            <a:pPr marR="14605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tabLst>
                <a:tab pos="228600" algn="l"/>
              </a:tabLst>
            </a:pPr>
            <a:r>
              <a:rPr lang="ru-RU" sz="2800" b="1" dirty="0" smtClean="0">
                <a:solidFill>
                  <a:prstClr val="white"/>
                </a:solidFill>
                <a:latin typeface="Arial"/>
              </a:rPr>
              <a:t> организатора</a:t>
            </a:r>
          </a:p>
          <a:p>
            <a:pPr marR="14605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tabLst>
                <a:tab pos="228600" algn="l"/>
              </a:tabLst>
            </a:pPr>
            <a:r>
              <a:rPr lang="ru-RU" sz="2800" b="1" dirty="0" smtClean="0">
                <a:solidFill>
                  <a:prstClr val="white"/>
                </a:solidFill>
                <a:latin typeface="Arial"/>
              </a:rPr>
              <a:t> помощника</a:t>
            </a:r>
            <a:endParaRPr lang="ru-RU" sz="2800" b="1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543" y="2143116"/>
            <a:ext cx="5104457" cy="389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26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 algn="ctr">
              <a:buNone/>
            </a:pPr>
            <a:r>
              <a:rPr lang="ru-RU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Деятельностный</a:t>
            </a:r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ru-RU" sz="5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137160" indent="0" algn="ctr">
              <a:buNone/>
            </a:pP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метод </a:t>
            </a:r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обучения?</a:t>
            </a:r>
          </a:p>
          <a:p>
            <a:pPr algn="ctr"/>
            <a:endParaRPr lang="ru-RU" sz="5400" dirty="0" smtClean="0">
              <a:solidFill>
                <a:srgbClr val="FF9966"/>
              </a:solidFill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00042"/>
            <a:ext cx="867402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4605">
              <a:lnSpc>
                <a:spcPct val="150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ru-RU" sz="36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/>
              </a:rPr>
              <a:t>Педагог  может выступать в роли</a:t>
            </a:r>
          </a:p>
          <a:p>
            <a:pPr marR="14605">
              <a:lnSpc>
                <a:spcPct val="150000"/>
              </a:lnSpc>
              <a:spcAft>
                <a:spcPts val="0"/>
              </a:spcAft>
              <a:tabLst>
                <a:tab pos="228600" algn="l"/>
              </a:tabLst>
            </a:pPr>
            <a:endParaRPr lang="ru-RU" sz="3600" b="1" dirty="0" smtClean="0">
              <a:solidFill>
                <a:srgbClr val="FF99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Times New Roman"/>
            </a:endParaRPr>
          </a:p>
          <a:p>
            <a:pPr marR="14605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tabLst>
                <a:tab pos="228600" algn="l"/>
              </a:tabLst>
            </a:pPr>
            <a:r>
              <a:rPr lang="ru-RU" sz="2800" b="1" dirty="0" smtClean="0">
                <a:solidFill>
                  <a:prstClr val="white"/>
                </a:solidFill>
                <a:latin typeface="Arial"/>
              </a:rPr>
              <a:t>старшего друга</a:t>
            </a:r>
          </a:p>
          <a:p>
            <a:pPr marR="14605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tabLst>
                <a:tab pos="228600" algn="l"/>
              </a:tabLst>
            </a:pPr>
            <a:r>
              <a:rPr lang="ru-RU" sz="2800" b="1" dirty="0" smtClean="0">
                <a:solidFill>
                  <a:prstClr val="white"/>
                </a:solidFill>
                <a:latin typeface="Arial"/>
              </a:rPr>
              <a:t>наставника</a:t>
            </a:r>
          </a:p>
          <a:p>
            <a:pPr marR="14605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tabLst>
                <a:tab pos="228600" algn="l"/>
              </a:tabLst>
            </a:pPr>
            <a:r>
              <a:rPr lang="ru-RU" sz="2800" b="1" dirty="0" smtClean="0">
                <a:solidFill>
                  <a:prstClr val="white"/>
                </a:solidFill>
                <a:latin typeface="Arial"/>
              </a:rPr>
              <a:t>партнёра</a:t>
            </a:r>
          </a:p>
          <a:p>
            <a:pPr marR="14605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tabLst>
                <a:tab pos="228600" algn="l"/>
              </a:tabLst>
            </a:pPr>
            <a:r>
              <a:rPr lang="ru-RU" sz="2800" b="1" dirty="0" smtClean="0">
                <a:solidFill>
                  <a:prstClr val="white"/>
                </a:solidFill>
                <a:latin typeface="Arial"/>
              </a:rPr>
              <a:t> организатора</a:t>
            </a:r>
          </a:p>
          <a:p>
            <a:pPr marR="14605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tabLst>
                <a:tab pos="228600" algn="l"/>
              </a:tabLst>
            </a:pPr>
            <a:r>
              <a:rPr lang="ru-RU" sz="2800" b="1" dirty="0" smtClean="0">
                <a:solidFill>
                  <a:prstClr val="white"/>
                </a:solidFill>
                <a:latin typeface="Arial"/>
              </a:rPr>
              <a:t> помощника</a:t>
            </a:r>
            <a:endParaRPr lang="ru-RU" sz="2800" b="1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543" y="2143116"/>
            <a:ext cx="5104457" cy="389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211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r>
              <a:rPr lang="ru-RU" sz="3600" dirty="0">
                <a:solidFill>
                  <a:srgbClr val="FF9966"/>
                </a:solidFill>
              </a:rPr>
              <a:t>Комфортное пребывание в детском саду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5257800"/>
          </a:xfrm>
        </p:spPr>
        <p:txBody>
          <a:bodyPr>
            <a:normAutofit fontScale="25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endParaRPr lang="ru-RU" b="1" dirty="0">
              <a:latin typeface="+mj-lt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8600" b="1" dirty="0">
                <a:latin typeface="+mj-lt"/>
              </a:rPr>
              <a:t>р</a:t>
            </a:r>
            <a:r>
              <a:rPr lang="ru-RU" sz="8600" b="1" dirty="0" smtClean="0">
                <a:latin typeface="+mj-lt"/>
              </a:rPr>
              <a:t>ебёнок должен чувствовать себя нужным,</a:t>
            </a:r>
            <a:r>
              <a:rPr lang="ru-RU" sz="8600" dirty="0"/>
              <a:t> </a:t>
            </a:r>
            <a:r>
              <a:rPr lang="ru-RU" sz="8600" b="1" dirty="0">
                <a:latin typeface="+mj-lt"/>
              </a:rPr>
              <a:t>активным участником в  общих </a:t>
            </a:r>
            <a:r>
              <a:rPr lang="ru-RU" sz="8600" b="1" dirty="0" smtClean="0">
                <a:latin typeface="+mj-lt"/>
              </a:rPr>
              <a:t>делах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ru-RU" sz="8600" b="1" dirty="0" smtClean="0">
              <a:latin typeface="+mj-lt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8600" b="1" dirty="0" smtClean="0">
                <a:latin typeface="+mj-lt"/>
              </a:rPr>
              <a:t>дети </a:t>
            </a:r>
            <a:r>
              <a:rPr lang="ru-RU" sz="8600" b="1" dirty="0">
                <a:latin typeface="+mj-lt"/>
              </a:rPr>
              <a:t>не должны бояться ошибок, </a:t>
            </a:r>
            <a:r>
              <a:rPr lang="ru-RU" sz="8600" b="1" dirty="0" smtClean="0">
                <a:latin typeface="+mj-lt"/>
              </a:rPr>
              <a:t>неудач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ru-RU" sz="8600" b="1" dirty="0">
              <a:latin typeface="+mj-lt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8600" b="1" dirty="0" smtClean="0">
                <a:latin typeface="+mj-lt"/>
              </a:rPr>
              <a:t>необходимо </a:t>
            </a:r>
            <a:r>
              <a:rPr lang="ru-RU" sz="8600" b="1" dirty="0">
                <a:latin typeface="+mj-lt"/>
              </a:rPr>
              <a:t>принимать все ответы детей (по </a:t>
            </a:r>
            <a:r>
              <a:rPr lang="ru-RU" sz="8600" b="1" dirty="0" smtClean="0">
                <a:latin typeface="+mj-lt"/>
              </a:rPr>
              <a:t> возможности)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ru-RU" sz="8600" b="1" dirty="0">
              <a:latin typeface="+mj-lt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8600" b="1" dirty="0" smtClean="0">
                <a:latin typeface="+mj-lt"/>
              </a:rPr>
              <a:t>грамотное </a:t>
            </a:r>
            <a:r>
              <a:rPr lang="ru-RU" sz="8600" b="1" dirty="0">
                <a:latin typeface="+mj-lt"/>
              </a:rPr>
              <a:t>расположение детей в </a:t>
            </a:r>
            <a:r>
              <a:rPr lang="ru-RU" sz="8600" b="1" dirty="0" smtClean="0">
                <a:latin typeface="+mj-lt"/>
              </a:rPr>
              <a:t>пространстве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ru-RU" sz="8600" b="1" dirty="0">
              <a:latin typeface="+mj-lt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8600" b="1" dirty="0" smtClean="0">
                <a:latin typeface="+mj-lt"/>
              </a:rPr>
              <a:t>возможность </a:t>
            </a:r>
            <a:r>
              <a:rPr lang="ru-RU" sz="8600" b="1" dirty="0">
                <a:latin typeface="+mj-lt"/>
              </a:rPr>
              <a:t>свободного </a:t>
            </a:r>
            <a:r>
              <a:rPr lang="ru-RU" sz="8600" b="1" dirty="0" smtClean="0">
                <a:latin typeface="+mj-lt"/>
              </a:rPr>
              <a:t>перемещения детей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ru-RU" sz="8600" b="1" dirty="0">
              <a:latin typeface="+mj-lt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8600" b="1" dirty="0" smtClean="0">
                <a:latin typeface="+mj-lt"/>
              </a:rPr>
              <a:t>чередование </a:t>
            </a:r>
            <a:r>
              <a:rPr lang="ru-RU" sz="8600" b="1" dirty="0">
                <a:latin typeface="+mj-lt"/>
              </a:rPr>
              <a:t>видов </a:t>
            </a:r>
            <a:r>
              <a:rPr lang="ru-RU" sz="8600" b="1" dirty="0" smtClean="0">
                <a:latin typeface="+mj-lt"/>
              </a:rPr>
              <a:t>деятельности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ru-RU" sz="8600" b="1" dirty="0">
              <a:latin typeface="+mj-lt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8600" b="1" dirty="0" smtClean="0">
                <a:latin typeface="+mj-lt"/>
              </a:rPr>
              <a:t>дети </a:t>
            </a:r>
            <a:r>
              <a:rPr lang="ru-RU" sz="8600" b="1" dirty="0">
                <a:latin typeface="+mj-lt"/>
              </a:rPr>
              <a:t>должны видеть свою «детскую» </a:t>
            </a:r>
            <a:r>
              <a:rPr lang="ru-RU" sz="8600" b="1" dirty="0" smtClean="0">
                <a:latin typeface="+mj-lt"/>
              </a:rPr>
              <a:t>цель</a:t>
            </a:r>
            <a:endParaRPr lang="ru-RU" sz="8600" b="1" dirty="0">
              <a:latin typeface="+mj-lt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ru-RU" sz="8600" dirty="0"/>
          </a:p>
        </p:txBody>
      </p:sp>
    </p:spTree>
    <p:extLst>
      <p:ext uri="{BB962C8B-B14F-4D97-AF65-F5344CB8AC3E}">
        <p14:creationId xmlns:p14="http://schemas.microsoft.com/office/powerpoint/2010/main" val="1288750561"/>
      </p:ext>
    </p:extLst>
  </p:cSld>
  <p:clrMapOvr>
    <a:masterClrMapping/>
  </p:clrMapOvr>
  <p:transition spd="slow">
    <p:blinds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2411761" y="286250"/>
            <a:ext cx="6732240" cy="59046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b="1" i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«Ребёнок – удивительное существо.</a:t>
            </a:r>
          </a:p>
          <a:p>
            <a:pPr marL="0" indent="0">
              <a:buNone/>
            </a:pPr>
            <a:r>
              <a:rPr lang="ru-RU" sz="2800" b="1" i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Если вы не научили его смеяться, радостно удивляться, сочувствуя, желая добра,  если вы не сумели вызвать у него мудрую и добрую улыбку,  он будет смеяться злобно, смех его будет насмешкой»</a:t>
            </a:r>
          </a:p>
          <a:p>
            <a:pPr>
              <a:buFontTx/>
              <a:buNone/>
            </a:pP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                                </a:t>
            </a:r>
            <a:endParaRPr lang="en-US" sz="2800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algn="r">
              <a:buFontTx/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В.А.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Сухомлинский</a:t>
            </a:r>
          </a:p>
          <a:p>
            <a:pPr algn="r">
              <a:buFontTx/>
              <a:buNone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советский педагог, писатель, публицист,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algn="r">
              <a:buFontTx/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создатель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народной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педагогики</a:t>
            </a:r>
          </a:p>
          <a:p>
            <a:pPr algn="r">
              <a:buFontTx/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(1918-1970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г.г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.)</a:t>
            </a:r>
          </a:p>
        </p:txBody>
      </p:sp>
      <p:pic>
        <p:nvPicPr>
          <p:cNvPr id="46082" name="Picture 2" descr="http://images.myshared.ru/6/553475/slide_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18900" r="59576" b="13564"/>
          <a:stretch/>
        </p:blipFill>
        <p:spPr bwMode="auto">
          <a:xfrm>
            <a:off x="179513" y="260648"/>
            <a:ext cx="2232247" cy="312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703263" y="438150"/>
            <a:ext cx="7797827" cy="1487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n-US" sz="2400" b="1" i="1" dirty="0">
                <a:solidFill>
                  <a:srgbClr val="003399"/>
                </a:solidFill>
                <a:latin typeface="IOJPKR+Calibri,Bold" charset="0"/>
              </a:rPr>
              <a:t>«</a:t>
            </a:r>
            <a:r>
              <a:rPr lang="en-US" sz="2400" b="1" i="1" dirty="0" err="1">
                <a:solidFill>
                  <a:srgbClr val="003399"/>
                </a:solidFill>
                <a:latin typeface="IOJPKR+Calibri,Bold" charset="0"/>
              </a:rPr>
              <a:t>От</a:t>
            </a:r>
            <a:r>
              <a:rPr lang="en-US" sz="2400" b="1" i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i="1" dirty="0" err="1">
                <a:solidFill>
                  <a:srgbClr val="003399"/>
                </a:solidFill>
                <a:latin typeface="IOJPKR+Calibri,Bold" charset="0"/>
              </a:rPr>
              <a:t>того</a:t>
            </a:r>
            <a:r>
              <a:rPr lang="en-US" sz="2400" b="1" i="1" dirty="0">
                <a:solidFill>
                  <a:srgbClr val="003399"/>
                </a:solidFill>
                <a:latin typeface="IOJPKR+Calibri,Bold" charset="0"/>
              </a:rPr>
              <a:t>, </a:t>
            </a:r>
            <a:r>
              <a:rPr lang="en-US" sz="2400" b="1" i="1" dirty="0" err="1">
                <a:solidFill>
                  <a:srgbClr val="003399"/>
                </a:solidFill>
                <a:latin typeface="IOJPKR+Calibri,Bold" charset="0"/>
              </a:rPr>
              <a:t>как</a:t>
            </a:r>
            <a:r>
              <a:rPr lang="en-US" sz="2400" b="1" i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i="1" dirty="0" err="1">
                <a:solidFill>
                  <a:srgbClr val="003399"/>
                </a:solidFill>
                <a:latin typeface="IOJPKR+Calibri,Bold" charset="0"/>
              </a:rPr>
              <a:t>будет</a:t>
            </a:r>
            <a:r>
              <a:rPr lang="en-US" sz="2400" b="1" i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i="1" dirty="0" err="1">
                <a:solidFill>
                  <a:srgbClr val="003399"/>
                </a:solidFill>
                <a:latin typeface="IOJPKR+Calibri,Bold" charset="0"/>
              </a:rPr>
              <a:t>чувствовать</a:t>
            </a:r>
            <a:r>
              <a:rPr lang="en-US" sz="2400" b="1" i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i="1" dirty="0" err="1">
                <a:solidFill>
                  <a:srgbClr val="003399"/>
                </a:solidFill>
                <a:latin typeface="IOJPKR+Calibri,Bold" charset="0"/>
              </a:rPr>
              <a:t>себя</a:t>
            </a:r>
            <a:r>
              <a:rPr lang="en-US" sz="2400" b="1" i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i="1" dirty="0" err="1">
                <a:solidFill>
                  <a:srgbClr val="003399"/>
                </a:solidFill>
                <a:latin typeface="IOJPKR+Calibri,Bold" charset="0"/>
              </a:rPr>
              <a:t>ребёнок</a:t>
            </a:r>
            <a:r>
              <a:rPr lang="en-US" sz="2400" b="1" i="1" dirty="0">
                <a:solidFill>
                  <a:srgbClr val="003399"/>
                </a:solidFill>
                <a:latin typeface="IOJPKR+Calibri,Bold" charset="0"/>
              </a:rPr>
              <a:t>,</a:t>
            </a: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n-US" sz="2400" b="1" i="1" dirty="0" err="1">
                <a:solidFill>
                  <a:srgbClr val="003399"/>
                </a:solidFill>
                <a:latin typeface="IOJPKR+Calibri,Bold" charset="0"/>
              </a:rPr>
              <a:t>поднимаясь</a:t>
            </a:r>
            <a:r>
              <a:rPr lang="en-US" sz="2400" b="1" i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i="1" dirty="0" err="1">
                <a:solidFill>
                  <a:srgbClr val="003399"/>
                </a:solidFill>
                <a:latin typeface="IOJPKR+Calibri,Bold" charset="0"/>
              </a:rPr>
              <a:t>на</a:t>
            </a:r>
            <a:r>
              <a:rPr lang="en-US" sz="2400" b="1" i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i="1" dirty="0" err="1">
                <a:solidFill>
                  <a:srgbClr val="003399"/>
                </a:solidFill>
                <a:latin typeface="IOJPKR+Calibri,Bold" charset="0"/>
              </a:rPr>
              <a:t>первую</a:t>
            </a:r>
            <a:r>
              <a:rPr lang="en-US" sz="2400" b="1" i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i="1" dirty="0" err="1">
                <a:solidFill>
                  <a:srgbClr val="003399"/>
                </a:solidFill>
                <a:latin typeface="IOJPKR+Calibri,Bold" charset="0"/>
              </a:rPr>
              <a:t>ступеньку</a:t>
            </a:r>
            <a:r>
              <a:rPr lang="en-US" sz="2400" b="1" i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i="1" dirty="0" err="1">
                <a:solidFill>
                  <a:srgbClr val="003399"/>
                </a:solidFill>
                <a:latin typeface="IOJPKR+Calibri,Bold" charset="0"/>
              </a:rPr>
              <a:t>лестницы</a:t>
            </a:r>
            <a:r>
              <a:rPr lang="en-US" sz="2400" b="1" i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i="1" dirty="0" err="1">
                <a:solidFill>
                  <a:srgbClr val="003399"/>
                </a:solidFill>
                <a:latin typeface="IOJPKR+Calibri,Bold" charset="0"/>
              </a:rPr>
              <a:t>познания</a:t>
            </a:r>
            <a:r>
              <a:rPr lang="en-US" sz="2400" b="1" i="1" dirty="0">
                <a:solidFill>
                  <a:srgbClr val="003399"/>
                </a:solidFill>
                <a:latin typeface="IOJPKR+Calibri,Bold" charset="0"/>
              </a:rPr>
              <a:t>, </a:t>
            </a:r>
            <a:r>
              <a:rPr lang="en-US" sz="2400" b="1" i="1" dirty="0" err="1" smtClean="0">
                <a:solidFill>
                  <a:srgbClr val="003399"/>
                </a:solidFill>
                <a:latin typeface="IOJPKR+Calibri,Bold" charset="0"/>
              </a:rPr>
              <a:t>что</a:t>
            </a:r>
            <a:r>
              <a:rPr lang="ru-RU" sz="2400" b="1" i="1" dirty="0" smtClean="0">
                <a:solidFill>
                  <a:srgbClr val="003399"/>
                </a:solidFill>
                <a:latin typeface="IOJPKR+Calibri,Bold" charset="0"/>
              </a:rPr>
              <a:t>  </a:t>
            </a:r>
            <a:r>
              <a:rPr lang="en-US" sz="2400" b="1" i="1" dirty="0" err="1" smtClean="0">
                <a:solidFill>
                  <a:srgbClr val="003399"/>
                </a:solidFill>
                <a:latin typeface="IOJPKR+Calibri,Bold" charset="0"/>
              </a:rPr>
              <a:t>он</a:t>
            </a:r>
            <a:r>
              <a:rPr lang="en-US" sz="2400" b="1" i="1" dirty="0" smtClean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i="1" dirty="0" err="1">
                <a:solidFill>
                  <a:srgbClr val="003399"/>
                </a:solidFill>
                <a:latin typeface="IOJPKR+Calibri,Bold" charset="0"/>
              </a:rPr>
              <a:t>будет</a:t>
            </a:r>
            <a:r>
              <a:rPr lang="en-US" sz="2400" b="1" i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i="1" dirty="0" err="1">
                <a:solidFill>
                  <a:srgbClr val="003399"/>
                </a:solidFill>
                <a:latin typeface="IOJPKR+Calibri,Bold" charset="0"/>
              </a:rPr>
              <a:t>переживать</a:t>
            </a:r>
            <a:r>
              <a:rPr lang="en-US" sz="2400" b="1" i="1" dirty="0">
                <a:solidFill>
                  <a:srgbClr val="003399"/>
                </a:solidFill>
                <a:latin typeface="IOJPKR+Calibri,Bold" charset="0"/>
              </a:rPr>
              <a:t>, </a:t>
            </a:r>
            <a:r>
              <a:rPr lang="en-US" sz="2400" b="1" i="1" dirty="0" err="1">
                <a:solidFill>
                  <a:srgbClr val="003399"/>
                </a:solidFill>
                <a:latin typeface="IOJPKR+Calibri,Bold" charset="0"/>
              </a:rPr>
              <a:t>зависит</a:t>
            </a:r>
            <a:r>
              <a:rPr lang="en-US" sz="2400" b="1" i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i="1" dirty="0" err="1">
                <a:solidFill>
                  <a:srgbClr val="003399"/>
                </a:solidFill>
                <a:latin typeface="IOJPKR+Calibri,Bold" charset="0"/>
              </a:rPr>
              <a:t>весь</a:t>
            </a:r>
            <a:r>
              <a:rPr lang="en-US" sz="2400" b="1" i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i="1" dirty="0" err="1">
                <a:solidFill>
                  <a:srgbClr val="003399"/>
                </a:solidFill>
                <a:latin typeface="IOJPKR+Calibri,Bold" charset="0"/>
              </a:rPr>
              <a:t>его</a:t>
            </a:r>
            <a:r>
              <a:rPr lang="en-US" sz="2400" b="1" i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i="1" dirty="0" err="1">
                <a:solidFill>
                  <a:srgbClr val="003399"/>
                </a:solidFill>
                <a:latin typeface="IOJPKR+Calibri,Bold" charset="0"/>
              </a:rPr>
              <a:t>дальнейший</a:t>
            </a:r>
            <a:r>
              <a:rPr lang="en-US" sz="2400" b="1" i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i="1" dirty="0" err="1">
                <a:solidFill>
                  <a:srgbClr val="003399"/>
                </a:solidFill>
                <a:latin typeface="IOJPKR+Calibri,Bold" charset="0"/>
              </a:rPr>
              <a:t>путь</a:t>
            </a:r>
            <a:r>
              <a:rPr lang="en-US" sz="2400" b="1" i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i="1" dirty="0" smtClean="0">
                <a:solidFill>
                  <a:srgbClr val="003399"/>
                </a:solidFill>
                <a:latin typeface="IOJPKR+Calibri,Bold" charset="0"/>
              </a:rPr>
              <a:t>к</a:t>
            </a:r>
            <a:r>
              <a:rPr lang="ru-RU" sz="2400" b="1" i="1" dirty="0" smtClean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i="1" dirty="0" err="1" smtClean="0">
                <a:solidFill>
                  <a:srgbClr val="003399"/>
                </a:solidFill>
                <a:latin typeface="IOJPKR+Calibri,Bold" charset="0"/>
              </a:rPr>
              <a:t>знаниям</a:t>
            </a:r>
            <a:r>
              <a:rPr lang="en-US" sz="2400" b="1" i="1" dirty="0">
                <a:solidFill>
                  <a:srgbClr val="003399"/>
                </a:solidFill>
                <a:latin typeface="IOJPKR+Calibri,Bold" charset="0"/>
              </a:rPr>
              <a:t>»</a:t>
            </a:r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5584825" y="2011363"/>
            <a:ext cx="2490788" cy="30777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438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2000" b="1" dirty="0">
                <a:solidFill>
                  <a:srgbClr val="FF9966"/>
                </a:solidFill>
                <a:latin typeface="IOJPKR+Calibri,Bold" charset="0"/>
              </a:rPr>
              <a:t>В.А. </a:t>
            </a:r>
            <a:r>
              <a:rPr lang="en-US" sz="2000" b="1" dirty="0" err="1">
                <a:solidFill>
                  <a:srgbClr val="FF9966"/>
                </a:solidFill>
                <a:latin typeface="IOJPKR+Calibri,Bold" charset="0"/>
              </a:rPr>
              <a:t>Сухомлинский</a:t>
            </a:r>
            <a:endParaRPr lang="en-US" sz="2000" b="1" dirty="0">
              <a:solidFill>
                <a:srgbClr val="FF9966"/>
              </a:solidFill>
              <a:latin typeface="IOJPKR+Calibri,Bol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60648"/>
            <a:ext cx="6768752" cy="216024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r>
              <a:rPr lang="ru-RU" sz="3600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«Принцип взаимосвязи обучения и развития»  </a:t>
            </a:r>
            <a:r>
              <a:rPr lang="ru-RU" sz="36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                                      </a:t>
            </a:r>
            <a:r>
              <a:rPr lang="ru-RU" sz="28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/>
            </a:r>
            <a:br>
              <a:rPr lang="ru-RU" sz="28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ru-RU" sz="28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                                    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Л.С. Выготский</a:t>
            </a:r>
            <a:b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советский психолог</a:t>
            </a:r>
            <a:b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                                        (1896-1934 </a:t>
            </a:r>
            <a:r>
              <a:rPr lang="ru-RU" sz="2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г.г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.)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36912"/>
            <a:ext cx="8712968" cy="367244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800" b="1" i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Искусство педагога 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заключается в такой организации образовательного процесса, когда ребенок </a:t>
            </a:r>
          </a:p>
          <a:p>
            <a:pPr marL="1536700" indent="-457200">
              <a:buFont typeface="Wingdings" pitchFamily="2" charset="2"/>
              <a:buChar char="§"/>
            </a:pP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сам 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хочет  чему-либо научиться, </a:t>
            </a:r>
            <a:endParaRPr lang="ru-RU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1536700" indent="-457200">
              <a:buFont typeface="Wingdings" pitchFamily="2" charset="2"/>
              <a:buChar char="§"/>
            </a:pP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свободно 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рассуждает, </a:t>
            </a:r>
            <a:endParaRPr lang="ru-RU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1536700" indent="-457200">
              <a:buFont typeface="Wingdings" pitchFamily="2" charset="2"/>
              <a:buChar char="§"/>
            </a:pP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находит 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и исправляет свои ошибки, </a:t>
            </a:r>
            <a:endParaRPr lang="ru-RU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1536700" indent="-457200">
              <a:buFont typeface="Wingdings" pitchFamily="2" charset="2"/>
              <a:buChar char="§"/>
            </a:pP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причем 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вся эта деятельность сосредоточена в русле его собственных интересов. </a:t>
            </a:r>
          </a:p>
          <a:p>
            <a:endParaRPr lang="ru-RU" sz="2800" b="1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47106" name="Picture 2" descr="https://img.scoop.it/6QhNvbjyZl_VHvQL-E82koXXXL4j3HpexhjNOf_P3YmryPKwJ94QGRtDb3Sbc6K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5"/>
          <a:stretch/>
        </p:blipFill>
        <p:spPr bwMode="auto">
          <a:xfrm>
            <a:off x="176695" y="249470"/>
            <a:ext cx="2091049" cy="222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67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pPr algn="ctr" eaLnBrk="1" hangingPunct="1">
              <a:defRPr/>
            </a:pPr>
            <a:r>
              <a:rPr lang="ru-RU" sz="36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психологической комфортности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1556792"/>
            <a:ext cx="8877080" cy="4114800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ru-RU" b="1" dirty="0">
                <a:latin typeface="+mj-lt"/>
              </a:rPr>
              <a:t>и</a:t>
            </a:r>
            <a:r>
              <a:rPr lang="ru-RU" sz="2800" b="1" dirty="0" smtClean="0">
                <a:latin typeface="+mj-lt"/>
              </a:rPr>
              <a:t>гровая  деятельность на занятии</a:t>
            </a:r>
          </a:p>
          <a:p>
            <a:pPr marL="457200" indent="-457200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ru-RU" b="1" dirty="0">
                <a:latin typeface="+mj-lt"/>
              </a:rPr>
              <a:t>д</a:t>
            </a:r>
            <a:r>
              <a:rPr lang="ru-RU" b="1" dirty="0" smtClean="0">
                <a:latin typeface="+mj-lt"/>
              </a:rPr>
              <a:t>иалоговая форма общения</a:t>
            </a:r>
            <a:r>
              <a:rPr lang="ru-RU" sz="2800" b="1" dirty="0" smtClean="0">
                <a:latin typeface="+mj-lt"/>
              </a:rPr>
              <a:t> с детьми (побуждающий и подводящий диалог)</a:t>
            </a:r>
          </a:p>
          <a:p>
            <a:pPr marL="457200" indent="-457200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ru-RU" b="1" dirty="0">
                <a:latin typeface="+mj-lt"/>
              </a:rPr>
              <a:t>у</a:t>
            </a:r>
            <a:r>
              <a:rPr lang="ru-RU" b="1" dirty="0" smtClean="0">
                <a:latin typeface="+mj-lt"/>
              </a:rPr>
              <a:t>влеченная интересная познавательная   игра  педагога с детьми</a:t>
            </a:r>
          </a:p>
          <a:p>
            <a:pPr marL="457200" indent="-457200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ru-RU" b="1" dirty="0">
                <a:latin typeface="+mj-lt"/>
              </a:rPr>
              <a:t>д</a:t>
            </a:r>
            <a:r>
              <a:rPr lang="ru-RU" b="1" dirty="0" smtClean="0">
                <a:latin typeface="+mj-lt"/>
              </a:rPr>
              <a:t>оброжелательная атмосфера</a:t>
            </a:r>
          </a:p>
          <a:p>
            <a:pPr marL="457200" indent="-457200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ru-RU" b="1" dirty="0">
                <a:latin typeface="+mj-lt"/>
              </a:rPr>
              <a:t>д</a:t>
            </a:r>
            <a:r>
              <a:rPr lang="ru-RU" b="1" dirty="0" smtClean="0">
                <a:latin typeface="+mj-lt"/>
              </a:rPr>
              <a:t>инамический </a:t>
            </a:r>
            <a:r>
              <a:rPr lang="ru-RU" b="1" dirty="0">
                <a:latin typeface="+mj-lt"/>
              </a:rPr>
              <a:t>режим занятия</a:t>
            </a:r>
          </a:p>
          <a:p>
            <a:pPr marL="457200" indent="-457200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ru-RU" b="1" dirty="0" smtClean="0">
                <a:latin typeface="+mj-lt"/>
              </a:rPr>
              <a:t>эмоциональность </a:t>
            </a:r>
            <a:r>
              <a:rPr lang="ru-RU" b="1" dirty="0">
                <a:latin typeface="+mj-lt"/>
              </a:rPr>
              <a:t>занятия</a:t>
            </a:r>
          </a:p>
          <a:p>
            <a:pPr marL="411163" indent="-411163">
              <a:lnSpc>
                <a:spcPct val="90000"/>
              </a:lnSpc>
              <a:buFont typeface="Wingdings" pitchFamily="2" charset="2"/>
              <a:buChar char="§"/>
              <a:defRPr/>
            </a:pPr>
            <a:endParaRPr lang="ru-RU" sz="2800" b="1" dirty="0" smtClean="0">
              <a:latin typeface="+mj-lt"/>
            </a:endParaRPr>
          </a:p>
        </p:txBody>
      </p:sp>
      <p:pic>
        <p:nvPicPr>
          <p:cNvPr id="44034" name="Picture 2" descr="C:\Users\Светлана\Desktop\ФОНЫ\orig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580239"/>
            <a:ext cx="3035829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r>
              <a:rPr lang="ru-RU" sz="3600" dirty="0" smtClean="0">
                <a:solidFill>
                  <a:srgbClr val="FF9966"/>
                </a:solidFill>
              </a:rPr>
              <a:t>Сотрудничество</a:t>
            </a:r>
            <a:br>
              <a:rPr lang="ru-RU" sz="3600" dirty="0" smtClean="0">
                <a:solidFill>
                  <a:srgbClr val="FF9966"/>
                </a:solidFill>
              </a:rPr>
            </a:br>
            <a:endParaRPr lang="ru-RU" sz="3600" dirty="0">
              <a:solidFill>
                <a:srgbClr val="FF996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08520" y="980728"/>
            <a:ext cx="8445624" cy="470916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b="1" dirty="0" smtClean="0">
                <a:latin typeface="+mj-lt"/>
              </a:rPr>
              <a:t>умение работать в группе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latin typeface="+mj-lt"/>
              </a:rPr>
              <a:t>договариваться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latin typeface="+mj-lt"/>
              </a:rPr>
              <a:t>распределять задания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latin typeface="+mj-lt"/>
              </a:rPr>
              <a:t>получать общий результат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latin typeface="+mj-lt"/>
              </a:rPr>
              <a:t>оценивать результат, свой взгляд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latin typeface="+mj-lt"/>
              </a:rPr>
              <a:t>освоить правила и культуру взаимодействия</a:t>
            </a:r>
          </a:p>
          <a:p>
            <a:endParaRPr lang="ru-RU" b="1" dirty="0">
              <a:solidFill>
                <a:srgbClr val="FFCC66"/>
              </a:solidFill>
              <a:latin typeface="+mj-lt"/>
            </a:endParaRPr>
          </a:p>
        </p:txBody>
      </p:sp>
      <p:pic>
        <p:nvPicPr>
          <p:cNvPr id="49156" name="Picture 4" descr="http://semeyainasy.kz/wp-content/uploads/2017/08/Stick-Figures-Huddle-1024x8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933056"/>
            <a:ext cx="3236503" cy="2759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5300425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-1187648"/>
            <a:ext cx="8892480" cy="8032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12700">
              <a:lnSpc>
                <a:spcPct val="150000"/>
              </a:lnSpc>
              <a:spcAft>
                <a:spcPts val="0"/>
              </a:spcAft>
            </a:pPr>
            <a:endParaRPr lang="ru-RU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marL="12700" marR="12700">
              <a:lnSpc>
                <a:spcPct val="150000"/>
              </a:lnSpc>
              <a:spcAft>
                <a:spcPts val="0"/>
              </a:spcAft>
            </a:pPr>
            <a:endParaRPr lang="ru-RU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marL="12700" marR="12700">
              <a:lnSpc>
                <a:spcPct val="150000"/>
              </a:lnSpc>
              <a:spcAft>
                <a:spcPts val="0"/>
              </a:spcAft>
            </a:pPr>
            <a:endParaRPr lang="ru-RU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marL="12700" marR="12700">
              <a:lnSpc>
                <a:spcPct val="150000"/>
              </a:lnSpc>
              <a:spcAft>
                <a:spcPts val="0"/>
              </a:spcAft>
            </a:pPr>
            <a:endParaRPr lang="ru-RU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marL="12700" marR="12700" algn="ctr">
              <a:lnSpc>
                <a:spcPct val="150000"/>
              </a:lnSpc>
              <a:spcAft>
                <a:spcPts val="0"/>
              </a:spcAft>
            </a:pPr>
            <a:r>
              <a:rPr lang="ru-RU" sz="3600" b="1" dirty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Комфортность образовательного  процесса </a:t>
            </a:r>
            <a:endParaRPr lang="ru-RU" sz="3600" b="1" dirty="0" smtClean="0">
              <a:solidFill>
                <a:srgbClr val="FF99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>
              <a:lnSpc>
                <a:spcPct val="90000"/>
              </a:lnSpc>
              <a:defRPr/>
            </a:pPr>
            <a:r>
              <a:rPr lang="ru-RU" sz="2800" b="1" dirty="0">
                <a:solidFill>
                  <a:prstClr val="white"/>
                </a:solidFill>
                <a:latin typeface="Arial"/>
              </a:rPr>
              <a:t>– это совокупность условий </a:t>
            </a:r>
            <a:r>
              <a:rPr lang="ru-RU" sz="2800" b="1" dirty="0" smtClean="0">
                <a:solidFill>
                  <a:prstClr val="white"/>
                </a:solidFill>
                <a:latin typeface="Arial"/>
              </a:rPr>
              <a:t>для</a:t>
            </a:r>
          </a:p>
          <a:p>
            <a:pPr>
              <a:lnSpc>
                <a:spcPct val="90000"/>
              </a:lnSpc>
              <a:defRPr/>
            </a:pPr>
            <a:endParaRPr lang="ru-RU" sz="2800" b="1" i="1" dirty="0">
              <a:solidFill>
                <a:prstClr val="white"/>
              </a:solidFill>
              <a:latin typeface="Arial"/>
            </a:endParaRPr>
          </a:p>
          <a:p>
            <a:pPr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ru-RU" sz="2800" b="1" dirty="0" smtClean="0">
                <a:solidFill>
                  <a:prstClr val="white"/>
                </a:solidFill>
                <a:latin typeface="Arial"/>
              </a:rPr>
              <a:t>  познавательной деятельности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  <a:defRPr/>
            </a:pPr>
            <a:endParaRPr lang="ru-RU" sz="2800" b="1" dirty="0">
              <a:solidFill>
                <a:prstClr val="white"/>
              </a:solidFill>
              <a:latin typeface="Arial"/>
            </a:endParaRPr>
          </a:p>
          <a:p>
            <a:pPr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ru-RU" sz="2800" b="1" dirty="0" smtClean="0">
                <a:solidFill>
                  <a:prstClr val="white"/>
                </a:solidFill>
                <a:latin typeface="Arial"/>
              </a:rPr>
              <a:t>  добрых </a:t>
            </a:r>
            <a:r>
              <a:rPr lang="ru-RU" sz="2800" b="1" dirty="0">
                <a:solidFill>
                  <a:prstClr val="white"/>
                </a:solidFill>
                <a:latin typeface="Arial"/>
              </a:rPr>
              <a:t>взаимоотношений между </a:t>
            </a:r>
            <a:endParaRPr lang="ru-RU" sz="2800" b="1" dirty="0" smtClean="0">
              <a:solidFill>
                <a:prstClr val="white"/>
              </a:solidFill>
              <a:latin typeface="Arial"/>
            </a:endParaRPr>
          </a:p>
          <a:p>
            <a:pPr>
              <a:lnSpc>
                <a:spcPct val="90000"/>
              </a:lnSpc>
              <a:buFont typeface="Wingdings" pitchFamily="2" charset="2"/>
              <a:buChar char="q"/>
              <a:defRPr/>
            </a:pPr>
            <a:endParaRPr lang="ru-RU" sz="2800" b="1" dirty="0">
              <a:solidFill>
                <a:prstClr val="white"/>
              </a:solidFill>
              <a:latin typeface="Arial"/>
            </a:endParaRPr>
          </a:p>
          <a:p>
            <a:pPr marL="1703388" indent="-457200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ru-RU" sz="2800" b="1" dirty="0">
                <a:solidFill>
                  <a:prstClr val="white"/>
                </a:solidFill>
                <a:latin typeface="Arial"/>
              </a:rPr>
              <a:t>  педагогами и </a:t>
            </a:r>
            <a:r>
              <a:rPr lang="ru-RU" sz="2800" b="1" dirty="0" smtClean="0">
                <a:solidFill>
                  <a:prstClr val="white"/>
                </a:solidFill>
                <a:latin typeface="Arial"/>
              </a:rPr>
              <a:t>детьми </a:t>
            </a:r>
            <a:endParaRPr lang="ru-RU" sz="2800" b="1" dirty="0">
              <a:solidFill>
                <a:prstClr val="white"/>
              </a:solidFill>
              <a:latin typeface="Arial"/>
            </a:endParaRPr>
          </a:p>
          <a:p>
            <a:pPr marL="1703388" indent="-457200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ru-RU" sz="2800" b="1" dirty="0">
                <a:solidFill>
                  <a:prstClr val="white"/>
                </a:solidFill>
                <a:latin typeface="Arial"/>
              </a:rPr>
              <a:t>  между детьми и </a:t>
            </a:r>
            <a:r>
              <a:rPr lang="ru-RU" sz="2800" b="1" dirty="0" smtClean="0">
                <a:solidFill>
                  <a:prstClr val="white"/>
                </a:solidFill>
                <a:latin typeface="Arial"/>
              </a:rPr>
              <a:t>книгой</a:t>
            </a:r>
            <a:endParaRPr lang="ru-RU" sz="2800" b="1" dirty="0">
              <a:solidFill>
                <a:prstClr val="white"/>
              </a:solidFill>
              <a:latin typeface="Arial"/>
            </a:endParaRPr>
          </a:p>
          <a:p>
            <a:pPr marL="1703388" indent="-457200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ru-RU" sz="2800" b="1" dirty="0">
                <a:solidFill>
                  <a:prstClr val="white"/>
                </a:solidFill>
                <a:latin typeface="Arial"/>
              </a:rPr>
              <a:t>  между всеми участниками </a:t>
            </a:r>
          </a:p>
          <a:p>
            <a:pPr marL="1246188">
              <a:lnSpc>
                <a:spcPct val="90000"/>
              </a:lnSpc>
              <a:defRPr/>
            </a:pPr>
            <a:r>
              <a:rPr lang="ru-RU" sz="28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ru-RU" sz="2800" b="1" dirty="0" smtClean="0">
                <a:solidFill>
                  <a:prstClr val="white"/>
                </a:solidFill>
                <a:latin typeface="Arial"/>
              </a:rPr>
              <a:t>     образовательного процесса</a:t>
            </a:r>
            <a:endParaRPr lang="ru-RU" sz="2800" b="1" dirty="0">
              <a:solidFill>
                <a:prstClr val="white"/>
              </a:solidFill>
              <a:latin typeface="Arial"/>
            </a:endParaRPr>
          </a:p>
          <a:p>
            <a:pPr marL="542925" marR="12700" indent="263525" algn="ctr">
              <a:lnSpc>
                <a:spcPct val="150000"/>
              </a:lnSpc>
              <a:spcAft>
                <a:spcPts val="0"/>
              </a:spcAft>
            </a:pPr>
            <a:endParaRPr lang="ru-RU" sz="3200" b="1" dirty="0" smtClean="0">
              <a:solidFill>
                <a:srgbClr val="FF66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2706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8520" y="-1187648"/>
            <a:ext cx="9252520" cy="901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12700" lvl="0">
              <a:lnSpc>
                <a:spcPct val="150000"/>
              </a:lnSpc>
              <a:spcAft>
                <a:spcPts val="0"/>
              </a:spcAft>
            </a:pPr>
            <a:endParaRPr lang="ru-RU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marL="12700" marR="12700" lvl="0">
              <a:lnSpc>
                <a:spcPct val="150000"/>
              </a:lnSpc>
              <a:spcAft>
                <a:spcPts val="0"/>
              </a:spcAft>
            </a:pPr>
            <a:endParaRPr lang="ru-RU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marL="12700" marR="12700" lvl="0">
              <a:lnSpc>
                <a:spcPct val="150000"/>
              </a:lnSpc>
              <a:spcAft>
                <a:spcPts val="0"/>
              </a:spcAft>
            </a:pPr>
            <a:endParaRPr lang="ru-RU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marL="12700" marR="12700" lvl="0">
              <a:lnSpc>
                <a:spcPct val="150000"/>
              </a:lnSpc>
              <a:spcAft>
                <a:spcPts val="0"/>
              </a:spcAft>
            </a:pPr>
            <a:endParaRPr lang="ru-RU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marL="633413" marR="12700" lvl="0" indent="-454025" algn="ctr">
              <a:lnSpc>
                <a:spcPct val="150000"/>
              </a:lnSpc>
              <a:spcAft>
                <a:spcPts val="0"/>
              </a:spcAft>
            </a:pPr>
            <a:r>
              <a:rPr lang="ru-RU" sz="36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Нормативно-правовые документы</a:t>
            </a:r>
          </a:p>
          <a:p>
            <a:pPr marL="542925" marR="12700" lvl="0" indent="263525" algn="ctr">
              <a:lnSpc>
                <a:spcPct val="150000"/>
              </a:lnSpc>
              <a:spcAft>
                <a:spcPts val="0"/>
              </a:spcAft>
            </a:pPr>
            <a:endParaRPr lang="ru-RU" sz="3600" b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449263">
              <a:buFont typeface="Wingdings" pitchFamily="2" charset="2"/>
              <a:buChar char="§"/>
              <a:defRPr/>
            </a:pPr>
            <a:r>
              <a:rPr lang="ru-RU" sz="2800" b="1" dirty="0">
                <a:latin typeface="+mj-lt"/>
              </a:rPr>
              <a:t>Конвенция о правах </a:t>
            </a:r>
            <a:r>
              <a:rPr lang="ru-RU" sz="2800" b="1" dirty="0" smtClean="0">
                <a:latin typeface="+mj-lt"/>
              </a:rPr>
              <a:t>ребенка </a:t>
            </a:r>
          </a:p>
          <a:p>
            <a:pPr marL="449263">
              <a:buFont typeface="Wingdings" pitchFamily="2" charset="2"/>
              <a:buChar char="§"/>
              <a:defRPr/>
            </a:pPr>
            <a:endParaRPr lang="ru-RU" sz="2800" b="1" dirty="0">
              <a:latin typeface="+mj-lt"/>
            </a:endParaRPr>
          </a:p>
          <a:p>
            <a:pPr marL="449263">
              <a:buFont typeface="Wingdings" pitchFamily="2" charset="2"/>
              <a:buChar char="§"/>
              <a:defRPr/>
            </a:pPr>
            <a:r>
              <a:rPr lang="ru-RU" sz="2800" b="1" dirty="0" smtClean="0">
                <a:latin typeface="+mj-lt"/>
              </a:rPr>
              <a:t>Концепция </a:t>
            </a:r>
            <a:r>
              <a:rPr lang="ru-RU" sz="2800" b="1" dirty="0">
                <a:latin typeface="+mj-lt"/>
              </a:rPr>
              <a:t>непрерывного </a:t>
            </a:r>
            <a:r>
              <a:rPr lang="ru-RU" sz="2800" b="1" dirty="0" smtClean="0">
                <a:latin typeface="+mj-lt"/>
              </a:rPr>
              <a:t>образования</a:t>
            </a:r>
          </a:p>
          <a:p>
            <a:pPr marL="449263">
              <a:defRPr/>
            </a:pPr>
            <a:r>
              <a:rPr lang="ru-RU" sz="2800" b="1" dirty="0" smtClean="0">
                <a:latin typeface="+mj-lt"/>
              </a:rPr>
              <a:t>  ДО и НОО и др. </a:t>
            </a:r>
          </a:p>
          <a:p>
            <a:pPr marL="449263">
              <a:defRPr/>
            </a:pPr>
            <a:endParaRPr lang="ru-RU" sz="2800" b="1" dirty="0" smtClean="0">
              <a:latin typeface="+mj-lt"/>
            </a:endParaRPr>
          </a:p>
          <a:p>
            <a:pPr marL="449263">
              <a:buFont typeface="Wingdings" pitchFamily="2" charset="2"/>
              <a:buChar char="§"/>
              <a:defRPr/>
            </a:pPr>
            <a:r>
              <a:rPr lang="ru-RU" sz="2800" b="1" dirty="0" smtClean="0">
                <a:latin typeface="+mj-lt"/>
              </a:rPr>
              <a:t>ФГОС </a:t>
            </a:r>
            <a:r>
              <a:rPr lang="ru-RU" sz="2800" b="1" dirty="0">
                <a:latin typeface="+mj-lt"/>
              </a:rPr>
              <a:t>ДО  - требования </a:t>
            </a:r>
          </a:p>
          <a:p>
            <a:pPr marL="1978025" indent="-539750">
              <a:buFont typeface="Wingdings" pitchFamily="2" charset="2"/>
              <a:buChar char="Ø"/>
              <a:defRPr/>
            </a:pPr>
            <a:r>
              <a:rPr lang="ru-RU" sz="2800" b="1" dirty="0">
                <a:latin typeface="+mj-lt"/>
              </a:rPr>
              <a:t>к </a:t>
            </a:r>
            <a:r>
              <a:rPr lang="ru-RU" sz="2800" b="1" dirty="0" smtClean="0">
                <a:latin typeface="+mj-lt"/>
              </a:rPr>
              <a:t>структуре</a:t>
            </a:r>
          </a:p>
          <a:p>
            <a:pPr marL="1978025" indent="-539750">
              <a:buFont typeface="Wingdings" pitchFamily="2" charset="2"/>
              <a:buChar char="Ø"/>
              <a:defRPr/>
            </a:pPr>
            <a:r>
              <a:rPr lang="ru-RU" sz="2800" b="1" dirty="0" smtClean="0">
                <a:latin typeface="+mj-lt"/>
              </a:rPr>
              <a:t>к </a:t>
            </a:r>
            <a:r>
              <a:rPr lang="ru-RU" sz="2800" b="1" dirty="0">
                <a:latin typeface="+mj-lt"/>
              </a:rPr>
              <a:t>условиям  реализации   </a:t>
            </a:r>
          </a:p>
          <a:p>
            <a:pPr marL="1978025" indent="-539750">
              <a:buFont typeface="Wingdings" pitchFamily="2" charset="2"/>
              <a:buChar char="Ø"/>
              <a:defRPr/>
            </a:pPr>
            <a:r>
              <a:rPr lang="ru-RU" sz="2800" b="1" dirty="0" smtClean="0">
                <a:latin typeface="+mj-lt"/>
              </a:rPr>
              <a:t>к результатам </a:t>
            </a:r>
            <a:r>
              <a:rPr lang="ru-RU" sz="2800" b="1" dirty="0">
                <a:latin typeface="+mj-lt"/>
              </a:rPr>
              <a:t>ООП ДО </a:t>
            </a:r>
          </a:p>
          <a:p>
            <a:pPr>
              <a:defRPr/>
            </a:pPr>
            <a:endParaRPr lang="ru-RU" sz="3200" b="1" dirty="0">
              <a:solidFill>
                <a:srgbClr val="FFCC66"/>
              </a:solidFill>
              <a:latin typeface="+mj-lt"/>
            </a:endParaRPr>
          </a:p>
          <a:p>
            <a:pPr>
              <a:buFont typeface="Wingdings" pitchFamily="2" charset="2"/>
              <a:buChar char="§"/>
              <a:defRPr/>
            </a:pPr>
            <a:endParaRPr lang="ru-RU" sz="3200" dirty="0">
              <a:latin typeface="+mj-lt"/>
            </a:endParaRPr>
          </a:p>
          <a:p>
            <a:pPr marL="542925" marR="12700" lvl="0" indent="263525" algn="ctr">
              <a:lnSpc>
                <a:spcPct val="150000"/>
              </a:lnSpc>
              <a:spcAft>
                <a:spcPts val="0"/>
              </a:spcAft>
            </a:pPr>
            <a:endParaRPr lang="ru-RU" sz="3200" b="1" dirty="0" smtClean="0">
              <a:solidFill>
                <a:srgbClr val="FF66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2926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56992"/>
            <a:ext cx="8229600" cy="2952368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3200" b="1" i="1" dirty="0">
                <a:latin typeface="Arial" pitchFamily="34" charset="0"/>
                <a:cs typeface="Arial" pitchFamily="34" charset="0"/>
              </a:rPr>
              <a:t>«Важно, чтобы освоение содержания на ранних ступенях образования сопровождалось позитивными эмоциями, радостью и удовольствием.»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  <a:p>
            <a:pPr marL="137160" indent="0">
              <a:buNone/>
            </a:pPr>
            <a:endParaRPr lang="ru-RU" sz="3600" b="1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2794322"/>
          </a:xfrm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pPr>
              <a:lnSpc>
                <a:spcPts val="3413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</a:pPr>
            <a:r>
              <a:rPr lang="en-US" sz="3600" dirty="0" err="1" smtClean="0">
                <a:solidFill>
                  <a:srgbClr val="FF9966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Примерная</a:t>
            </a:r>
            <a:r>
              <a:rPr lang="en-US" sz="3600" dirty="0" smtClean="0">
                <a:solidFill>
                  <a:srgbClr val="FF9966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9966"/>
                </a:solidFill>
                <a:effectLst/>
                <a:latin typeface="Arial" pitchFamily="34" charset="0"/>
                <a:cs typeface="Arial" pitchFamily="34" charset="0"/>
              </a:rPr>
              <a:t>основная</a:t>
            </a:r>
            <a:r>
              <a:rPr lang="en-US" sz="3600" dirty="0" smtClean="0">
                <a:solidFill>
                  <a:srgbClr val="FF9966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9966"/>
                </a:solidFill>
                <a:effectLst/>
                <a:latin typeface="Arial" pitchFamily="34" charset="0"/>
                <a:cs typeface="Arial" pitchFamily="34" charset="0"/>
              </a:rPr>
              <a:t>образовательная</a:t>
            </a:r>
            <a:r>
              <a:rPr lang="en-US" sz="3600" dirty="0" smtClean="0">
                <a:solidFill>
                  <a:srgbClr val="FF9966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br>
              <a:rPr lang="en-US" sz="3600" dirty="0" smtClean="0">
                <a:solidFill>
                  <a:srgbClr val="FF9966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en-US" sz="3600" dirty="0" err="1" smtClean="0">
                <a:solidFill>
                  <a:srgbClr val="FF9966"/>
                </a:solidFill>
                <a:effectLst/>
                <a:latin typeface="Arial" pitchFamily="34" charset="0"/>
                <a:cs typeface="Arial" pitchFamily="34" charset="0"/>
              </a:rPr>
              <a:t>программа</a:t>
            </a:r>
            <a:r>
              <a:rPr lang="en-US" sz="3600" dirty="0" smtClean="0">
                <a:solidFill>
                  <a:srgbClr val="FF9966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9966"/>
                </a:solidFill>
                <a:effectLst/>
                <a:latin typeface="Arial" pitchFamily="34" charset="0"/>
                <a:cs typeface="Arial" pitchFamily="34" charset="0"/>
              </a:rPr>
              <a:t>дошкольного</a:t>
            </a:r>
            <a:r>
              <a:rPr lang="en-US" sz="3600" dirty="0" smtClean="0">
                <a:solidFill>
                  <a:srgbClr val="FF9966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9966"/>
                </a:solidFill>
                <a:effectLst/>
                <a:latin typeface="Arial" pitchFamily="34" charset="0"/>
                <a:cs typeface="Arial" pitchFamily="34" charset="0"/>
              </a:rPr>
              <a:t>образования</a:t>
            </a:r>
            <a:r>
              <a:rPr lang="ru-RU" sz="3600" dirty="0" smtClean="0">
                <a:solidFill>
                  <a:srgbClr val="FF9966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3600" dirty="0" smtClean="0">
                <a:solidFill>
                  <a:srgbClr val="FF9966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4000" dirty="0" smtClean="0">
                <a:solidFill>
                  <a:srgbClr val="FFCC99"/>
                </a:solidFill>
              </a:rPr>
              <a:t/>
            </a:r>
            <a:br>
              <a:rPr lang="ru-RU" sz="4000" dirty="0" smtClean="0">
                <a:solidFill>
                  <a:srgbClr val="FFCC99"/>
                </a:solidFill>
              </a:rPr>
            </a:br>
            <a:r>
              <a:rPr lang="en-US" sz="2800" dirty="0" smtClean="0">
                <a:solidFill>
                  <a:srgbClr val="FFCC99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http://fgosreestr.ru</a:t>
            </a:r>
            <a:endParaRPr lang="ru-RU" sz="2800" dirty="0">
              <a:solidFill>
                <a:srgbClr val="FFCC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63818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0825" y="692150"/>
            <a:ext cx="8340725" cy="4114800"/>
          </a:xfrm>
        </p:spPr>
        <p:txBody>
          <a:bodyPr rtlCol="0">
            <a:noAutofit/>
          </a:bodyPr>
          <a:lstStyle/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Метод обучения, при котором обучающийся не получает знания в готовом виде, а </a:t>
            </a:r>
            <a:r>
              <a:rPr lang="ru-RU" sz="3600" b="1" dirty="0" smtClean="0">
                <a:solidFill>
                  <a:srgbClr val="FF9966"/>
                </a:solidFill>
                <a:latin typeface="Arial" pitchFamily="34" charset="0"/>
                <a:cs typeface="Arial" pitchFamily="34" charset="0"/>
              </a:rPr>
              <a:t>добывает их сам в процессе собственной познавательной деятельности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называется </a:t>
            </a:r>
          </a:p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lang="ru-RU" sz="4800" b="1" dirty="0" err="1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деятельностным</a:t>
            </a:r>
            <a:r>
              <a:rPr lang="ru-RU" sz="4800" b="1" dirty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методом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ChangeArrowheads="1"/>
          </p:cNvSpPr>
          <p:nvPr/>
        </p:nvSpPr>
        <p:spPr bwMode="auto">
          <a:xfrm>
            <a:off x="195546" y="129903"/>
            <a:ext cx="8784976" cy="648072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847725" y="3370263"/>
            <a:ext cx="1239838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</a:tabLst>
            </a:pP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п. 1.2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.</a:t>
            </a:r>
          </a:p>
        </p:txBody>
      </p:sp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847725" y="3735388"/>
            <a:ext cx="7684715" cy="74379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n-US" sz="24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4)</a:t>
            </a:r>
            <a:r>
              <a:rPr lang="ru-RU" sz="24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Реализация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программы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для</a:t>
            </a:r>
            <a:r>
              <a:rPr lang="en-US" sz="24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детей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данной</a:t>
            </a:r>
            <a:r>
              <a:rPr lang="en-US" sz="24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возрастной</a:t>
            </a:r>
            <a:r>
              <a:rPr lang="en-US" sz="24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группы</a:t>
            </a:r>
            <a:r>
              <a:rPr lang="en-US" sz="24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прежде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всего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форме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игры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en-US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ChangeArrowheads="1"/>
          </p:cNvSpPr>
          <p:nvPr/>
        </p:nvSpPr>
        <p:spPr bwMode="auto">
          <a:xfrm>
            <a:off x="179512" y="188640"/>
            <a:ext cx="8748465" cy="6408712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611561" y="2420888"/>
            <a:ext cx="8136904" cy="48346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п. 3.2.5.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Условия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необходимые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для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создания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0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n-US" sz="20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социальной</a:t>
            </a:r>
            <a:r>
              <a:rPr lang="ru-RU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ситуации</a:t>
            </a:r>
            <a:r>
              <a:rPr lang="en-US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развития</a:t>
            </a:r>
            <a:r>
              <a:rPr lang="en-US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детей</a:t>
            </a:r>
            <a:r>
              <a:rPr lang="en-US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… </a:t>
            </a:r>
            <a:endParaRPr lang="ru-RU" sz="20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n-US" sz="20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предполагают</a:t>
            </a:r>
            <a:r>
              <a:rPr lang="en-US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20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ts val="2925"/>
              </a:lnSpc>
              <a:buAutoNum type="arabicParenR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n-US" sz="20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обеспечение</a:t>
            </a:r>
            <a:r>
              <a:rPr lang="en-US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эмоционального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благополучия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через</a:t>
            </a:r>
            <a:r>
              <a:rPr lang="ru-RU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непосредственное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общение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с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каждым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ребенком</a:t>
            </a:r>
            <a:r>
              <a:rPr lang="en-US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;</a:t>
            </a:r>
            <a:endParaRPr lang="ru-RU" sz="20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ts val="2925"/>
              </a:lnSpc>
              <a:buFontTx/>
              <a:buAutoNum type="arabicParenR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уважительное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отношение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к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каждому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ребенку</a:t>
            </a:r>
            <a:r>
              <a:rPr lang="en-US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ru-RU" sz="20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ts val="2925"/>
              </a:lnSpc>
              <a:buFontTx/>
              <a:buAutoNum type="arabicParenR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поддержку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индивидуальности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инициативы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детей</a:t>
            </a:r>
            <a:endParaRPr lang="ru-RU" sz="20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через</a:t>
            </a:r>
            <a:r>
              <a:rPr lang="ru-RU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создание</a:t>
            </a:r>
            <a:r>
              <a:rPr lang="en-US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условий</a:t>
            </a:r>
            <a:r>
              <a:rPr lang="en-US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для</a:t>
            </a:r>
            <a:r>
              <a:rPr lang="en-US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принятия</a:t>
            </a:r>
            <a:r>
              <a:rPr lang="en-US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детьми</a:t>
            </a:r>
            <a:r>
              <a:rPr lang="en-US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решений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своих</a:t>
            </a:r>
            <a:endParaRPr lang="en-US" sz="2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чувств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мыслей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57200" indent="-457200">
              <a:lnSpc>
                <a:spcPts val="2925"/>
              </a:lnSpc>
              <a:buFontTx/>
              <a:buAutoNum type="arabicParenR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endParaRPr lang="en-US" sz="2000" b="1" dirty="0">
              <a:solidFill>
                <a:srgbClr val="003399"/>
              </a:solidFill>
              <a:latin typeface="IOJPKR+Calibri,Bold" charset="0"/>
            </a:endParaRPr>
          </a:p>
          <a:p>
            <a:pPr marL="457200" indent="-457200">
              <a:lnSpc>
                <a:spcPts val="2925"/>
              </a:lnSpc>
              <a:buFontTx/>
              <a:buAutoNum type="arabicParenR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endParaRPr lang="en-US" sz="2000" b="1" dirty="0">
              <a:solidFill>
                <a:srgbClr val="003399"/>
              </a:solidFill>
              <a:latin typeface="IOJPKR+Calibri,Bold" charset="0"/>
            </a:endParaRPr>
          </a:p>
          <a:p>
            <a:pPr marL="457200" indent="-457200">
              <a:lnSpc>
                <a:spcPts val="2925"/>
              </a:lnSpc>
              <a:buAutoNum type="arabicParenR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endParaRPr lang="en-US" sz="2000" b="1" dirty="0">
              <a:solidFill>
                <a:srgbClr val="003399"/>
              </a:solidFill>
              <a:latin typeface="IOJPKR+Calibri,Bold" charset="0"/>
            </a:endParaRP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endParaRPr lang="en-US" sz="2000" b="1" dirty="0">
              <a:solidFill>
                <a:srgbClr val="003399"/>
              </a:solidFill>
              <a:latin typeface="IOJPKR+Calibri,Bol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107504" y="188640"/>
            <a:ext cx="8928992" cy="648072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844861" y="3242469"/>
            <a:ext cx="1239838" cy="373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</a:tabLst>
            </a:pP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п. 3.1.</a:t>
            </a:r>
          </a:p>
        </p:txBody>
      </p:sp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844861" y="3615531"/>
            <a:ext cx="7687579" cy="22313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Условия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реализации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Программы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должны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обеспечивать</a:t>
            </a:r>
            <a:r>
              <a:rPr lang="ru-RU" sz="24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полноценное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развитие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детей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во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всех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основных</a:t>
            </a:r>
            <a:r>
              <a:rPr lang="ru-RU" sz="24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образовательных</a:t>
            </a:r>
            <a:r>
              <a:rPr lang="en-US" sz="24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областях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… </a:t>
            </a: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на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фоне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их</a:t>
            </a:r>
            <a:r>
              <a:rPr lang="ru-RU" sz="24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эмоционального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благополучия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положительного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отношения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к </a:t>
            </a: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миру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, к </a:t>
            </a: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себе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другим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людям</a:t>
            </a:r>
            <a:endParaRPr lang="en-US" sz="24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107504" y="116632"/>
            <a:ext cx="8856984" cy="655272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1003300" y="3779838"/>
            <a:ext cx="1473200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п</a:t>
            </a:r>
            <a:r>
              <a:rPr lang="en-US" sz="2400" b="1" dirty="0">
                <a:solidFill>
                  <a:srgbClr val="003399"/>
                </a:solidFill>
                <a:latin typeface="MUNGAO+Calibri,Bold" charset="0"/>
              </a:rPr>
              <a:t>. 3.2.1.</a:t>
            </a:r>
          </a:p>
        </p:txBody>
      </p:sp>
      <p:sp>
        <p:nvSpPr>
          <p:cNvPr id="14340" name="Rectangle 3"/>
          <p:cNvSpPr>
            <a:spLocks noChangeArrowheads="1"/>
          </p:cNvSpPr>
          <p:nvPr/>
        </p:nvSpPr>
        <p:spPr bwMode="auto">
          <a:xfrm>
            <a:off x="1003300" y="4146550"/>
            <a:ext cx="7529140" cy="22313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4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4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Уважение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взрослых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к </a:t>
            </a: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человеческому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достоинству</a:t>
            </a:r>
            <a:r>
              <a:rPr lang="ru-RU" sz="24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детей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формирование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поддержка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их</a:t>
            </a:r>
            <a:r>
              <a:rPr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положительной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самооценки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уверенности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собственных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возможностях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способностях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ts val="2925"/>
              </a:lnSpc>
              <a:tabLst>
                <a:tab pos="457200" algn="l"/>
              </a:tabLst>
            </a:pPr>
            <a:endParaRPr lang="en-US" sz="24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925"/>
              </a:lnSpc>
              <a:tabLst>
                <a:tab pos="457200" algn="l"/>
              </a:tabLst>
            </a:pPr>
            <a:endParaRPr lang="en-US" sz="2400" b="1" dirty="0">
              <a:solidFill>
                <a:srgbClr val="003399"/>
              </a:solidFill>
              <a:latin typeface="MUNGAO+Calibri,Bol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6000" b="1" i="1" dirty="0" smtClean="0">
                <a:latin typeface="+mj-lt"/>
              </a:rPr>
              <a:t>Что такое </a:t>
            </a:r>
          </a:p>
          <a:p>
            <a:pPr algn="ctr">
              <a:buNone/>
            </a:pPr>
            <a:r>
              <a:rPr lang="ru-RU" sz="6000" b="1" i="1" dirty="0" smtClean="0">
                <a:latin typeface="+mj-lt"/>
              </a:rPr>
              <a:t>деятельность?</a:t>
            </a:r>
            <a:endParaRPr lang="ru-RU" sz="6000" b="1" i="1" dirty="0">
              <a:latin typeface="+mj-lt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976704"/>
          </a:xfrm>
        </p:spPr>
        <p:txBody>
          <a:bodyPr/>
          <a:lstStyle/>
          <a:p>
            <a:pPr marL="137160" indent="0" algn="ctr"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b="1" dirty="0" err="1" smtClean="0">
                <a:latin typeface="Arial" pitchFamily="34" charset="0"/>
                <a:cs typeface="Arial" pitchFamily="34" charset="0"/>
              </a:rPr>
              <a:t>Освоение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окружающего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мира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не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путем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получения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готовой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информации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,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marL="137160" indent="0" algn="ctr"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а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через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ее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«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открытие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»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дошкольниками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освоение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контексте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специфических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детских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деятельностей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игре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исследовании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общении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конструировании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др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.)</a:t>
            </a:r>
          </a:p>
          <a:p>
            <a:pPr marL="137160" indent="0" algn="ctr"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endParaRPr lang="en-US" b="1" dirty="0" smtClean="0">
              <a:latin typeface="IOJPKR+Calibri,Bold" charset="0"/>
            </a:endParaRPr>
          </a:p>
        </p:txBody>
      </p:sp>
      <p:pic>
        <p:nvPicPr>
          <p:cNvPr id="51202" name="Picture 2" descr="http://kontakt.by/upload/images/content_212317/0912b226366ee9ffc2b65442b103930b24da05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433" y="3140968"/>
            <a:ext cx="4135133" cy="3365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blinds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32656"/>
            <a:ext cx="8686800" cy="5976704"/>
          </a:xfrm>
        </p:spPr>
        <p:txBody>
          <a:bodyPr>
            <a:noAutofit/>
          </a:bodyPr>
          <a:lstStyle/>
          <a:p>
            <a:pPr marL="137160" indent="0"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endParaRPr lang="ru-RU" sz="3200" b="1" i="1" dirty="0">
              <a:solidFill>
                <a:srgbClr val="FFCC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ru-RU" sz="3200" b="1" i="1" dirty="0" smtClean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3200" b="1" i="1" dirty="0" err="1" smtClean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Плохой</a:t>
            </a:r>
            <a:r>
              <a:rPr lang="ru-RU" sz="3200" b="1" i="1" dirty="0" smtClean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</a:t>
            </a:r>
            <a:r>
              <a:rPr lang="en-US" sz="3200" b="1" i="1" dirty="0" smtClean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ru-RU" sz="3200" b="1" i="1" dirty="0" smtClean="0">
              <a:solidFill>
                <a:srgbClr val="FF99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en-US" sz="3200" b="1" i="1" dirty="0" smtClean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i="1" dirty="0" err="1" smtClean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преподносит</a:t>
            </a:r>
            <a:r>
              <a:rPr lang="en-US" sz="3200" b="1" i="1" dirty="0" smtClean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i="1" dirty="0" smtClean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истину</a:t>
            </a:r>
            <a:r>
              <a:rPr lang="en-US" sz="3200" b="1" i="1" dirty="0" smtClean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sz="3200" b="1" i="1" dirty="0" smtClean="0">
              <a:solidFill>
                <a:srgbClr val="FF99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ru-RU" sz="3200" b="1" i="1" dirty="0" smtClean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хороший</a:t>
            </a:r>
            <a:r>
              <a:rPr lang="en-US" sz="3200" b="1" i="1" dirty="0" smtClean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</a:t>
            </a:r>
            <a:r>
              <a:rPr lang="en-US" sz="3200" b="1" i="1" dirty="0" smtClean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b="1" i="1" dirty="0" smtClean="0">
              <a:solidFill>
                <a:srgbClr val="FF99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ru-RU" sz="3200" b="1" i="1" dirty="0" smtClean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ее</a:t>
            </a:r>
            <a:r>
              <a:rPr lang="en-US" sz="3200" b="1" i="1" dirty="0" smtClean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находить</a:t>
            </a:r>
            <a:r>
              <a:rPr lang="en-US" sz="3200" b="1" i="1" dirty="0" smtClean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3200" b="1" i="1" dirty="0" smtClean="0">
                <a:solidFill>
                  <a:srgbClr val="FF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3200" dirty="0" smtClean="0">
              <a:solidFill>
                <a:srgbClr val="FF99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</a:pPr>
            <a:r>
              <a:rPr lang="ru-RU" sz="3200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</a:t>
            </a:r>
          </a:p>
          <a:p>
            <a:pPr marL="137160" indent="0">
              <a:buNone/>
            </a:pPr>
            <a:r>
              <a:rPr lang="ru-RU" sz="3200" dirty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</a:p>
          <a:p>
            <a:pPr marL="137160" indent="0">
              <a:buNone/>
            </a:pPr>
            <a:r>
              <a:rPr lang="ru-RU" sz="3200" dirty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</a:t>
            </a:r>
          </a:p>
          <a:p>
            <a:pPr marL="137160" indent="0">
              <a:buNone/>
            </a:pP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немецкий  педагог 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А.Дистервег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(1790- 1866г.г.)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2" t="18959" r="11002" b="4575"/>
          <a:stretch/>
        </p:blipFill>
        <p:spPr>
          <a:xfrm>
            <a:off x="5292080" y="332656"/>
            <a:ext cx="3562559" cy="4294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1048668"/>
          </a:xfrm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pPr algn="ctr" eaLnBrk="1" hangingPunct="1">
              <a:defRPr/>
            </a:pPr>
            <a:r>
              <a:rPr lang="ru-RU" sz="36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деятельности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idx="1"/>
          </p:nvPr>
        </p:nvSpPr>
        <p:spPr>
          <a:xfrm>
            <a:off x="0" y="1412776"/>
            <a:ext cx="9144000" cy="4607024"/>
          </a:xfrm>
        </p:spPr>
        <p:txBody>
          <a:bodyPr>
            <a:normAutofit fontScale="92500"/>
          </a:bodyPr>
          <a:lstStyle/>
          <a:p>
            <a:pPr marL="0" lvl="0" indent="0">
              <a:buNone/>
              <a:defRPr/>
            </a:pPr>
            <a:r>
              <a:rPr lang="ru-RU" sz="2800" dirty="0" smtClean="0">
                <a:solidFill>
                  <a:srgbClr val="FFFFFF"/>
                </a:solidFill>
              </a:rPr>
              <a:t> </a:t>
            </a:r>
            <a:r>
              <a:rPr lang="ru-RU" sz="2800" b="1" dirty="0">
                <a:latin typeface="+mj-lt"/>
              </a:rPr>
              <a:t>Заключается в такой организации обучения, </a:t>
            </a:r>
            <a:r>
              <a:rPr lang="ru-RU" sz="2800" b="1" dirty="0" smtClean="0">
                <a:latin typeface="+mj-lt"/>
              </a:rPr>
              <a:t> когда  </a:t>
            </a:r>
          </a:p>
          <a:p>
            <a:pPr lvl="0">
              <a:buFont typeface="Wingdings" pitchFamily="2" charset="2"/>
              <a:buChar char="q"/>
              <a:defRPr/>
            </a:pPr>
            <a:r>
              <a:rPr lang="ru-RU" sz="2800" b="1" dirty="0" smtClean="0">
                <a:latin typeface="+mj-lt"/>
              </a:rPr>
              <a:t>воспитанник </a:t>
            </a:r>
            <a:r>
              <a:rPr lang="ru-RU" sz="2800" b="1" dirty="0">
                <a:latin typeface="+mj-lt"/>
              </a:rPr>
              <a:t>получает знания не в готовом виде, </a:t>
            </a:r>
            <a:r>
              <a:rPr lang="ru-RU" sz="2800" b="1" dirty="0" smtClean="0">
                <a:latin typeface="+mj-lt"/>
              </a:rPr>
              <a:t>а </a:t>
            </a:r>
            <a:r>
              <a:rPr lang="ru-RU" sz="2800" b="1" dirty="0">
                <a:latin typeface="+mj-lt"/>
              </a:rPr>
              <a:t>добывает их сам </a:t>
            </a:r>
            <a:r>
              <a:rPr lang="ru-RU" b="1" dirty="0">
                <a:latin typeface="+mj-lt"/>
              </a:rPr>
              <a:t>(«открытие нового знания</a:t>
            </a:r>
            <a:r>
              <a:rPr lang="ru-RU" b="1" dirty="0" smtClean="0">
                <a:latin typeface="+mj-lt"/>
              </a:rPr>
              <a:t>»)</a:t>
            </a:r>
            <a:endParaRPr lang="ru-RU" sz="2800" b="1" dirty="0">
              <a:latin typeface="+mj-lt"/>
            </a:endParaRPr>
          </a:p>
          <a:p>
            <a:pPr lvl="0">
              <a:buFont typeface="Wingdings" pitchFamily="2" charset="2"/>
              <a:buChar char="q"/>
              <a:defRPr/>
            </a:pPr>
            <a:r>
              <a:rPr lang="ru-RU" sz="2800" b="1" dirty="0">
                <a:latin typeface="+mj-lt"/>
              </a:rPr>
              <a:t> осознает содержание своей познавательной деятельности   </a:t>
            </a:r>
            <a:r>
              <a:rPr lang="ru-RU" b="1" dirty="0">
                <a:latin typeface="+mj-lt"/>
              </a:rPr>
              <a:t>(знает и соблюдает шаги деятельности</a:t>
            </a:r>
            <a:r>
              <a:rPr lang="ru-RU" b="1" dirty="0" smtClean="0">
                <a:latin typeface="+mj-lt"/>
              </a:rPr>
              <a:t>)</a:t>
            </a:r>
            <a:endParaRPr lang="ru-RU" b="1" dirty="0">
              <a:latin typeface="+mj-lt"/>
            </a:endParaRPr>
          </a:p>
          <a:p>
            <a:pPr lvl="0">
              <a:buFont typeface="Wingdings" pitchFamily="2" charset="2"/>
              <a:buChar char="q"/>
              <a:defRPr/>
            </a:pPr>
            <a:r>
              <a:rPr lang="ru-RU" sz="2800" b="1" dirty="0">
                <a:latin typeface="+mj-lt"/>
              </a:rPr>
              <a:t>в деятельности успешно </a:t>
            </a:r>
            <a:r>
              <a:rPr lang="ru-RU" sz="2800" b="1" dirty="0" smtClean="0">
                <a:latin typeface="+mj-lt"/>
              </a:rPr>
              <a:t>формируются    </a:t>
            </a:r>
            <a:endParaRPr lang="ru-RU" sz="2800" b="1" dirty="0">
              <a:latin typeface="+mj-lt"/>
            </a:endParaRPr>
          </a:p>
          <a:p>
            <a:pPr marL="1354138" lvl="0" indent="-184150">
              <a:buFont typeface="Wingdings" pitchFamily="2" charset="2"/>
              <a:buChar char="Ø"/>
              <a:defRPr/>
            </a:pPr>
            <a:r>
              <a:rPr lang="ru-RU" sz="2800" b="1" dirty="0" smtClean="0">
                <a:latin typeface="+mj-lt"/>
              </a:rPr>
              <a:t> общекультурные ценности</a:t>
            </a:r>
            <a:endParaRPr lang="ru-RU" sz="2800" b="1" dirty="0">
              <a:latin typeface="+mj-lt"/>
            </a:endParaRPr>
          </a:p>
          <a:p>
            <a:pPr marL="1354138" lvl="0" indent="-184150">
              <a:buFont typeface="Wingdings" pitchFamily="2" charset="2"/>
              <a:buChar char="Ø"/>
              <a:defRPr/>
            </a:pPr>
            <a:r>
              <a:rPr lang="ru-RU" sz="2800" b="1" dirty="0" smtClean="0">
                <a:latin typeface="+mj-lt"/>
              </a:rPr>
              <a:t> </a:t>
            </a:r>
            <a:r>
              <a:rPr lang="ru-RU" sz="2800" b="1" dirty="0" err="1" smtClean="0">
                <a:latin typeface="+mj-lt"/>
              </a:rPr>
              <a:t>деятельностные</a:t>
            </a:r>
            <a:r>
              <a:rPr lang="ru-RU" sz="2800" b="1" dirty="0" smtClean="0">
                <a:latin typeface="+mj-lt"/>
              </a:rPr>
              <a:t> способности</a:t>
            </a:r>
          </a:p>
          <a:p>
            <a:pPr marL="1354138" lvl="0" indent="-184150">
              <a:buFont typeface="Wingdings" pitchFamily="2" charset="2"/>
              <a:buChar char="Ø"/>
              <a:defRPr/>
            </a:pPr>
            <a:r>
              <a:rPr lang="ru-RU" sz="2800" b="1" dirty="0" smtClean="0">
                <a:latin typeface="+mj-lt"/>
              </a:rPr>
              <a:t> предпосылки  учебных действий</a:t>
            </a:r>
            <a:endParaRPr lang="ru-RU" sz="2800" b="1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6264696"/>
          </a:xfrm>
        </p:spPr>
        <p:txBody>
          <a:bodyPr>
            <a:normAutofit lnSpcReduction="10000"/>
          </a:bodyPr>
          <a:lstStyle/>
          <a:p>
            <a:pPr marL="137160" indent="0">
              <a:buNone/>
            </a:pPr>
            <a:r>
              <a:rPr lang="ru-RU" sz="3200" b="1" i="1" dirty="0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«Образование призвано дать ребенку не готовые знания, а </a:t>
            </a:r>
            <a:r>
              <a:rPr lang="ru-RU" sz="3200" b="1" i="1" u="sng" dirty="0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знания деятельные</a:t>
            </a:r>
            <a:r>
              <a:rPr lang="ru-RU" sz="3200" b="1" i="1" dirty="0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, которые могут быть приобретены только и исключительно в ходе активного взаимодействия с окружающей средой» </a:t>
            </a:r>
          </a:p>
          <a:p>
            <a:pPr marL="0" indent="0" algn="r">
              <a:buNone/>
            </a:pPr>
            <a:endParaRPr lang="ru-RU" sz="2800" b="1" dirty="0" smtClean="0">
              <a:solidFill>
                <a:srgbClr val="FFCC66"/>
              </a:solidFill>
              <a:latin typeface="+mj-lt"/>
            </a:endParaRPr>
          </a:p>
          <a:p>
            <a:pPr marL="0" indent="0" algn="r">
              <a:buNone/>
            </a:pPr>
            <a:endParaRPr lang="ru-RU" b="1" dirty="0">
              <a:solidFill>
                <a:srgbClr val="FFCC66"/>
              </a:solidFill>
              <a:latin typeface="+mj-lt"/>
            </a:endParaRPr>
          </a:p>
          <a:p>
            <a:pPr marL="0" indent="0" algn="r">
              <a:buNone/>
            </a:pPr>
            <a:r>
              <a:rPr lang="ru-RU" sz="2400" b="1" dirty="0" smtClean="0">
                <a:latin typeface="+mj-lt"/>
              </a:rPr>
              <a:t>Д</a:t>
            </a:r>
            <a:r>
              <a:rPr lang="ru-RU" sz="2400" b="1" dirty="0">
                <a:latin typeface="+mj-lt"/>
              </a:rPr>
              <a:t>. </a:t>
            </a:r>
            <a:r>
              <a:rPr lang="ru-RU" sz="2400" b="1" dirty="0" err="1">
                <a:latin typeface="+mj-lt"/>
              </a:rPr>
              <a:t>Дьюи</a:t>
            </a:r>
            <a:r>
              <a:rPr lang="ru-RU" sz="2400" b="1" dirty="0">
                <a:latin typeface="+mj-lt"/>
              </a:rPr>
              <a:t>     </a:t>
            </a:r>
            <a:endParaRPr lang="ru-RU" sz="2400" b="1" dirty="0" smtClean="0">
              <a:latin typeface="+mj-lt"/>
            </a:endParaRPr>
          </a:p>
          <a:p>
            <a:pPr marL="0" indent="0" algn="r">
              <a:buNone/>
            </a:pPr>
            <a:r>
              <a:rPr lang="ru-RU" sz="2400" b="1" dirty="0" smtClean="0">
                <a:latin typeface="+mj-lt"/>
              </a:rPr>
              <a:t>американский </a:t>
            </a:r>
            <a:r>
              <a:rPr lang="ru-RU" sz="2400" b="1" dirty="0">
                <a:latin typeface="+mj-lt"/>
              </a:rPr>
              <a:t>философ </a:t>
            </a:r>
            <a:endParaRPr lang="ru-RU" sz="2400" b="1" dirty="0" smtClean="0">
              <a:latin typeface="+mj-lt"/>
            </a:endParaRPr>
          </a:p>
          <a:p>
            <a:pPr marL="0" indent="0" algn="r">
              <a:buNone/>
            </a:pPr>
            <a:r>
              <a:rPr lang="ru-RU" sz="2400" b="1" dirty="0" smtClean="0">
                <a:latin typeface="+mj-lt"/>
              </a:rPr>
              <a:t>и педагог</a:t>
            </a:r>
          </a:p>
          <a:p>
            <a:pPr marL="0" indent="0" algn="r">
              <a:buNone/>
            </a:pPr>
            <a:r>
              <a:rPr lang="ru-RU" sz="2400" b="1" dirty="0" smtClean="0">
                <a:latin typeface="+mj-lt"/>
              </a:rPr>
              <a:t>(1859-1952)</a:t>
            </a:r>
            <a:endParaRPr lang="ru-RU" sz="2400" b="1" dirty="0">
              <a:latin typeface="+mj-lt"/>
            </a:endParaRPr>
          </a:p>
        </p:txBody>
      </p:sp>
      <p:pic>
        <p:nvPicPr>
          <p:cNvPr id="52226" name="Picture 2" descr="http://s3.amazonaws.com/s3.timetoast.com/public/uploads/photos/9523371/john-dewey.jpg?14864418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49" y="4077072"/>
            <a:ext cx="2783559" cy="2604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1723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457200"/>
            <a:ext cx="8229600" cy="563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ru-RU" dirty="0" smtClean="0">
              <a:solidFill>
                <a:srgbClr val="CC3300"/>
              </a:solidFill>
              <a:effectLst/>
            </a:endParaRPr>
          </a:p>
          <a:p>
            <a:pPr>
              <a:buFontTx/>
              <a:buNone/>
            </a:pPr>
            <a:endParaRPr lang="ru-RU" dirty="0" smtClean="0">
              <a:solidFill>
                <a:srgbClr val="CC3300"/>
              </a:solidFill>
              <a:effectLst/>
            </a:endParaRPr>
          </a:p>
          <a:p>
            <a:pPr>
              <a:buFontTx/>
              <a:buNone/>
            </a:pPr>
            <a:r>
              <a:rPr lang="ru-RU" dirty="0" smtClean="0">
                <a:solidFill>
                  <a:srgbClr val="CC3300"/>
                </a:solidFill>
                <a:effectLst/>
              </a:rPr>
              <a:t> </a:t>
            </a:r>
          </a:p>
          <a:p>
            <a:pPr>
              <a:buFontTx/>
              <a:buNone/>
            </a:pPr>
            <a:r>
              <a:rPr lang="ru-RU" dirty="0" smtClean="0">
                <a:solidFill>
                  <a:srgbClr val="CC3300"/>
                </a:solidFill>
                <a:effectLst/>
              </a:rPr>
              <a:t> </a:t>
            </a:r>
          </a:p>
          <a:p>
            <a:pPr algn="r">
              <a:buFontTx/>
              <a:buNone/>
            </a:pPr>
            <a:endParaRPr lang="ru-RU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buFontTx/>
              <a:buNone/>
            </a:pPr>
            <a:r>
              <a:rPr lang="ru-RU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нем. педагог А.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Дистервег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r">
              <a:buFontTx/>
              <a:buNone/>
            </a:pPr>
            <a:endParaRPr lang="ru-RU" sz="2800" dirty="0" smtClean="0">
              <a:effectLst/>
            </a:endParaRPr>
          </a:p>
          <a:p>
            <a:pPr>
              <a:buFontTx/>
              <a:buNone/>
            </a:pPr>
            <a:endParaRPr lang="ru-RU" dirty="0" smtClean="0">
              <a:solidFill>
                <a:srgbClr val="CC3300"/>
              </a:solidFill>
              <a:effectLst/>
            </a:endParaRPr>
          </a:p>
          <a:p>
            <a:pPr>
              <a:buFontTx/>
              <a:buNone/>
            </a:pPr>
            <a:endParaRPr lang="ru-RU" dirty="0" smtClean="0">
              <a:solidFill>
                <a:srgbClr val="CC3300"/>
              </a:solidFill>
              <a:effectLst/>
            </a:endParaRPr>
          </a:p>
          <a:p>
            <a:pPr algn="r">
              <a:buFontTx/>
              <a:buNone/>
            </a:pPr>
            <a:endParaRPr lang="ru-RU" sz="2800" dirty="0" smtClean="0">
              <a:solidFill>
                <a:srgbClr val="0D259F"/>
              </a:solidFill>
              <a:effectLst/>
            </a:endParaRPr>
          </a:p>
          <a:p>
            <a:pPr algn="r">
              <a:buFontTx/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франц. писатель Эрнст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Легуве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>
              <a:buFontTx/>
              <a:buNone/>
            </a:pPr>
            <a:endParaRPr lang="ru-RU" sz="2800" dirty="0" smtClean="0">
              <a:effectLst/>
            </a:endParaRPr>
          </a:p>
        </p:txBody>
      </p:sp>
      <p:sp>
        <p:nvSpPr>
          <p:cNvPr id="93187" name="Text Box 3" descr="Букет"/>
          <p:cNvSpPr txBox="1">
            <a:spLocks noChangeArrowheads="1"/>
          </p:cNvSpPr>
          <p:nvPr/>
        </p:nvSpPr>
        <p:spPr bwMode="auto">
          <a:xfrm>
            <a:off x="509588" y="1185863"/>
            <a:ext cx="8023225" cy="120032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rgbClr val="FF99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  <a:buSzPct val="65000"/>
              <a:buFont typeface="Wingdings" pitchFamily="2" charset="2"/>
              <a:buNone/>
              <a:defRPr/>
            </a:pPr>
            <a:r>
              <a:rPr lang="ru-RU" sz="3600" b="1" i="1" dirty="0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«Главная цель воспитания – в развитии самостоятельности</a:t>
            </a:r>
            <a:r>
              <a:rPr lang="ru-RU" sz="3600" b="1" i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»</a:t>
            </a:r>
            <a:endParaRPr lang="ru-RU" sz="3600" b="1" i="1" dirty="0">
              <a:solidFill>
                <a:srgbClr val="FF99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93188" name="Text Box 4" descr="Розовая тисненая бумага"/>
          <p:cNvSpPr txBox="1">
            <a:spLocks noChangeArrowheads="1"/>
          </p:cNvSpPr>
          <p:nvPr/>
        </p:nvSpPr>
        <p:spPr bwMode="auto">
          <a:xfrm>
            <a:off x="571472" y="3929066"/>
            <a:ext cx="8023225" cy="120015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rgbClr val="FF99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i="1" dirty="0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«Научить детей обходиться</a:t>
            </a:r>
          </a:p>
          <a:p>
            <a:pPr algn="ctr">
              <a:defRPr/>
            </a:pPr>
            <a:r>
              <a:rPr lang="ru-RU" sz="3600" b="1" i="1" dirty="0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без нас»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908720"/>
            <a:ext cx="8643998" cy="54006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i="1" dirty="0" smtClean="0">
                <a:latin typeface="Arial" pitchFamily="34" charset="0"/>
                <a:cs typeface="Arial" pitchFamily="34" charset="0"/>
              </a:rPr>
              <a:t>Какие условия необходимы для </a:t>
            </a:r>
          </a:p>
          <a:p>
            <a:pPr algn="ctr">
              <a:buNone/>
            </a:pPr>
            <a:r>
              <a:rPr lang="ru-RU" sz="3600" b="1" i="1" dirty="0" smtClean="0">
                <a:latin typeface="Arial" pitchFamily="34" charset="0"/>
                <a:cs typeface="Arial" pitchFamily="34" charset="0"/>
              </a:rPr>
              <a:t>того,  чтобы обеспечить </a:t>
            </a:r>
          </a:p>
          <a:p>
            <a:pPr algn="ctr">
              <a:buNone/>
            </a:pPr>
            <a:r>
              <a:rPr lang="ru-RU" sz="3600" b="1" i="1" dirty="0" smtClean="0">
                <a:latin typeface="Arial" pitchFamily="34" charset="0"/>
                <a:cs typeface="Arial" pitchFamily="34" charset="0"/>
              </a:rPr>
              <a:t>собственную познавательную</a:t>
            </a:r>
          </a:p>
          <a:p>
            <a:pPr algn="ctr">
              <a:buNone/>
            </a:pPr>
            <a:r>
              <a:rPr lang="ru-RU" sz="3600" b="1" i="1" dirty="0" smtClean="0">
                <a:latin typeface="Arial" pitchFamily="34" charset="0"/>
                <a:cs typeface="Arial" pitchFamily="34" charset="0"/>
              </a:rPr>
              <a:t> деятельность обучающегося?</a:t>
            </a:r>
            <a:endParaRPr lang="ru-RU" sz="3600" b="1" i="1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pPr algn="ctr"/>
            <a:r>
              <a:rPr lang="ru-RU" sz="36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Роль педагога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28736"/>
            <a:ext cx="8579296" cy="48577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FF9966"/>
                </a:solidFill>
                <a:latin typeface="+mj-lt"/>
              </a:rPr>
              <a:t>Педагог поощряет</a:t>
            </a:r>
          </a:p>
          <a:p>
            <a:r>
              <a:rPr lang="ru-RU" sz="3600" b="1" dirty="0" smtClean="0">
                <a:latin typeface="+mj-lt"/>
              </a:rPr>
              <a:t>детскую самостоятельность</a:t>
            </a:r>
            <a:endParaRPr lang="ru-RU" sz="3600" b="1" dirty="0">
              <a:latin typeface="+mj-lt"/>
            </a:endParaRPr>
          </a:p>
          <a:p>
            <a:r>
              <a:rPr lang="ru-RU" sz="3600" b="1" dirty="0" smtClean="0">
                <a:latin typeface="+mj-lt"/>
              </a:rPr>
              <a:t> инициативу</a:t>
            </a:r>
            <a:endParaRPr lang="ru-RU" sz="3600" b="1" dirty="0">
              <a:latin typeface="+mj-lt"/>
            </a:endParaRPr>
          </a:p>
          <a:p>
            <a:r>
              <a:rPr lang="ru-RU" sz="3600" b="1" dirty="0" smtClean="0">
                <a:latin typeface="+mj-lt"/>
              </a:rPr>
              <a:t>выдвижение </a:t>
            </a:r>
            <a:r>
              <a:rPr lang="ru-RU" sz="3600" b="1" dirty="0">
                <a:latin typeface="+mj-lt"/>
              </a:rPr>
              <a:t>и обоснование своих </a:t>
            </a:r>
            <a:r>
              <a:rPr lang="ru-RU" sz="3600" b="1" dirty="0" smtClean="0">
                <a:latin typeface="+mj-lt"/>
              </a:rPr>
              <a:t>гипотез</a:t>
            </a:r>
            <a:endParaRPr lang="ru-RU" sz="3600" b="1" dirty="0">
              <a:latin typeface="+mj-lt"/>
            </a:endParaRPr>
          </a:p>
          <a:p>
            <a:r>
              <a:rPr lang="ru-RU" sz="3600" b="1" dirty="0" smtClean="0">
                <a:latin typeface="+mj-lt"/>
              </a:rPr>
              <a:t>активную деятельность</a:t>
            </a:r>
          </a:p>
          <a:p>
            <a:endParaRPr lang="ru-RU" sz="3600" b="1" dirty="0">
              <a:latin typeface="+mj-lt"/>
            </a:endParaRPr>
          </a:p>
          <a:p>
            <a:endParaRPr lang="ru-RU" sz="3600" b="1" dirty="0">
              <a:latin typeface="+mj-lt"/>
            </a:endParaRPr>
          </a:p>
          <a:p>
            <a:pPr marL="0" indent="0">
              <a:buNone/>
            </a:pPr>
            <a:r>
              <a:rPr lang="ru-RU" sz="3600" b="1" dirty="0">
                <a:latin typeface="+mj-lt"/>
              </a:rPr>
              <a:t>Высший пилотаж современного педагога -</a:t>
            </a:r>
          </a:p>
          <a:p>
            <a:pPr marL="0" indent="0">
              <a:buNone/>
            </a:pPr>
            <a:r>
              <a:rPr lang="ru-RU" sz="3600" b="1" dirty="0">
                <a:latin typeface="+mj-lt"/>
              </a:rPr>
              <a:t>«устраняет себя» и ненавязчиво организует</a:t>
            </a:r>
          </a:p>
          <a:p>
            <a:pPr marL="0" indent="0">
              <a:buNone/>
            </a:pPr>
            <a:r>
              <a:rPr lang="ru-RU" sz="3600" b="1" dirty="0">
                <a:latin typeface="+mj-lt"/>
              </a:rPr>
              <a:t> деятельность ребенка</a:t>
            </a:r>
          </a:p>
          <a:p>
            <a:pPr marL="0" indent="0" algn="ctr">
              <a:buNone/>
            </a:pPr>
            <a:endParaRPr lang="ru-RU" sz="3600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656184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4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 </a:t>
            </a:r>
            <a:r>
              <a:rPr lang="ru-RU" sz="4000" i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Умение </a:t>
            </a:r>
            <a:r>
              <a:rPr lang="ru-RU" sz="4000" i="1" dirty="0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планировать свою </a:t>
            </a:r>
            <a:r>
              <a:rPr lang="ru-RU" sz="4000" i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деятельность?</a:t>
            </a:r>
            <a:r>
              <a:rPr lang="ru-RU" sz="4000" i="1" dirty="0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/>
            </a:r>
            <a:br>
              <a:rPr lang="ru-RU" sz="4000" i="1" dirty="0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</a:br>
            <a:endParaRPr lang="ru-RU" sz="4000" i="1" dirty="0">
              <a:solidFill>
                <a:srgbClr val="FF9966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+mj-lt"/>
              </a:rPr>
              <a:t> </a:t>
            </a:r>
            <a:r>
              <a:rPr lang="ru-RU" b="1" dirty="0">
                <a:latin typeface="+mj-lt"/>
              </a:rPr>
              <a:t>ставить цель</a:t>
            </a:r>
          </a:p>
          <a:p>
            <a:pPr lvl="0"/>
            <a:r>
              <a:rPr lang="ru-RU" b="1" dirty="0">
                <a:latin typeface="+mj-lt"/>
              </a:rPr>
              <a:t>отбирать средства</a:t>
            </a:r>
            <a:r>
              <a:rPr lang="ru-RU" b="1" dirty="0" smtClean="0">
                <a:latin typeface="+mj-lt"/>
              </a:rPr>
              <a:t>,</a:t>
            </a:r>
            <a:endParaRPr lang="ru-RU" b="1" dirty="0">
              <a:latin typeface="+mj-lt"/>
            </a:endParaRPr>
          </a:p>
          <a:p>
            <a:r>
              <a:rPr lang="ru-RU" b="1" dirty="0">
                <a:latin typeface="+mj-lt"/>
              </a:rPr>
              <a:t> определять последовательность действий</a:t>
            </a:r>
          </a:p>
          <a:p>
            <a:r>
              <a:rPr lang="ru-RU" b="1" dirty="0">
                <a:latin typeface="+mj-lt"/>
              </a:rPr>
              <a:t> определять место и причины возникших затруднений</a:t>
            </a:r>
          </a:p>
          <a:p>
            <a:r>
              <a:rPr lang="ru-RU" b="1" dirty="0">
                <a:latin typeface="+mj-lt"/>
              </a:rPr>
              <a:t>выбирать пути преодоления </a:t>
            </a:r>
            <a:r>
              <a:rPr lang="ru-RU" b="1" dirty="0" smtClean="0">
                <a:latin typeface="+mj-lt"/>
              </a:rPr>
              <a:t>ошибок</a:t>
            </a:r>
            <a:endParaRPr lang="ru-RU" b="1" dirty="0">
              <a:latin typeface="+mj-lt"/>
            </a:endParaRPr>
          </a:p>
          <a:p>
            <a:r>
              <a:rPr lang="ru-RU" b="1" dirty="0" smtClean="0">
                <a:latin typeface="+mj-lt"/>
              </a:rPr>
              <a:t>проектировать</a:t>
            </a:r>
            <a:endParaRPr lang="ru-RU" b="1" dirty="0">
              <a:latin typeface="+mj-lt"/>
            </a:endParaRPr>
          </a:p>
          <a:p>
            <a:r>
              <a:rPr lang="ru-RU" b="1" dirty="0">
                <a:latin typeface="+mj-lt"/>
              </a:rPr>
              <a:t>владеть способами контроля и оценки</a:t>
            </a:r>
          </a:p>
        </p:txBody>
      </p:sp>
    </p:spTree>
    <p:extLst>
      <p:ext uri="{BB962C8B-B14F-4D97-AF65-F5344CB8AC3E}">
        <p14:creationId xmlns:p14="http://schemas.microsoft.com/office/powerpoint/2010/main" val="98539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8383"/>
            <a:ext cx="8229600" cy="806361"/>
          </a:xfrm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solidFill>
                  <a:srgbClr val="C00000"/>
                </a:solidFill>
              </a:rPr>
              <a:t/>
            </a:r>
            <a:br>
              <a:rPr lang="ru-RU" sz="4000" dirty="0" smtClean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FF9966"/>
                </a:solidFill>
              </a:rPr>
              <a:t>Девиз принципа деятельности</a:t>
            </a:r>
            <a:br>
              <a:rPr lang="ru-RU" sz="3600" dirty="0" smtClean="0">
                <a:solidFill>
                  <a:srgbClr val="FF9966"/>
                </a:solidFill>
              </a:rPr>
            </a:br>
            <a:endParaRPr lang="ru-RU" sz="3600" dirty="0" smtClean="0">
              <a:solidFill>
                <a:srgbClr val="FF9966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811212" y="1400597"/>
            <a:ext cx="7521575" cy="1596355"/>
          </a:xfrm>
        </p:spPr>
        <p:txBody>
          <a:bodyPr rtlCol="0"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«Думай, анализируй,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сопоставляй, твори и будь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спокоен, уверен, я иду рядом»</a:t>
            </a:r>
          </a:p>
        </p:txBody>
      </p:sp>
      <p:pic>
        <p:nvPicPr>
          <p:cNvPr id="53250" name="Picture 2" descr="http://yubik.net.ru/_pu/35/683927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279116"/>
            <a:ext cx="4412432" cy="3309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2272804"/>
          </a:xfrm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pPr algn="ctr"/>
            <a:r>
              <a:rPr lang="ru-RU" sz="3600" dirty="0" smtClean="0">
                <a:solidFill>
                  <a:srgbClr val="FF9966"/>
                </a:solidFill>
                <a:effectLst/>
              </a:rPr>
              <a:t>Ребёнок в деятельности усваивает культурные нормы и правила поведения</a:t>
            </a:r>
            <a:endParaRPr lang="ru-RU" sz="3600" dirty="0">
              <a:solidFill>
                <a:srgbClr val="FF9966"/>
              </a:solidFill>
              <a:effectLst/>
            </a:endParaRPr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7" y="3073988"/>
            <a:ext cx="5112568" cy="378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068960"/>
            <a:ext cx="4807756" cy="378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773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179512" y="188640"/>
            <a:ext cx="8712968" cy="648072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1362075" y="1076325"/>
            <a:ext cx="1239838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</a:tabLst>
            </a:pP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п. 1.6.</a:t>
            </a:r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1362075" y="1441450"/>
            <a:ext cx="755650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</a:tabLst>
            </a:pP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….</a:t>
            </a:r>
          </a:p>
        </p:txBody>
      </p:sp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1728788" y="1441450"/>
            <a:ext cx="5019675" cy="744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формирование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инициативности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,</a:t>
            </a:r>
          </a:p>
        </p:txBody>
      </p:sp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1362075" y="1808163"/>
            <a:ext cx="7192963" cy="1487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</a:pP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самостоятельности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и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ответственности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ребенка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,</a:t>
            </a: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</a:pPr>
            <a:r>
              <a:rPr lang="en-US" sz="2400" b="1" dirty="0" err="1">
                <a:solidFill>
                  <a:srgbClr val="C00000"/>
                </a:solidFill>
                <a:latin typeface="IOJPKR+Calibri,Bold" charset="0"/>
              </a:rPr>
              <a:t>формирование</a:t>
            </a:r>
            <a:r>
              <a:rPr lang="en-US" sz="24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IOJPKR+Calibri,Bold" charset="0"/>
              </a:rPr>
              <a:t>предпосылок</a:t>
            </a:r>
            <a:r>
              <a:rPr lang="en-US" sz="24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IOJPKR+Calibri,Bold" charset="0"/>
              </a:rPr>
              <a:t>учебной</a:t>
            </a:r>
            <a:endParaRPr lang="en-US" sz="2400" b="1" dirty="0">
              <a:solidFill>
                <a:srgbClr val="C00000"/>
              </a:solidFill>
              <a:latin typeface="IOJPKR+Calibri,Bold" charset="0"/>
            </a:endParaRP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</a:pPr>
            <a:r>
              <a:rPr lang="en-US" sz="2400" b="1" dirty="0" err="1">
                <a:solidFill>
                  <a:srgbClr val="C00000"/>
                </a:solidFill>
                <a:latin typeface="IOJPKR+Calibri,Bold" charset="0"/>
              </a:rPr>
              <a:t>деятельности</a:t>
            </a:r>
            <a:endParaRPr lang="en-US" sz="2400" b="1" dirty="0">
              <a:solidFill>
                <a:srgbClr val="C00000"/>
              </a:solidFill>
              <a:latin typeface="IOJPKR+Calibri,Bol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ChangeArrowheads="1"/>
          </p:cNvSpPr>
          <p:nvPr/>
        </p:nvSpPr>
        <p:spPr bwMode="auto">
          <a:xfrm>
            <a:off x="107504" y="188640"/>
            <a:ext cx="8899972" cy="655272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ru-RU" dirty="0" smtClean="0"/>
              <a:t>Поддержка инициативы детей в различных видах деятельности;</a:t>
            </a:r>
          </a:p>
          <a:p>
            <a:r>
              <a:rPr lang="ru-RU" dirty="0" smtClean="0"/>
              <a:t>7)Формирование познавательных интересов, познавательных действий</a:t>
            </a:r>
            <a:endParaRPr lang="ru-RU" dirty="0"/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1030288" y="2657475"/>
            <a:ext cx="1169987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</a:tabLst>
            </a:pPr>
            <a:r>
              <a:rPr lang="en-US" sz="2400" b="1">
                <a:solidFill>
                  <a:srgbClr val="003399"/>
                </a:solidFill>
                <a:latin typeface="IOJPKR+Calibri,Bold" charset="0"/>
              </a:rPr>
              <a:t>п.1.4.</a:t>
            </a:r>
          </a:p>
        </p:txBody>
      </p:sp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827584" y="3025676"/>
            <a:ext cx="7811356" cy="37189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</a:pP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3</a:t>
            </a:r>
            <a:r>
              <a:rPr lang="en-US" sz="2300" b="1" dirty="0" smtClean="0">
                <a:solidFill>
                  <a:srgbClr val="003399"/>
                </a:solidFill>
                <a:latin typeface="IOJPKR+Calibri,Bold" charset="0"/>
              </a:rPr>
              <a:t>)</a:t>
            </a:r>
            <a:r>
              <a:rPr lang="ru-RU" sz="2300" b="1" dirty="0" smtClean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содействие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 и 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сотрудничество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детей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ru-RU" sz="23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и</a:t>
            </a:r>
            <a:r>
              <a:rPr lang="ru-RU" sz="2300" b="1" dirty="0">
                <a:solidFill>
                  <a:srgbClr val="003399"/>
                </a:solidFill>
                <a:latin typeface="IOJPKR+Calibri,Bold" charset="0"/>
              </a:rPr>
              <a:t>  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взрослых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,</a:t>
            </a:r>
            <a:r>
              <a:rPr lang="ru-RU" sz="23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300" b="1" dirty="0" err="1" smtClean="0">
                <a:solidFill>
                  <a:srgbClr val="003399"/>
                </a:solidFill>
                <a:latin typeface="IOJPKR+Calibri,Bold" charset="0"/>
              </a:rPr>
              <a:t>признание</a:t>
            </a:r>
            <a:r>
              <a:rPr lang="en-US" sz="2300" b="1" dirty="0" smtClean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ребенка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IOJPKR+Calibri,Bold" charset="0"/>
              </a:rPr>
              <a:t>полноценным</a:t>
            </a:r>
            <a:r>
              <a:rPr lang="en-US" sz="23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300" b="1" dirty="0" err="1" smtClean="0">
                <a:solidFill>
                  <a:srgbClr val="C00000"/>
                </a:solidFill>
                <a:latin typeface="IOJPKR+Calibri,Bold" charset="0"/>
              </a:rPr>
              <a:t>участником</a:t>
            </a:r>
            <a:r>
              <a:rPr lang="ru-RU" sz="2300" b="1" dirty="0" smtClean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300" b="1" dirty="0" smtClean="0">
                <a:solidFill>
                  <a:srgbClr val="003399"/>
                </a:solidFill>
                <a:latin typeface="IOJPKR+Calibri,Bold" charset="0"/>
              </a:rPr>
              <a:t>(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субъектом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) 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образовательных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ru-RU" sz="2300" b="1" dirty="0" smtClean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300" b="1" dirty="0" err="1" smtClean="0">
                <a:solidFill>
                  <a:srgbClr val="003399"/>
                </a:solidFill>
                <a:latin typeface="IOJPKR+Calibri,Bold" charset="0"/>
              </a:rPr>
              <a:t>отношений</a:t>
            </a:r>
            <a:r>
              <a:rPr lang="en-US" sz="2300" b="1" dirty="0" smtClean="0">
                <a:solidFill>
                  <a:srgbClr val="003399"/>
                </a:solidFill>
                <a:latin typeface="IOJPKR+Calibri,Bold" charset="0"/>
              </a:rPr>
              <a:t>;</a:t>
            </a:r>
            <a:endParaRPr lang="ru-RU" sz="2300" b="1" dirty="0" smtClean="0">
              <a:solidFill>
                <a:srgbClr val="003399"/>
              </a:solidFill>
              <a:latin typeface="IOJPKR+Calibri,Bold" charset="0"/>
            </a:endParaRP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ru-RU" sz="2300" b="1" dirty="0">
                <a:solidFill>
                  <a:srgbClr val="003399"/>
                </a:solidFill>
                <a:latin typeface="IOJPKR+Calibri,Bold" charset="0"/>
              </a:rPr>
              <a:t>4) 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поддержка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IOJPKR+Calibri,Bold" charset="0"/>
              </a:rPr>
              <a:t>инициативы</a:t>
            </a:r>
            <a:r>
              <a:rPr lang="en-US" sz="23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детей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 в 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различных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видах</a:t>
            </a:r>
            <a:r>
              <a:rPr lang="ru-RU" sz="23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деятельности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;</a:t>
            </a: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ru-RU" sz="2300" b="1" dirty="0" smtClean="0">
                <a:solidFill>
                  <a:srgbClr val="003399"/>
                </a:solidFill>
                <a:latin typeface="IOJPKR+Calibri,Bold" charset="0"/>
              </a:rPr>
              <a:t>7) </a:t>
            </a:r>
            <a:r>
              <a:rPr lang="en-US" sz="2300" b="1" dirty="0" err="1">
                <a:solidFill>
                  <a:srgbClr val="C00000"/>
                </a:solidFill>
                <a:latin typeface="IOJPKR+Calibri,Bold" charset="0"/>
              </a:rPr>
              <a:t>формирование</a:t>
            </a:r>
            <a:r>
              <a:rPr lang="en-US" sz="23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IOJPKR+Calibri,Bold" charset="0"/>
              </a:rPr>
              <a:t>познавательных</a:t>
            </a:r>
            <a:r>
              <a:rPr lang="en-US" sz="23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IOJPKR+Calibri,Bold" charset="0"/>
              </a:rPr>
              <a:t>интересов</a:t>
            </a:r>
            <a:r>
              <a:rPr lang="en-US" sz="2300" b="1" dirty="0">
                <a:solidFill>
                  <a:srgbClr val="C00000"/>
                </a:solidFill>
                <a:latin typeface="IOJPKR+Calibri,Bold" charset="0"/>
              </a:rPr>
              <a:t> и</a:t>
            </a: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en-US" sz="2300" b="1" dirty="0" err="1">
                <a:solidFill>
                  <a:srgbClr val="C00000"/>
                </a:solidFill>
                <a:latin typeface="IOJPKR+Calibri,Bold" charset="0"/>
              </a:rPr>
              <a:t>познавательных</a:t>
            </a:r>
            <a:r>
              <a:rPr lang="en-US" sz="23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IOJPKR+Calibri,Bold" charset="0"/>
              </a:rPr>
              <a:t>действий</a:t>
            </a:r>
            <a:r>
              <a:rPr lang="en-US" sz="23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ребенка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 в 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различных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300" b="1" dirty="0" err="1" smtClean="0">
                <a:solidFill>
                  <a:srgbClr val="003399"/>
                </a:solidFill>
                <a:latin typeface="IOJPKR+Calibri,Bold" charset="0"/>
              </a:rPr>
              <a:t>видах</a:t>
            </a:r>
            <a:r>
              <a:rPr lang="ru-RU" sz="2300" b="1" dirty="0" smtClean="0">
                <a:solidFill>
                  <a:srgbClr val="003399"/>
                </a:solidFill>
                <a:latin typeface="IOJPKR+Calibri,Bold" charset="0"/>
              </a:rPr>
              <a:t>  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деятельности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…</a:t>
            </a: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endParaRPr lang="en-US" sz="2400" b="1" dirty="0">
              <a:solidFill>
                <a:srgbClr val="003399"/>
              </a:solidFill>
              <a:latin typeface="IOJPKR+Calibri,Bold" charset="0"/>
            </a:endParaRP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</a:pPr>
            <a:endParaRPr lang="en-US" sz="2400" b="1" dirty="0">
              <a:solidFill>
                <a:srgbClr val="003399"/>
              </a:solidFill>
              <a:latin typeface="IOJPKR+Calibri,Bol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pPr algn="ctr" eaLnBrk="1" hangingPunct="1">
              <a:defRPr/>
            </a:pPr>
            <a:r>
              <a:rPr lang="ru-RU" sz="36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минимакса</a:t>
            </a:r>
          </a:p>
        </p:txBody>
      </p:sp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323528" y="1916832"/>
            <a:ext cx="8568951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8038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аключается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 том, что</a:t>
            </a:r>
          </a:p>
          <a:p>
            <a:pPr marL="457200" indent="-457200" eaLnBrk="0" hangingPunct="0">
              <a:buFont typeface="Wingdings" pitchFamily="2" charset="2"/>
              <a:buChar char="Ø"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знания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предлагаются детям на максимальном уровне 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eaLnBrk="0" hangingPunct="0"/>
            <a:r>
              <a:rPr lang="ru-RU" sz="28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</a:t>
            </a:r>
            <a:r>
              <a:rPr lang="ru-RU" sz="2800" b="1" i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</a:t>
            </a:r>
            <a:r>
              <a:rPr lang="ru-RU" sz="2800" b="1" i="1" dirty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определяемом зоной </a:t>
            </a:r>
            <a:r>
              <a:rPr lang="ru-RU" sz="2800" b="1" i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ближайшего</a:t>
            </a:r>
          </a:p>
          <a:p>
            <a:pPr eaLnBrk="0" hangingPunct="0"/>
            <a:r>
              <a:rPr lang="ru-RU" sz="2800" b="1" i="1" dirty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800" b="1" i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развития данного  возраста )</a:t>
            </a:r>
            <a:endParaRPr lang="ru-RU" sz="2800" b="1" i="1" dirty="0">
              <a:solidFill>
                <a:srgbClr val="FF99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457200" indent="-457200" eaLnBrk="0" hangingPunct="0">
              <a:buFont typeface="Wingdings" pitchFamily="2" charset="2"/>
              <a:buChar char="Ø"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ребёнок 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усваивает знания на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своём уровне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но не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ниже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минимального</a:t>
            </a:r>
          </a:p>
          <a:p>
            <a:pPr eaLnBrk="0" hangingPunct="0"/>
            <a:r>
              <a:rPr lang="ru-RU" sz="28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</a:t>
            </a:r>
            <a:r>
              <a:rPr lang="ru-RU" sz="2800" b="1" i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(стандарт)</a:t>
            </a:r>
            <a:endParaRPr lang="ru-RU" sz="2800" b="1" i="1" dirty="0">
              <a:solidFill>
                <a:srgbClr val="FF99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507288" cy="6120720"/>
          </a:xfrm>
        </p:spPr>
        <p:txBody>
          <a:bodyPr>
            <a:normAutofit fontScale="25000" lnSpcReduction="20000"/>
          </a:bodyPr>
          <a:lstStyle/>
          <a:p>
            <a:pPr marL="0" lvl="0" indent="0" fontAlgn="base">
              <a:lnSpc>
                <a:spcPts val="2438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r>
              <a:rPr lang="ru-RU" sz="11200" b="1" i="1" dirty="0" smtClean="0">
                <a:solidFill>
                  <a:srgbClr val="FF9966"/>
                </a:solidFill>
                <a:latin typeface="JSHUPB+Calibri,BoldItalic" charset="0"/>
              </a:rPr>
              <a:t>                               </a:t>
            </a:r>
            <a:r>
              <a:rPr lang="en-US" sz="11200" b="1" i="1" dirty="0" err="1" smtClean="0">
                <a:solidFill>
                  <a:srgbClr val="FF9966"/>
                </a:solidFill>
                <a:latin typeface="JSHUPB+Calibri,BoldItalic" charset="0"/>
              </a:rPr>
              <a:t>Чтобы</a:t>
            </a:r>
            <a:r>
              <a:rPr lang="en-US" sz="11200" b="1" i="1" dirty="0" smtClean="0">
                <a:solidFill>
                  <a:srgbClr val="FF9966"/>
                </a:solidFill>
                <a:latin typeface="JSHUPB+Calibri,BoldItalic" charset="0"/>
              </a:rPr>
              <a:t> </a:t>
            </a:r>
            <a:r>
              <a:rPr lang="en-US" sz="11200" b="1" i="1" dirty="0" err="1">
                <a:solidFill>
                  <a:srgbClr val="FF9966"/>
                </a:solidFill>
                <a:latin typeface="JSHUPB+Calibri,BoldItalic" charset="0"/>
              </a:rPr>
              <a:t>преуспеть</a:t>
            </a:r>
            <a:r>
              <a:rPr lang="en-US" sz="11200" b="1" i="1" dirty="0">
                <a:solidFill>
                  <a:srgbClr val="FF9966"/>
                </a:solidFill>
                <a:latin typeface="JSHUPB+Calibri,BoldItalic" charset="0"/>
              </a:rPr>
              <a:t> в </a:t>
            </a:r>
            <a:r>
              <a:rPr lang="en-US" sz="11200" b="1" i="1" dirty="0" err="1">
                <a:solidFill>
                  <a:srgbClr val="FF9966"/>
                </a:solidFill>
                <a:latin typeface="JSHUPB+Calibri,BoldItalic" charset="0"/>
              </a:rPr>
              <a:t>учении</a:t>
            </a:r>
            <a:r>
              <a:rPr lang="en-US" sz="11200" b="1" i="1" dirty="0" smtClean="0">
                <a:solidFill>
                  <a:srgbClr val="FF9966"/>
                </a:solidFill>
                <a:latin typeface="JSHUPB+Calibri,BoldItalic" charset="0"/>
              </a:rPr>
              <a:t>,</a:t>
            </a:r>
            <a:endParaRPr lang="ru-RU" sz="11200" b="1" i="1" dirty="0" smtClean="0">
              <a:solidFill>
                <a:srgbClr val="FF9966"/>
              </a:solidFill>
              <a:latin typeface="JSHUPB+Calibri,BoldItalic" charset="0"/>
            </a:endParaRPr>
          </a:p>
          <a:p>
            <a:pPr marL="0" lvl="0" indent="0" fontAlgn="base">
              <a:lnSpc>
                <a:spcPts val="2438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endParaRPr lang="en-US" sz="11200" b="1" i="1" dirty="0">
              <a:solidFill>
                <a:srgbClr val="FF9966"/>
              </a:solidFill>
              <a:latin typeface="JSHUPB+Calibri,BoldItalic" charset="0"/>
            </a:endParaRPr>
          </a:p>
          <a:p>
            <a:pPr marL="0" lvl="0" indent="0" fontAlgn="base">
              <a:lnSpc>
                <a:spcPts val="2638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r>
              <a:rPr lang="ru-RU" sz="11200" b="1" i="1" dirty="0" smtClean="0">
                <a:solidFill>
                  <a:srgbClr val="FF9966"/>
                </a:solidFill>
                <a:latin typeface="JSHUPB+Calibri,BoldItalic" charset="0"/>
              </a:rPr>
              <a:t>                     н</a:t>
            </a:r>
            <a:r>
              <a:rPr lang="en-US" sz="11200" b="1" i="1" dirty="0" err="1" smtClean="0">
                <a:solidFill>
                  <a:srgbClr val="FF9966"/>
                </a:solidFill>
                <a:latin typeface="JSHUPB+Calibri,BoldItalic" charset="0"/>
              </a:rPr>
              <a:t>адо</a:t>
            </a:r>
            <a:r>
              <a:rPr lang="en-US" sz="11200" b="1" i="1" dirty="0" smtClean="0">
                <a:solidFill>
                  <a:srgbClr val="FF9966"/>
                </a:solidFill>
                <a:latin typeface="JSHUPB+Calibri,BoldItalic" charset="0"/>
              </a:rPr>
              <a:t> </a:t>
            </a:r>
            <a:r>
              <a:rPr lang="en-US" sz="11200" b="1" i="1" dirty="0" err="1">
                <a:solidFill>
                  <a:srgbClr val="FF9966"/>
                </a:solidFill>
                <a:latin typeface="JSHUPB+Calibri,BoldItalic" charset="0"/>
              </a:rPr>
              <a:t>догонять</a:t>
            </a:r>
            <a:r>
              <a:rPr lang="en-US" sz="11200" b="1" i="1" dirty="0">
                <a:solidFill>
                  <a:srgbClr val="FF9966"/>
                </a:solidFill>
                <a:latin typeface="JSHUPB+Calibri,BoldItalic" charset="0"/>
              </a:rPr>
              <a:t> </a:t>
            </a:r>
            <a:r>
              <a:rPr lang="en-US" sz="11200" b="1" i="1" dirty="0" err="1">
                <a:solidFill>
                  <a:srgbClr val="FF9966"/>
                </a:solidFill>
                <a:latin typeface="JSHUPB+Calibri,BoldItalic" charset="0"/>
              </a:rPr>
              <a:t>тех</a:t>
            </a:r>
            <a:r>
              <a:rPr lang="en-US" sz="11200" b="1" i="1" dirty="0">
                <a:solidFill>
                  <a:srgbClr val="FF9966"/>
                </a:solidFill>
                <a:latin typeface="JSHUPB+Calibri,BoldItalic" charset="0"/>
              </a:rPr>
              <a:t>,  </a:t>
            </a:r>
            <a:r>
              <a:rPr lang="en-US" sz="11200" b="1" i="1" dirty="0" err="1">
                <a:solidFill>
                  <a:srgbClr val="FF9966"/>
                </a:solidFill>
                <a:latin typeface="JSHUPB+Calibri,BoldItalic" charset="0"/>
              </a:rPr>
              <a:t>кто</a:t>
            </a:r>
            <a:r>
              <a:rPr lang="en-US" sz="11200" b="1" i="1" dirty="0">
                <a:solidFill>
                  <a:srgbClr val="FF9966"/>
                </a:solidFill>
                <a:latin typeface="JSHUPB+Calibri,BoldItalic" charset="0"/>
              </a:rPr>
              <a:t> </a:t>
            </a:r>
            <a:r>
              <a:rPr lang="en-US" sz="11200" b="1" i="1" dirty="0" err="1">
                <a:solidFill>
                  <a:srgbClr val="FF9966"/>
                </a:solidFill>
                <a:latin typeface="JSHUPB+Calibri,BoldItalic" charset="0"/>
              </a:rPr>
              <a:t>впереди</a:t>
            </a:r>
            <a:r>
              <a:rPr lang="en-US" sz="11200" b="1" i="1" dirty="0" smtClean="0">
                <a:solidFill>
                  <a:srgbClr val="FF9966"/>
                </a:solidFill>
                <a:latin typeface="JSHUPB+Calibri,BoldItalic" charset="0"/>
              </a:rPr>
              <a:t>,</a:t>
            </a:r>
            <a:endParaRPr lang="ru-RU" sz="11200" b="1" i="1" dirty="0" smtClean="0">
              <a:solidFill>
                <a:srgbClr val="FF9966"/>
              </a:solidFill>
              <a:latin typeface="JSHUPB+Calibri,BoldItalic" charset="0"/>
            </a:endParaRPr>
          </a:p>
          <a:p>
            <a:pPr marL="0" lvl="0" indent="0" fontAlgn="base">
              <a:lnSpc>
                <a:spcPts val="2638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endParaRPr lang="ru-RU" sz="11200" b="1" i="1" dirty="0" smtClean="0">
              <a:solidFill>
                <a:srgbClr val="FF9966"/>
              </a:solidFill>
              <a:latin typeface="JSHUPB+Calibri,BoldItalic" charset="0"/>
            </a:endParaRPr>
          </a:p>
          <a:p>
            <a:pPr marL="0" lvl="0" indent="0" fontAlgn="base">
              <a:lnSpc>
                <a:spcPts val="2638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r>
              <a:rPr lang="ru-RU" sz="11200" b="1" i="1" dirty="0" smtClean="0">
                <a:solidFill>
                  <a:srgbClr val="FF9966"/>
                </a:solidFill>
                <a:latin typeface="JSHUPB+Calibri,BoldItalic" charset="0"/>
              </a:rPr>
              <a:t>                          </a:t>
            </a:r>
            <a:r>
              <a:rPr lang="en-US" sz="11200" b="1" i="1" dirty="0" smtClean="0">
                <a:solidFill>
                  <a:srgbClr val="FF9966"/>
                </a:solidFill>
                <a:latin typeface="JSHUPB+Calibri,BoldItalic" charset="0"/>
              </a:rPr>
              <a:t>и </a:t>
            </a:r>
            <a:r>
              <a:rPr lang="en-US" sz="11200" b="1" i="1" dirty="0" err="1">
                <a:solidFill>
                  <a:srgbClr val="FF9966"/>
                </a:solidFill>
                <a:latin typeface="JSHUPB+Calibri,BoldItalic" charset="0"/>
              </a:rPr>
              <a:t>не</a:t>
            </a:r>
            <a:r>
              <a:rPr lang="en-US" sz="11200" b="1" i="1" dirty="0">
                <a:solidFill>
                  <a:srgbClr val="FF9966"/>
                </a:solidFill>
                <a:latin typeface="JSHUPB+Calibri,BoldItalic" charset="0"/>
              </a:rPr>
              <a:t> </a:t>
            </a:r>
            <a:r>
              <a:rPr lang="en-US" sz="11200" b="1" i="1" dirty="0" err="1">
                <a:solidFill>
                  <a:srgbClr val="FF9966"/>
                </a:solidFill>
                <a:latin typeface="JSHUPB+Calibri,BoldItalic" charset="0"/>
              </a:rPr>
              <a:t>ждать</a:t>
            </a:r>
            <a:r>
              <a:rPr lang="en-US" sz="11200" b="1" i="1" dirty="0">
                <a:solidFill>
                  <a:srgbClr val="FF9966"/>
                </a:solidFill>
                <a:latin typeface="JSHUPB+Calibri,BoldItalic" charset="0"/>
              </a:rPr>
              <a:t> </a:t>
            </a:r>
            <a:r>
              <a:rPr lang="en-US" sz="11200" b="1" i="1" dirty="0" err="1">
                <a:solidFill>
                  <a:srgbClr val="FF9966"/>
                </a:solidFill>
                <a:latin typeface="JSHUPB+Calibri,BoldItalic" charset="0"/>
              </a:rPr>
              <a:t>тех</a:t>
            </a:r>
            <a:r>
              <a:rPr lang="en-US" sz="11200" b="1" i="1" dirty="0">
                <a:solidFill>
                  <a:srgbClr val="FF9966"/>
                </a:solidFill>
                <a:latin typeface="JSHUPB+Calibri,BoldItalic" charset="0"/>
              </a:rPr>
              <a:t>, </a:t>
            </a:r>
            <a:r>
              <a:rPr lang="en-US" sz="11200" b="1" i="1" dirty="0" err="1">
                <a:solidFill>
                  <a:srgbClr val="FF9966"/>
                </a:solidFill>
                <a:latin typeface="JSHUPB+Calibri,BoldItalic" charset="0"/>
              </a:rPr>
              <a:t>кто</a:t>
            </a:r>
            <a:r>
              <a:rPr lang="en-US" sz="11200" b="1" i="1" dirty="0">
                <a:solidFill>
                  <a:srgbClr val="FF9966"/>
                </a:solidFill>
                <a:latin typeface="JSHUPB+Calibri,BoldItalic" charset="0"/>
              </a:rPr>
              <a:t> </a:t>
            </a:r>
            <a:r>
              <a:rPr lang="en-US" sz="11200" b="1" i="1" dirty="0" err="1">
                <a:solidFill>
                  <a:srgbClr val="FF9966"/>
                </a:solidFill>
                <a:latin typeface="JSHUPB+Calibri,BoldItalic" charset="0"/>
              </a:rPr>
              <a:t>сзади</a:t>
            </a:r>
            <a:r>
              <a:rPr lang="en-US" sz="11200" b="1" i="1" dirty="0" smtClean="0">
                <a:solidFill>
                  <a:srgbClr val="FF9966"/>
                </a:solidFill>
                <a:latin typeface="JSHUPB+Calibri,BoldItalic" charset="0"/>
              </a:rPr>
              <a:t>»</a:t>
            </a:r>
            <a:endParaRPr lang="ru-RU" sz="11200" b="1" i="1" dirty="0" smtClean="0">
              <a:solidFill>
                <a:srgbClr val="FF9966"/>
              </a:solidFill>
              <a:latin typeface="JSHUPB+Calibri,BoldItalic" charset="0"/>
            </a:endParaRPr>
          </a:p>
          <a:p>
            <a:pPr marL="0" lvl="0" indent="0" fontAlgn="base">
              <a:lnSpc>
                <a:spcPts val="2638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r>
              <a:rPr lang="ru-RU" sz="8000" b="1" i="1" dirty="0">
                <a:solidFill>
                  <a:srgbClr val="FF9966"/>
                </a:solidFill>
                <a:latin typeface="JSHUPB+Calibri,BoldItalic" charset="0"/>
              </a:rPr>
              <a:t> </a:t>
            </a:r>
            <a:r>
              <a:rPr lang="ru-RU" sz="8000" b="1" i="1" dirty="0" smtClean="0">
                <a:solidFill>
                  <a:srgbClr val="FF9966"/>
                </a:solidFill>
                <a:latin typeface="JSHUPB+Calibri,BoldItalic" charset="0"/>
              </a:rPr>
              <a:t>                                           </a:t>
            </a:r>
            <a:r>
              <a:rPr lang="ru-RU" sz="8000" b="1" dirty="0">
                <a:latin typeface="+mj-lt"/>
              </a:rPr>
              <a:t>Аристотель — философ Древней </a:t>
            </a:r>
            <a:r>
              <a:rPr lang="ru-RU" sz="8000" b="1" dirty="0" smtClean="0">
                <a:latin typeface="+mj-lt"/>
              </a:rPr>
              <a:t>Греции</a:t>
            </a:r>
          </a:p>
          <a:p>
            <a:pPr marL="0" lvl="0" indent="0" fontAlgn="base">
              <a:lnSpc>
                <a:spcPts val="2638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r>
              <a:rPr lang="ru-RU" sz="8000" b="1" dirty="0">
                <a:latin typeface="+mj-lt"/>
              </a:rPr>
              <a:t> </a:t>
            </a:r>
            <a:r>
              <a:rPr lang="ru-RU" sz="8000" b="1" dirty="0" smtClean="0">
                <a:latin typeface="+mj-lt"/>
              </a:rPr>
              <a:t>                                              (384 </a:t>
            </a:r>
            <a:r>
              <a:rPr lang="ru-RU" sz="8000" b="1" dirty="0">
                <a:latin typeface="+mj-lt"/>
              </a:rPr>
              <a:t>г. до н. э.— 322 г. до н. э</a:t>
            </a:r>
            <a:r>
              <a:rPr lang="ru-RU" sz="8000" b="1" dirty="0" smtClean="0">
                <a:latin typeface="+mj-lt"/>
              </a:rPr>
              <a:t>.)</a:t>
            </a:r>
          </a:p>
          <a:p>
            <a:pPr marL="0" lvl="0" indent="0" fontAlgn="base">
              <a:lnSpc>
                <a:spcPts val="2638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endParaRPr lang="ru-RU" sz="2000" b="1" i="1" dirty="0">
              <a:solidFill>
                <a:srgbClr val="FF9966"/>
              </a:solidFill>
              <a:latin typeface="+mj-lt"/>
            </a:endParaRPr>
          </a:p>
          <a:p>
            <a:pPr marL="0" lvl="0" indent="0" fontAlgn="base">
              <a:lnSpc>
                <a:spcPts val="2638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endParaRPr lang="ru-RU" sz="2000" b="1" i="1" dirty="0" smtClean="0">
              <a:solidFill>
                <a:srgbClr val="FF9966"/>
              </a:solidFill>
              <a:latin typeface="+mj-lt"/>
            </a:endParaRPr>
          </a:p>
          <a:p>
            <a:pPr marL="0" lvl="0" indent="0" fontAlgn="base">
              <a:lnSpc>
                <a:spcPts val="2638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endParaRPr lang="ru-RU" sz="2000" b="1" i="1" dirty="0">
              <a:solidFill>
                <a:srgbClr val="FF9966"/>
              </a:solidFill>
              <a:latin typeface="+mj-lt"/>
            </a:endParaRPr>
          </a:p>
          <a:p>
            <a:pPr marL="0" lvl="0" indent="0" fontAlgn="base">
              <a:lnSpc>
                <a:spcPts val="2638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endParaRPr lang="ru-RU" sz="2000" b="1" i="1" dirty="0" smtClean="0">
              <a:solidFill>
                <a:srgbClr val="FF9966"/>
              </a:solidFill>
              <a:latin typeface="+mj-lt"/>
            </a:endParaRPr>
          </a:p>
          <a:p>
            <a:pPr marL="0" lvl="0" indent="0" fontAlgn="base">
              <a:lnSpc>
                <a:spcPts val="2638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endParaRPr lang="ru-RU" sz="2000" b="1" i="1" dirty="0">
              <a:solidFill>
                <a:srgbClr val="FF9966"/>
              </a:solidFill>
              <a:latin typeface="+mj-lt"/>
            </a:endParaRPr>
          </a:p>
          <a:p>
            <a:pPr marL="0" lvl="0" indent="0" fontAlgn="base">
              <a:lnSpc>
                <a:spcPts val="2638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endParaRPr lang="ru-RU" sz="2000" b="1" i="1" dirty="0" smtClean="0">
              <a:solidFill>
                <a:srgbClr val="FF9966"/>
              </a:solidFill>
              <a:latin typeface="+mj-lt"/>
            </a:endParaRPr>
          </a:p>
          <a:p>
            <a:pPr marL="0" indent="0">
              <a:lnSpc>
                <a:spcPts val="2438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/>
            </a:pPr>
            <a:r>
              <a:rPr lang="ru-RU" sz="11200" b="1" i="1" dirty="0" smtClean="0">
                <a:solidFill>
                  <a:srgbClr val="FF9966"/>
                </a:solidFill>
                <a:latin typeface="JSHUPB+Calibri,BoldItalic" charset="0"/>
              </a:rPr>
              <a:t>                                    </a:t>
            </a:r>
            <a:r>
              <a:rPr lang="en-US" sz="11200" b="1" i="1" dirty="0" smtClean="0">
                <a:solidFill>
                  <a:srgbClr val="FF9966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en-US" sz="11200" b="1" i="1" dirty="0" err="1">
                <a:solidFill>
                  <a:srgbClr val="FF9966"/>
                </a:solidFill>
                <a:latin typeface="Arial" pitchFamily="34" charset="0"/>
                <a:cs typeface="Arial" pitchFamily="34" charset="0"/>
              </a:rPr>
              <a:t>Ум</a:t>
            </a:r>
            <a:r>
              <a:rPr lang="en-US" sz="11200" b="1" i="1" dirty="0">
                <a:solidFill>
                  <a:srgbClr val="FF99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1200" b="1" i="1" dirty="0" err="1">
                <a:solidFill>
                  <a:srgbClr val="FF9966"/>
                </a:solidFill>
                <a:latin typeface="Arial" pitchFamily="34" charset="0"/>
                <a:cs typeface="Arial" pitchFamily="34" charset="0"/>
              </a:rPr>
              <a:t>гибнет</a:t>
            </a:r>
            <a:r>
              <a:rPr lang="en-US" sz="11200" b="1" i="1" dirty="0">
                <a:solidFill>
                  <a:srgbClr val="FF99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1200" b="1" i="1" dirty="0" err="1">
                <a:solidFill>
                  <a:srgbClr val="FF9966"/>
                </a:solidFill>
                <a:latin typeface="Arial" pitchFamily="34" charset="0"/>
                <a:cs typeface="Arial" pitchFamily="34" charset="0"/>
              </a:rPr>
              <a:t>не</a:t>
            </a:r>
            <a:r>
              <a:rPr lang="en-US" sz="11200" b="1" i="1" dirty="0">
                <a:solidFill>
                  <a:srgbClr val="FF99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1200" b="1" i="1" dirty="0" err="1">
                <a:solidFill>
                  <a:srgbClr val="FF9966"/>
                </a:solidFill>
                <a:latin typeface="Arial" pitchFamily="34" charset="0"/>
                <a:cs typeface="Arial" pitchFamily="34" charset="0"/>
              </a:rPr>
              <a:t>от</a:t>
            </a:r>
            <a:r>
              <a:rPr lang="en-US" sz="11200" b="1" i="1" dirty="0">
                <a:solidFill>
                  <a:srgbClr val="FF99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1200" b="1" i="1" dirty="0" err="1">
                <a:solidFill>
                  <a:srgbClr val="FF9966"/>
                </a:solidFill>
                <a:latin typeface="Arial" pitchFamily="34" charset="0"/>
                <a:cs typeface="Arial" pitchFamily="34" charset="0"/>
              </a:rPr>
              <a:t>износа</a:t>
            </a:r>
            <a:r>
              <a:rPr lang="en-US" sz="11200" b="1" i="1" dirty="0">
                <a:solidFill>
                  <a:srgbClr val="FF9966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137160" indent="0">
              <a:lnSpc>
                <a:spcPts val="28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/>
            </a:pPr>
            <a:r>
              <a:rPr lang="ru-RU" sz="11200" b="1" i="1" dirty="0" smtClean="0">
                <a:solidFill>
                  <a:srgbClr val="FF9966"/>
                </a:solidFill>
                <a:latin typeface="Arial" pitchFamily="34" charset="0"/>
                <a:cs typeface="Arial" pitchFamily="34" charset="0"/>
              </a:rPr>
              <a:t>                     </a:t>
            </a:r>
            <a:r>
              <a:rPr lang="ru-RU" sz="11200" b="1" i="1" dirty="0">
                <a:solidFill>
                  <a:srgbClr val="FF9966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en-US" sz="11200" b="1" i="1" dirty="0" smtClean="0">
                <a:solidFill>
                  <a:srgbClr val="FF9966"/>
                </a:solidFill>
                <a:latin typeface="Arial" pitchFamily="34" charset="0"/>
                <a:cs typeface="Arial" pitchFamily="34" charset="0"/>
              </a:rPr>
              <a:t>н </a:t>
            </a:r>
            <a:r>
              <a:rPr lang="en-US" sz="11200" b="1" i="1" dirty="0" err="1">
                <a:solidFill>
                  <a:srgbClr val="FF9966"/>
                </a:solidFill>
                <a:latin typeface="Arial" pitchFamily="34" charset="0"/>
                <a:cs typeface="Arial" pitchFamily="34" charset="0"/>
              </a:rPr>
              <a:t>ржавеет</a:t>
            </a:r>
            <a:r>
              <a:rPr lang="en-US" sz="11200" b="1" i="1" dirty="0">
                <a:solidFill>
                  <a:srgbClr val="FF99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1200" b="1" i="1" dirty="0" err="1">
                <a:solidFill>
                  <a:srgbClr val="FF9966"/>
                </a:solidFill>
                <a:latin typeface="Arial" pitchFamily="34" charset="0"/>
                <a:cs typeface="Arial" pitchFamily="34" charset="0"/>
              </a:rPr>
              <a:t>от</a:t>
            </a:r>
            <a:r>
              <a:rPr lang="en-US" sz="11200" b="1" i="1" dirty="0">
                <a:solidFill>
                  <a:srgbClr val="FF99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1200" b="1" i="1" dirty="0" err="1">
                <a:solidFill>
                  <a:srgbClr val="FF9966"/>
                </a:solidFill>
                <a:latin typeface="Arial" pitchFamily="34" charset="0"/>
                <a:cs typeface="Arial" pitchFamily="34" charset="0"/>
              </a:rPr>
              <a:t>неупотребления</a:t>
            </a:r>
            <a:r>
              <a:rPr lang="en-US" sz="11200" b="1" i="1" dirty="0">
                <a:solidFill>
                  <a:srgbClr val="FF9966"/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marL="0" indent="0" algn="r">
              <a:lnSpc>
                <a:spcPts val="3063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/>
            </a:pPr>
            <a:r>
              <a:rPr lang="en-US" sz="8000" b="1" dirty="0" err="1">
                <a:latin typeface="Arial" pitchFamily="34" charset="0"/>
                <a:cs typeface="Arial" pitchFamily="34" charset="0"/>
              </a:rPr>
              <a:t>Народная</a:t>
            </a:r>
            <a:r>
              <a:rPr lang="en-US" sz="8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8000" b="1" dirty="0" err="1">
                <a:latin typeface="Arial" pitchFamily="34" charset="0"/>
                <a:cs typeface="Arial" pitchFamily="34" charset="0"/>
              </a:rPr>
              <a:t>мудрость</a:t>
            </a:r>
            <a:endParaRPr lang="en-US" sz="8000" b="1" dirty="0">
              <a:latin typeface="Arial" pitchFamily="34" charset="0"/>
              <a:cs typeface="Arial" pitchFamily="34" charset="0"/>
            </a:endParaRPr>
          </a:p>
          <a:p>
            <a:pPr marL="0" lvl="0" indent="0" fontAlgn="base">
              <a:lnSpc>
                <a:spcPts val="2638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endParaRPr lang="en-US" sz="2000" b="1" i="1" dirty="0">
              <a:latin typeface="+mj-lt"/>
            </a:endParaRPr>
          </a:p>
          <a:p>
            <a:endParaRPr lang="ru-RU" sz="2000" b="1" dirty="0">
              <a:latin typeface="+mj-lt"/>
            </a:endParaRPr>
          </a:p>
        </p:txBody>
      </p:sp>
      <p:pic>
        <p:nvPicPr>
          <p:cNvPr id="45058" name="Picture 2" descr="C:\Users\Светлана\Desktop\ФОНЫ\1-35-239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18598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479038"/>
      </p:ext>
    </p:extLst>
  </p:cSld>
  <p:clrMapOvr>
    <a:masterClrMapping/>
  </p:clrMapOvr>
  <p:transition spd="slow">
    <p:blinds dir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r>
              <a:rPr lang="ru-RU" sz="3600" dirty="0" smtClean="0">
                <a:solidFill>
                  <a:srgbClr val="FF9966"/>
                </a:solidFill>
              </a:rPr>
              <a:t>Зона </a:t>
            </a:r>
            <a:r>
              <a:rPr lang="ru-RU" sz="3600" dirty="0" smtClean="0">
                <a:solidFill>
                  <a:srgbClr val="FF9966"/>
                </a:solidFill>
                <a:effectLst/>
              </a:rPr>
              <a:t>ближайшего</a:t>
            </a:r>
            <a:r>
              <a:rPr lang="ru-RU" sz="3600" dirty="0" smtClean="0">
                <a:solidFill>
                  <a:srgbClr val="FF9966"/>
                </a:solidFill>
              </a:rPr>
              <a:t>  развития</a:t>
            </a:r>
            <a:endParaRPr lang="ru-RU" sz="3600" dirty="0">
              <a:solidFill>
                <a:srgbClr val="FF996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b="1" dirty="0" smtClean="0">
                <a:latin typeface="+mj-lt"/>
              </a:rPr>
              <a:t>-это те задачи, которые малыш выполняет неуверенно. Чтобы успешно с ними  справиться, ему нужна помощь взрослого.</a:t>
            </a:r>
          </a:p>
          <a:p>
            <a:pPr marL="137160" indent="0">
              <a:buNone/>
            </a:pPr>
            <a:endParaRPr lang="ru-RU" b="1" dirty="0" smtClean="0">
              <a:latin typeface="+mj-lt"/>
            </a:endParaRPr>
          </a:p>
          <a:p>
            <a:pPr marL="137160" indent="0">
              <a:buNone/>
            </a:pPr>
            <a:r>
              <a:rPr lang="ru-RU" b="1" dirty="0" smtClean="0">
                <a:latin typeface="+mj-lt"/>
              </a:rPr>
              <a:t>     </a:t>
            </a:r>
            <a:r>
              <a:rPr lang="ru-RU" b="1" i="1" dirty="0" smtClean="0">
                <a:latin typeface="+mj-lt"/>
              </a:rPr>
              <a:t>«Зона ближайшего развития определяет функции, не созревшие ещё, но находящиеся в процессе созревания…»</a:t>
            </a:r>
          </a:p>
          <a:p>
            <a:pPr marL="137160" indent="0" algn="r">
              <a:buNone/>
            </a:pPr>
            <a:r>
              <a:rPr lang="ru-RU" b="1" dirty="0" err="1" smtClean="0">
                <a:latin typeface="+mj-lt"/>
              </a:rPr>
              <a:t>Л.С.Выготский</a:t>
            </a:r>
            <a:endParaRPr lang="ru-RU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8731120"/>
      </p:ext>
    </p:extLst>
  </p:cSld>
  <p:clrMapOvr>
    <a:masterClrMapping/>
  </p:clrMapOvr>
  <p:transition spd="slow">
    <p:blinds dir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r>
              <a:rPr lang="ru-RU" sz="3600" dirty="0">
                <a:solidFill>
                  <a:srgbClr val="FF9966"/>
                </a:solidFill>
              </a:rPr>
              <a:t>Зона ближайшего  развития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lvl="0" indent="0">
              <a:buClr>
                <a:prstClr val="white">
                  <a:shade val="95000"/>
                </a:prstClr>
              </a:buClr>
              <a:buNone/>
            </a:pPr>
            <a:r>
              <a:rPr lang="ru-RU" b="1" dirty="0" smtClean="0">
                <a:solidFill>
                  <a:prstClr val="white"/>
                </a:solidFill>
                <a:latin typeface="Arial"/>
              </a:rPr>
              <a:t>     Слишком </a:t>
            </a:r>
            <a:r>
              <a:rPr lang="ru-RU" b="1" dirty="0">
                <a:solidFill>
                  <a:prstClr val="white"/>
                </a:solidFill>
                <a:latin typeface="Arial"/>
              </a:rPr>
              <a:t>простые </a:t>
            </a:r>
            <a:r>
              <a:rPr lang="ru-RU" b="1" dirty="0" smtClean="0">
                <a:solidFill>
                  <a:prstClr val="white"/>
                </a:solidFill>
                <a:latin typeface="Arial"/>
              </a:rPr>
              <a:t>задачи, с которыми малыш легко справляется,  </a:t>
            </a:r>
            <a:r>
              <a:rPr lang="ru-RU" b="1" dirty="0">
                <a:solidFill>
                  <a:prstClr val="white"/>
                </a:solidFill>
                <a:latin typeface="Arial"/>
              </a:rPr>
              <a:t>не продвигают ребёнка в своём развитии. </a:t>
            </a:r>
          </a:p>
          <a:p>
            <a:pPr marL="137160" lvl="0" indent="0">
              <a:buClr>
                <a:prstClr val="white">
                  <a:shade val="95000"/>
                </a:prstClr>
              </a:buClr>
              <a:buNone/>
            </a:pPr>
            <a:endParaRPr lang="ru-RU" b="1" dirty="0">
              <a:solidFill>
                <a:prstClr val="white"/>
              </a:solidFill>
              <a:latin typeface="Arial"/>
            </a:endParaRPr>
          </a:p>
          <a:p>
            <a:pPr marL="137160" lvl="0" indent="0">
              <a:buClr>
                <a:prstClr val="white">
                  <a:shade val="95000"/>
                </a:prstClr>
              </a:buClr>
              <a:buNone/>
            </a:pPr>
            <a:r>
              <a:rPr lang="ru-RU" b="1" dirty="0">
                <a:solidFill>
                  <a:prstClr val="white"/>
                </a:solidFill>
                <a:latin typeface="Arial"/>
              </a:rPr>
              <a:t>     Слишком сложные вещи остаются за гранью детского </a:t>
            </a:r>
            <a:r>
              <a:rPr lang="ru-RU" b="1" dirty="0" smtClean="0">
                <a:solidFill>
                  <a:prstClr val="white"/>
                </a:solidFill>
                <a:latin typeface="Arial"/>
              </a:rPr>
              <a:t>понимания даже после пояснений взрослого.</a:t>
            </a:r>
            <a:endParaRPr lang="ru-RU" b="1" dirty="0">
              <a:solidFill>
                <a:prstClr val="white"/>
              </a:solidFill>
              <a:latin typeface="Arial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0726858"/>
      </p:ext>
    </p:extLst>
  </p:cSld>
  <p:clrMapOvr>
    <a:masterClrMapping/>
  </p:clrMapOvr>
  <p:transition spd="slow">
    <p:blinds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76660"/>
          </a:xfrm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pPr algn="ctr">
              <a:defRPr/>
            </a:pPr>
            <a:r>
              <a:rPr lang="ru-RU" sz="3600" dirty="0">
                <a:solidFill>
                  <a:srgbClr val="FF9966"/>
                </a:solidFill>
                <a:effectLst/>
                <a:ea typeface="+mn-ea"/>
                <a:cs typeface="+mn-cs"/>
              </a:rPr>
              <a:t>Как обучать?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340768"/>
            <a:ext cx="8496944" cy="4822825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ClrTx/>
              <a:buNone/>
              <a:defRPr/>
            </a:pPr>
            <a:r>
              <a:rPr lang="ru-RU" b="1" dirty="0" smtClean="0">
                <a:solidFill>
                  <a:srgbClr val="FF9966"/>
                </a:solidFill>
                <a:latin typeface="+mj-lt"/>
              </a:rPr>
              <a:t>Дидактика </a:t>
            </a:r>
            <a:r>
              <a:rPr lang="ru-RU" b="1" dirty="0" smtClean="0">
                <a:latin typeface="+mj-lt"/>
              </a:rPr>
              <a:t>- это раздел науки педагогики, представляющий собой теорию обучения и образования, отвечающий на вопрос: «Как обучать?»</a:t>
            </a:r>
          </a:p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b="1" kern="1200" dirty="0" smtClean="0">
                <a:solidFill>
                  <a:srgbClr val="FF9966"/>
                </a:solidFill>
                <a:latin typeface="+mj-lt"/>
              </a:rPr>
              <a:t>Принцип </a:t>
            </a:r>
            <a:r>
              <a:rPr lang="ru-RU" b="1" kern="1200" dirty="0" smtClean="0">
                <a:latin typeface="+mj-lt"/>
              </a:rPr>
              <a:t>–это</a:t>
            </a:r>
          </a:p>
          <a:p>
            <a:pPr marL="631825" indent="0">
              <a:spcBef>
                <a:spcPct val="0"/>
              </a:spcBef>
              <a:buClrTx/>
              <a:buSzTx/>
              <a:buNone/>
              <a:defRPr/>
            </a:pPr>
            <a:r>
              <a:rPr lang="ru-RU" b="1" dirty="0" smtClean="0">
                <a:latin typeface="+mj-lt"/>
              </a:rPr>
              <a:t>исходное положение какой-нибудь теории, программы</a:t>
            </a:r>
          </a:p>
          <a:p>
            <a:pPr>
              <a:spcBef>
                <a:spcPct val="0"/>
              </a:spcBef>
              <a:buClrTx/>
              <a:buSzTx/>
              <a:buNone/>
              <a:defRPr/>
            </a:pPr>
            <a:r>
              <a:rPr lang="ru-RU" b="1" dirty="0" smtClean="0">
                <a:solidFill>
                  <a:srgbClr val="FF9966"/>
                </a:solidFill>
                <a:latin typeface="+mj-lt"/>
              </a:rPr>
              <a:t>Дидактические принципы </a:t>
            </a:r>
            <a:r>
              <a:rPr lang="ru-RU" b="1" dirty="0" smtClean="0">
                <a:latin typeface="+mj-lt"/>
              </a:rPr>
              <a:t>– это</a:t>
            </a:r>
          </a:p>
          <a:p>
            <a:pPr>
              <a:spcBef>
                <a:spcPct val="0"/>
              </a:spcBef>
              <a:buClrTx/>
              <a:buSzTx/>
              <a:buNone/>
              <a:defRPr/>
            </a:pPr>
            <a:r>
              <a:rPr lang="ru-RU" b="1" dirty="0" smtClean="0">
                <a:solidFill>
                  <a:srgbClr val="FFCC66"/>
                </a:solidFill>
                <a:latin typeface="+mj-lt"/>
              </a:rPr>
              <a:t>    </a:t>
            </a:r>
            <a:r>
              <a:rPr lang="ru-RU" b="1" dirty="0" err="1" smtClean="0">
                <a:latin typeface="+mj-lt"/>
              </a:rPr>
              <a:t>психолого</a:t>
            </a:r>
            <a:r>
              <a:rPr lang="ru-RU" b="1" dirty="0" smtClean="0">
                <a:latin typeface="+mj-lt"/>
              </a:rPr>
              <a:t> - педагогические </a:t>
            </a:r>
            <a:r>
              <a:rPr lang="ru-RU" b="1" dirty="0" smtClean="0">
                <a:solidFill>
                  <a:srgbClr val="FF9966"/>
                </a:solidFill>
                <a:latin typeface="+mj-lt"/>
              </a:rPr>
              <a:t>условия</a:t>
            </a:r>
            <a:r>
              <a:rPr lang="ru-RU" b="1" dirty="0" smtClean="0">
                <a:latin typeface="+mj-lt"/>
              </a:rPr>
              <a:t> реализации технологии,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378785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r>
              <a:rPr lang="ru-RU" sz="3600" dirty="0">
                <a:solidFill>
                  <a:srgbClr val="FF9966"/>
                </a:solidFill>
              </a:rPr>
              <a:t>Зона ближайшего  развития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37160" indent="0">
              <a:buNone/>
            </a:pPr>
            <a:r>
              <a:rPr lang="ru-RU" b="1" dirty="0" smtClean="0">
                <a:latin typeface="+mj-lt"/>
              </a:rPr>
              <a:t>-это те задачи, к которым ребёнок проявляет интерес, с которыми способен справиться, если взрослые  создадут опору или направят его  собственные мысли в нужное русло.</a:t>
            </a:r>
          </a:p>
          <a:p>
            <a:pPr marL="137160" indent="0">
              <a:buNone/>
            </a:pPr>
            <a:endParaRPr lang="ru-RU" b="1" dirty="0" smtClean="0">
              <a:latin typeface="+mj-lt"/>
            </a:endParaRPr>
          </a:p>
          <a:p>
            <a:pPr marL="137160" indent="0">
              <a:buNone/>
            </a:pPr>
            <a:endParaRPr lang="ru-RU" b="1" dirty="0">
              <a:latin typeface="+mj-lt"/>
            </a:endParaRPr>
          </a:p>
          <a:p>
            <a:pPr marL="137160" indent="0" algn="r">
              <a:buNone/>
            </a:pPr>
            <a:r>
              <a:rPr lang="ru-RU" b="1" dirty="0">
                <a:latin typeface="+mj-lt"/>
              </a:rPr>
              <a:t>Для развития  определённых навыков деятельности и психологических качеств  есть оптимальные периоды в жизни ребенка – сенситивные.</a:t>
            </a:r>
          </a:p>
        </p:txBody>
      </p:sp>
    </p:spTree>
    <p:extLst>
      <p:ext uri="{BB962C8B-B14F-4D97-AF65-F5344CB8AC3E}">
        <p14:creationId xmlns:p14="http://schemas.microsoft.com/office/powerpoint/2010/main" val="3845362432"/>
      </p:ext>
    </p:extLst>
  </p:cSld>
  <p:clrMapOvr>
    <a:masterClrMapping/>
  </p:clrMapOvr>
  <p:transition spd="slow">
    <p:blinds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r>
              <a:rPr lang="ru-RU" sz="3600" dirty="0">
                <a:solidFill>
                  <a:srgbClr val="FF9966"/>
                </a:solidFill>
              </a:rPr>
              <a:t>Зона </a:t>
            </a:r>
            <a:r>
              <a:rPr lang="ru-RU" sz="3600" dirty="0" smtClean="0">
                <a:solidFill>
                  <a:srgbClr val="FF9966"/>
                </a:solidFill>
              </a:rPr>
              <a:t>актуального   </a:t>
            </a:r>
            <a:r>
              <a:rPr lang="ru-RU" sz="3600" dirty="0">
                <a:solidFill>
                  <a:srgbClr val="FF9966"/>
                </a:solidFill>
              </a:rPr>
              <a:t>развития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784976" cy="4709160"/>
          </a:xfrm>
        </p:spPr>
        <p:txBody>
          <a:bodyPr/>
          <a:lstStyle/>
          <a:p>
            <a:pPr marL="137160" indent="0">
              <a:buNone/>
            </a:pPr>
            <a:r>
              <a:rPr lang="ru-RU" b="1" dirty="0">
                <a:latin typeface="+mj-lt"/>
              </a:rPr>
              <a:t>э</a:t>
            </a:r>
            <a:r>
              <a:rPr lang="ru-RU" b="1" dirty="0" smtClean="0">
                <a:latin typeface="+mj-lt"/>
              </a:rPr>
              <a:t>то созревшие психические функции, умения и навыки, благодаря которым дети сами справляются с определёнными задачами.</a:t>
            </a:r>
          </a:p>
          <a:p>
            <a:pPr marL="137160" indent="0">
              <a:buNone/>
            </a:pPr>
            <a:endParaRPr lang="ru-RU" b="1" dirty="0">
              <a:latin typeface="+mj-lt"/>
            </a:endParaRPr>
          </a:p>
          <a:p>
            <a:pPr marL="137160" indent="0">
              <a:buNone/>
            </a:pPr>
            <a:endParaRPr lang="ru-RU" b="1" dirty="0" smtClean="0">
              <a:latin typeface="+mj-lt"/>
            </a:endParaRPr>
          </a:p>
          <a:p>
            <a:pPr marL="137160" indent="0">
              <a:buNone/>
            </a:pPr>
            <a:endParaRPr lang="ru-RU" b="1" dirty="0">
              <a:latin typeface="+mj-lt"/>
            </a:endParaRPr>
          </a:p>
          <a:p>
            <a:pPr marL="137160" indent="0" algn="r">
              <a:buNone/>
            </a:pPr>
            <a:r>
              <a:rPr lang="ru-RU" b="1" dirty="0" smtClean="0">
                <a:latin typeface="+mj-lt"/>
              </a:rPr>
              <a:t>Помощь взрослого не требуется.</a:t>
            </a:r>
            <a:endParaRPr lang="ru-RU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89403217"/>
      </p:ext>
    </p:extLst>
  </p:cSld>
  <p:clrMapOvr>
    <a:masterClrMapping/>
  </p:clrMapOvr>
  <p:transition spd="slow">
    <p:blinds dir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354" name="Group 2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142171436"/>
              </p:ext>
            </p:extLst>
          </p:nvPr>
        </p:nvGraphicFramePr>
        <p:xfrm>
          <a:off x="223838" y="1625600"/>
          <a:ext cx="8677275" cy="4691063"/>
        </p:xfrm>
        <a:graphic>
          <a:graphicData uri="http://schemas.openxmlformats.org/drawingml/2006/table">
            <a:tbl>
              <a:tblPr/>
              <a:tblGrid>
                <a:gridCol w="21701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685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050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336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46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Настоящий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МИНИМУМ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Конечный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МАКСИМУМ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449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уровень способностей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(стандарт)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возьмут все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до которого может дойти 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конкретный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7C8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ребёнок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возможный   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творческий 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уровень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4433044"/>
          </a:xfrm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pPr algn="r"/>
            <a:r>
              <a:rPr lang="ru-RU" sz="3600" i="1" dirty="0" smtClean="0">
                <a:solidFill>
                  <a:srgbClr val="FF9966"/>
                </a:solidFill>
                <a:effectLst/>
              </a:rPr>
              <a:t>«</a:t>
            </a:r>
            <a:r>
              <a:rPr lang="ru-RU" sz="3600" i="1" dirty="0">
                <a:solidFill>
                  <a:srgbClr val="FF9966"/>
                </a:solidFill>
                <a:effectLst/>
              </a:rPr>
              <a:t>М</a:t>
            </a:r>
            <a:r>
              <a:rPr lang="ru-RU" sz="3600" i="1" dirty="0" smtClean="0">
                <a:solidFill>
                  <a:srgbClr val="FF9966"/>
                </a:solidFill>
                <a:effectLst/>
              </a:rPr>
              <a:t>оральные </a:t>
            </a:r>
            <a:r>
              <a:rPr lang="ru-RU" sz="3600" i="1" dirty="0">
                <a:solidFill>
                  <a:srgbClr val="FF9966"/>
                </a:solidFill>
                <a:effectLst/>
              </a:rPr>
              <a:t>силы для своего движения вперед ребенок черпает в своих успехах</a:t>
            </a:r>
            <a:r>
              <a:rPr lang="ru-RU" sz="3600" i="1" dirty="0" smtClean="0">
                <a:solidFill>
                  <a:srgbClr val="FF9966"/>
                </a:solidFill>
                <a:effectLst/>
              </a:rPr>
              <a:t>» </a:t>
            </a:r>
            <a:r>
              <a:rPr lang="ru-RU" dirty="0" smtClean="0">
                <a:solidFill>
                  <a:srgbClr val="FFCC99"/>
                </a:solidFill>
                <a:effectLst/>
              </a:rPr>
              <a:t/>
            </a:r>
            <a:br>
              <a:rPr lang="ru-RU" dirty="0" smtClean="0">
                <a:solidFill>
                  <a:srgbClr val="FFCC99"/>
                </a:solidFill>
                <a:effectLst/>
              </a:rPr>
            </a:br>
            <a:r>
              <a:rPr lang="ru-RU" dirty="0" smtClean="0">
                <a:solidFill>
                  <a:srgbClr val="FFCC99"/>
                </a:solidFill>
                <a:effectLst/>
              </a:rPr>
              <a:t/>
            </a:r>
            <a:br>
              <a:rPr lang="ru-RU" dirty="0" smtClean="0">
                <a:solidFill>
                  <a:srgbClr val="FFCC99"/>
                </a:solidFill>
                <a:effectLst/>
              </a:rPr>
            </a:br>
            <a:r>
              <a:rPr lang="ru-RU" dirty="0">
                <a:solidFill>
                  <a:srgbClr val="FFCC99"/>
                </a:solidFill>
                <a:effectLst/>
              </a:rPr>
              <a:t/>
            </a:r>
            <a:br>
              <a:rPr lang="ru-RU" dirty="0">
                <a:solidFill>
                  <a:srgbClr val="FFCC99"/>
                </a:solidFill>
                <a:effectLst/>
              </a:rPr>
            </a:br>
            <a:r>
              <a:rPr lang="ru-RU" sz="3600" dirty="0" smtClean="0">
                <a:solidFill>
                  <a:schemeClr val="tx1"/>
                </a:solidFill>
                <a:effectLst/>
              </a:rPr>
              <a:t>В.А</a:t>
            </a:r>
            <a:r>
              <a:rPr lang="ru-RU" sz="3600" dirty="0">
                <a:solidFill>
                  <a:schemeClr val="tx1"/>
                </a:solidFill>
                <a:effectLst/>
              </a:rPr>
              <a:t>. </a:t>
            </a:r>
            <a:r>
              <a:rPr lang="ru-RU" sz="3600" dirty="0" smtClean="0">
                <a:solidFill>
                  <a:schemeClr val="tx1"/>
                </a:solidFill>
                <a:effectLst/>
              </a:rPr>
              <a:t>Сухомлинский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Picture 2" descr="http://images.myshared.ru/6/553475/slide_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18900" r="59576" b="13564"/>
          <a:stretch/>
        </p:blipFill>
        <p:spPr bwMode="auto">
          <a:xfrm>
            <a:off x="457200" y="2911094"/>
            <a:ext cx="2602632" cy="363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97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pPr algn="ctr"/>
            <a:r>
              <a:rPr lang="ru-RU" sz="36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готовиться к занятию по принципу минимакса?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2132856"/>
            <a:ext cx="8229600" cy="339620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10000"/>
          </a:bodyPr>
          <a:lstStyle/>
          <a:p>
            <a:pPr marL="444500" indent="-444500">
              <a:buClr>
                <a:srgbClr val="FFCC66"/>
              </a:buClr>
              <a:buFont typeface="Wingdings" pitchFamily="2" charset="2"/>
              <a:buChar char="Ø"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определить минимум (стандарт) содержания занятия с учётом специфики детей</a:t>
            </a:r>
          </a:p>
          <a:p>
            <a:pPr marL="444500" indent="-444500">
              <a:buClr>
                <a:srgbClr val="FFCC66"/>
              </a:buClr>
              <a:buFont typeface="Wingdings" pitchFamily="2" charset="2"/>
              <a:buChar char="Ø"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сконструировать затруднения в игровой ситуации</a:t>
            </a:r>
          </a:p>
          <a:p>
            <a:pPr marL="444500" indent="-444500">
              <a:buClr>
                <a:srgbClr val="FFCC66"/>
              </a:buClr>
              <a:buFont typeface="Wingdings" pitchFamily="2" charset="2"/>
              <a:buChar char="Ø"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разработать проект  выхода из затруднения</a:t>
            </a:r>
          </a:p>
          <a:p>
            <a:pPr marL="0" indent="0">
              <a:buClr>
                <a:srgbClr val="FFCC66"/>
              </a:buClr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с детьми</a:t>
            </a:r>
          </a:p>
          <a:p>
            <a:pPr marL="444500" indent="-444500">
              <a:buClr>
                <a:srgbClr val="FFCC66"/>
              </a:buClr>
              <a:buFont typeface="Wingdings" pitchFamily="2" charset="2"/>
              <a:buChar char="Ø"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выбрать максимум, с которым можно познакомить детей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107504" y="188640"/>
            <a:ext cx="8928992" cy="648072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8675" name="Rectangle 2"/>
          <p:cNvSpPr>
            <a:spLocks noChangeArrowheads="1"/>
          </p:cNvSpPr>
          <p:nvPr/>
        </p:nvSpPr>
        <p:spPr bwMode="auto">
          <a:xfrm>
            <a:off x="946150" y="3168650"/>
            <a:ext cx="1473200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п. 3.2.1.</a:t>
            </a:r>
          </a:p>
        </p:txBody>
      </p:sp>
      <p:sp>
        <p:nvSpPr>
          <p:cNvPr id="28676" name="Rectangle 3"/>
          <p:cNvSpPr>
            <a:spLocks noChangeArrowheads="1"/>
          </p:cNvSpPr>
          <p:nvPr/>
        </p:nvSpPr>
        <p:spPr bwMode="auto">
          <a:xfrm>
            <a:off x="946150" y="3535363"/>
            <a:ext cx="706438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</a:tabLst>
            </a:pPr>
            <a:r>
              <a:rPr lang="en-US" sz="2400" b="1">
                <a:solidFill>
                  <a:srgbClr val="003399"/>
                </a:solidFill>
                <a:latin typeface="IOJPKR+Calibri,Bold" charset="0"/>
              </a:rPr>
              <a:t>2)</a:t>
            </a:r>
          </a:p>
        </p:txBody>
      </p:sp>
      <p:sp>
        <p:nvSpPr>
          <p:cNvPr id="28677" name="Rectangle 4"/>
          <p:cNvSpPr>
            <a:spLocks noChangeArrowheads="1"/>
          </p:cNvSpPr>
          <p:nvPr/>
        </p:nvSpPr>
        <p:spPr bwMode="auto">
          <a:xfrm>
            <a:off x="1263650" y="3535363"/>
            <a:ext cx="7493000" cy="185948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Использование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en-US" sz="20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образовательной</a:t>
            </a:r>
            <a:r>
              <a:rPr lang="ru-RU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д</a:t>
            </a:r>
            <a:r>
              <a:rPr lang="en-US" sz="20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еятельности</a:t>
            </a:r>
            <a:r>
              <a:rPr lang="ru-RU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форм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0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en-US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методов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работы</a:t>
            </a:r>
            <a:r>
              <a:rPr lang="en-US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детьми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соответствующих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их</a:t>
            </a:r>
            <a:endParaRPr lang="en-US" sz="20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возрастным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индивидуальным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особенностям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недопустимость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как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искусственного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ускорения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так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и</a:t>
            </a: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искусственного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замедления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развития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детей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0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ChangeArrowheads="1"/>
          </p:cNvSpPr>
          <p:nvPr/>
        </p:nvSpPr>
        <p:spPr bwMode="auto">
          <a:xfrm>
            <a:off x="107504" y="116632"/>
            <a:ext cx="8856984" cy="655272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23" name="Rectangle 2"/>
          <p:cNvSpPr>
            <a:spLocks noChangeArrowheads="1"/>
          </p:cNvSpPr>
          <p:nvPr/>
        </p:nvSpPr>
        <p:spPr bwMode="auto">
          <a:xfrm>
            <a:off x="714375" y="696913"/>
            <a:ext cx="1239838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</a:tabLst>
            </a:pPr>
            <a:r>
              <a:rPr lang="en-US" sz="2400" b="1">
                <a:solidFill>
                  <a:srgbClr val="003399"/>
                </a:solidFill>
                <a:latin typeface="IOJPKR+Calibri,Bold" charset="0"/>
              </a:rPr>
              <a:t>п. 1.4.</a:t>
            </a:r>
          </a:p>
        </p:txBody>
      </p:sp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714375" y="1062038"/>
            <a:ext cx="706438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</a:tabLst>
            </a:pP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2)</a:t>
            </a:r>
          </a:p>
        </p:txBody>
      </p:sp>
      <p:sp>
        <p:nvSpPr>
          <p:cNvPr id="30725" name="Rectangle 4"/>
          <p:cNvSpPr>
            <a:spLocks noChangeArrowheads="1"/>
          </p:cNvSpPr>
          <p:nvPr/>
        </p:nvSpPr>
        <p:spPr bwMode="auto">
          <a:xfrm>
            <a:off x="1031875" y="1062038"/>
            <a:ext cx="6708477" cy="185948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Построение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образовательной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деятельности</a:t>
            </a:r>
            <a:endParaRPr lang="ru-RU" sz="20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</a:pPr>
            <a:r>
              <a:rPr lang="en-US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на</a:t>
            </a:r>
            <a:r>
              <a:rPr lang="ru-RU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на  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основе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индивидуальных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особенностей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каждого</a:t>
            </a:r>
            <a:r>
              <a:rPr lang="ru-RU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ребенка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при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котором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сам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ребенок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становится</a:t>
            </a:r>
            <a:r>
              <a:rPr lang="ru-RU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активным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выборе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содержания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своего</a:t>
            </a:r>
            <a:r>
              <a:rPr lang="ru-RU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образования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становится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субъектом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образования</a:t>
            </a:r>
            <a:endParaRPr lang="en-US" sz="20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ChangeArrowheads="1"/>
          </p:cNvSpPr>
          <p:nvPr/>
        </p:nvSpPr>
        <p:spPr bwMode="auto">
          <a:xfrm>
            <a:off x="107504" y="116632"/>
            <a:ext cx="8856984" cy="655272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747" name="Rectangle 2"/>
          <p:cNvSpPr>
            <a:spLocks noChangeArrowheads="1"/>
          </p:cNvSpPr>
          <p:nvPr/>
        </p:nvSpPr>
        <p:spPr bwMode="auto">
          <a:xfrm>
            <a:off x="847725" y="1238250"/>
            <a:ext cx="1239838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</a:tabLst>
            </a:pPr>
            <a:r>
              <a:rPr lang="en-US" sz="2400" b="1">
                <a:solidFill>
                  <a:srgbClr val="003399"/>
                </a:solidFill>
                <a:latin typeface="IOJPKR+Calibri,Bold" charset="0"/>
              </a:rPr>
              <a:t>п. 1.6.</a:t>
            </a:r>
          </a:p>
        </p:txBody>
      </p:sp>
      <p:sp>
        <p:nvSpPr>
          <p:cNvPr id="31748" name="Rectangle 3"/>
          <p:cNvSpPr>
            <a:spLocks noChangeArrowheads="1"/>
          </p:cNvSpPr>
          <p:nvPr/>
        </p:nvSpPr>
        <p:spPr bwMode="auto">
          <a:xfrm>
            <a:off x="847725" y="1603375"/>
            <a:ext cx="7468691" cy="1487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Построение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образовательной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деятельности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на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основе</a:t>
            </a:r>
            <a:endParaRPr lang="en-US" sz="20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взаимодействия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взрослых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с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детьми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ориентированного</a:t>
            </a:r>
            <a:r>
              <a:rPr lang="ru-RU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на</a:t>
            </a:r>
            <a:r>
              <a:rPr lang="en-US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интересы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возможности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каждого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ребенка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20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учитывающего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социальную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ситуацию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его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развития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r>
              <a:rPr lang="ru-RU" sz="3600" dirty="0" smtClean="0">
                <a:solidFill>
                  <a:srgbClr val="FF9966"/>
                </a:solidFill>
              </a:rPr>
              <a:t>Принцип вариативности?</a:t>
            </a:r>
            <a:endParaRPr lang="ru-RU" sz="3600" dirty="0">
              <a:solidFill>
                <a:srgbClr val="FF996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036496" cy="504351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en-US" sz="9600" b="1" dirty="0" err="1" smtClean="0">
                <a:latin typeface="Arial" pitchFamily="34" charset="0"/>
                <a:cs typeface="Arial" pitchFamily="34" charset="0"/>
              </a:rPr>
              <a:t>Систематическое</a:t>
            </a:r>
            <a:r>
              <a:rPr lang="en-US" sz="9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9600" b="1" dirty="0" err="1" smtClean="0">
                <a:latin typeface="Arial" pitchFamily="34" charset="0"/>
                <a:cs typeface="Arial" pitchFamily="34" charset="0"/>
              </a:rPr>
              <a:t>предоставление</a:t>
            </a:r>
            <a:r>
              <a:rPr lang="en-US" sz="9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9600" b="1" dirty="0" err="1" smtClean="0">
                <a:latin typeface="Arial" pitchFamily="34" charset="0"/>
                <a:cs typeface="Arial" pitchFamily="34" charset="0"/>
              </a:rPr>
              <a:t>детям</a:t>
            </a:r>
            <a:r>
              <a:rPr lang="en-US" sz="9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9600" b="1" dirty="0" err="1" smtClean="0">
                <a:latin typeface="Arial" pitchFamily="34" charset="0"/>
                <a:cs typeface="Arial" pitchFamily="34" charset="0"/>
              </a:rPr>
              <a:t>возможности</a:t>
            </a:r>
            <a:r>
              <a:rPr lang="en-US" sz="96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96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en-US" sz="9600" b="1" dirty="0" err="1" smtClean="0">
                <a:latin typeface="Arial" pitchFamily="34" charset="0"/>
                <a:cs typeface="Arial" pitchFamily="34" charset="0"/>
              </a:rPr>
              <a:t>выбора</a:t>
            </a:r>
            <a:r>
              <a:rPr lang="en-US" sz="9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9600" b="1" dirty="0" err="1" smtClean="0">
                <a:latin typeface="Arial" pitchFamily="34" charset="0"/>
                <a:cs typeface="Arial" pitchFamily="34" charset="0"/>
              </a:rPr>
              <a:t>материалов</a:t>
            </a:r>
            <a:r>
              <a:rPr lang="en-US" sz="9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9600" b="1" dirty="0" err="1" smtClean="0">
                <a:latin typeface="Arial" pitchFamily="34" charset="0"/>
                <a:cs typeface="Arial" pitchFamily="34" charset="0"/>
              </a:rPr>
              <a:t>видов</a:t>
            </a:r>
            <a:r>
              <a:rPr lang="en-US" sz="9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9600" b="1" dirty="0" err="1" smtClean="0">
                <a:latin typeface="Arial" pitchFamily="34" charset="0"/>
                <a:cs typeface="Arial" pitchFamily="34" charset="0"/>
              </a:rPr>
              <a:t>активности</a:t>
            </a:r>
            <a:r>
              <a:rPr lang="en-US" sz="9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9600" b="1" dirty="0" err="1" smtClean="0">
                <a:latin typeface="Arial" pitchFamily="34" charset="0"/>
                <a:cs typeface="Arial" pitchFamily="34" charset="0"/>
              </a:rPr>
              <a:t>участников</a:t>
            </a:r>
            <a:r>
              <a:rPr lang="en-US" sz="96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96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en-US" sz="9600" b="1" dirty="0" err="1" smtClean="0">
                <a:latin typeface="Arial" pitchFamily="34" charset="0"/>
                <a:cs typeface="Arial" pitchFamily="34" charset="0"/>
              </a:rPr>
              <a:t>совместной</a:t>
            </a:r>
            <a:r>
              <a:rPr lang="en-US" sz="9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9600" b="1" dirty="0" err="1" smtClean="0">
                <a:latin typeface="Arial" pitchFamily="34" charset="0"/>
                <a:cs typeface="Arial" pitchFamily="34" charset="0"/>
              </a:rPr>
              <a:t>деятельности</a:t>
            </a:r>
            <a:r>
              <a:rPr lang="en-US" sz="96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en-US" sz="9600" b="1" dirty="0" err="1" smtClean="0">
                <a:latin typeface="Arial" pitchFamily="34" charset="0"/>
                <a:cs typeface="Arial" pitchFamily="34" charset="0"/>
              </a:rPr>
              <a:t>общения</a:t>
            </a:r>
            <a:r>
              <a:rPr lang="en-US" sz="9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9600" b="1" dirty="0" err="1" smtClean="0">
                <a:latin typeface="Arial" pitchFamily="34" charset="0"/>
                <a:cs typeface="Arial" pitchFamily="34" charset="0"/>
              </a:rPr>
              <a:t>информации</a:t>
            </a:r>
            <a:r>
              <a:rPr lang="en-US" sz="9600" b="1" dirty="0" smtClean="0">
                <a:latin typeface="Arial" pitchFamily="34" charset="0"/>
                <a:cs typeface="Arial" pitchFamily="34" charset="0"/>
              </a:rPr>
              <a:t>, </a:t>
            </a:r>
            <a:endParaRPr lang="ru-RU" sz="96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en-US" sz="9600" b="1" dirty="0" err="1" smtClean="0">
                <a:latin typeface="Arial" pitchFamily="34" charset="0"/>
                <a:cs typeface="Arial" pitchFamily="34" charset="0"/>
              </a:rPr>
              <a:t>способа</a:t>
            </a:r>
            <a:r>
              <a:rPr lang="ru-RU" sz="9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9600" b="1" dirty="0" err="1" smtClean="0">
                <a:latin typeface="Arial" pitchFamily="34" charset="0"/>
                <a:cs typeface="Arial" pitchFamily="34" charset="0"/>
              </a:rPr>
              <a:t>действия</a:t>
            </a:r>
            <a:r>
              <a:rPr lang="en-US" sz="9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9600" b="1" dirty="0" err="1" smtClean="0">
                <a:latin typeface="Arial" pitchFamily="34" charset="0"/>
                <a:cs typeface="Arial" pitchFamily="34" charset="0"/>
              </a:rPr>
              <a:t>оценки</a:t>
            </a:r>
            <a:r>
              <a:rPr lang="en-US" sz="96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en-US" sz="9600" b="1" dirty="0" err="1" smtClean="0">
                <a:latin typeface="Arial" pitchFamily="34" charset="0"/>
                <a:cs typeface="Arial" pitchFamily="34" charset="0"/>
              </a:rPr>
              <a:t>пр</a:t>
            </a:r>
            <a:r>
              <a:rPr lang="en-US" sz="9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96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endParaRPr lang="ru-RU" b="1" dirty="0" smtClean="0">
              <a:solidFill>
                <a:srgbClr val="003399"/>
              </a:solidFill>
              <a:latin typeface="IOJPKR+Calibri,Bold" charset="0"/>
            </a:endParaRPr>
          </a:p>
          <a:p>
            <a:pPr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endParaRPr lang="ru-RU" b="1" dirty="0" smtClean="0">
              <a:solidFill>
                <a:srgbClr val="003399"/>
              </a:solidFill>
              <a:latin typeface="IOJPKR+Calibri,Bold" charset="0"/>
            </a:endParaRPr>
          </a:p>
          <a:p>
            <a:pPr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endParaRPr lang="ru-RU" b="1" dirty="0" smtClean="0">
              <a:solidFill>
                <a:srgbClr val="003399"/>
              </a:solidFill>
              <a:latin typeface="IOJPKR+Calibri,Bold" charset="0"/>
            </a:endParaRPr>
          </a:p>
          <a:p>
            <a:pPr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endParaRPr lang="ru-RU" b="1" dirty="0" smtClean="0">
              <a:solidFill>
                <a:srgbClr val="003399"/>
              </a:solidFill>
              <a:latin typeface="IOJPKR+Calibri,Bold" charset="0"/>
            </a:endParaRPr>
          </a:p>
          <a:p>
            <a:pPr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endParaRPr lang="ru-RU" b="1" dirty="0" smtClean="0">
              <a:solidFill>
                <a:srgbClr val="003399"/>
              </a:solidFill>
              <a:latin typeface="IOJPKR+Calibri,Bold" charset="0"/>
            </a:endParaRPr>
          </a:p>
          <a:p>
            <a:pPr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endParaRPr lang="ru-RU" b="1" dirty="0" smtClean="0">
              <a:solidFill>
                <a:srgbClr val="003399"/>
              </a:solidFill>
              <a:latin typeface="IOJPKR+Calibri,Bold" charset="0"/>
            </a:endParaRPr>
          </a:p>
          <a:p>
            <a:pPr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endParaRPr lang="ru-RU" sz="5800" b="1" dirty="0" smtClean="0">
              <a:solidFill>
                <a:srgbClr val="FF6600"/>
              </a:solidFill>
              <a:latin typeface="+mj-lt"/>
            </a:endParaRPr>
          </a:p>
          <a:p>
            <a:pPr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ru-RU" sz="11200" b="1" dirty="0" smtClean="0">
                <a:latin typeface="+mj-lt"/>
              </a:rPr>
              <a:t>Вариативность -  </a:t>
            </a:r>
            <a:r>
              <a:rPr lang="ru-RU" sz="11200" b="1" i="1" dirty="0" smtClean="0">
                <a:latin typeface="+mj-lt"/>
              </a:rPr>
              <a:t>это возможность выбор</a:t>
            </a:r>
            <a:r>
              <a:rPr lang="ru-RU" sz="11200" b="1" dirty="0" smtClean="0">
                <a:latin typeface="+mj-lt"/>
              </a:rPr>
              <a:t>а</a:t>
            </a:r>
          </a:p>
          <a:p>
            <a:pPr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endParaRPr lang="ru-RU" b="1" dirty="0" smtClean="0">
              <a:solidFill>
                <a:srgbClr val="003399"/>
              </a:solidFill>
              <a:latin typeface="IOJPKR+Calibri,Bold" charset="0"/>
            </a:endParaRPr>
          </a:p>
          <a:p>
            <a:pPr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endParaRPr lang="en-US" b="1" dirty="0" smtClean="0">
              <a:solidFill>
                <a:srgbClr val="003399"/>
              </a:solidFill>
              <a:latin typeface="IOJPKR+Calibri,Bold" charset="0"/>
            </a:endParaRPr>
          </a:p>
          <a:p>
            <a:endParaRPr lang="ru-RU" dirty="0"/>
          </a:p>
        </p:txBody>
      </p:sp>
      <p:pic>
        <p:nvPicPr>
          <p:cNvPr id="4" name="Picture 5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808" y="3501008"/>
            <a:ext cx="2833705" cy="2121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pPr algn="ctr" eaLnBrk="1" hangingPunct="1">
              <a:defRPr/>
            </a:pPr>
            <a:r>
              <a:rPr lang="ru-RU" sz="36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вариативности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idx="1"/>
          </p:nvPr>
        </p:nvSpPr>
        <p:spPr>
          <a:xfrm>
            <a:off x="72243" y="1412776"/>
            <a:ext cx="8804249" cy="4713387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  <a:defRPr/>
            </a:pPr>
            <a:r>
              <a:rPr lang="ru-RU" b="1" dirty="0">
                <a:latin typeface="+mj-lt"/>
              </a:rPr>
              <a:t>о</a:t>
            </a:r>
            <a:r>
              <a:rPr lang="ru-RU" sz="2800" b="1" dirty="0" smtClean="0">
                <a:latin typeface="+mj-lt"/>
              </a:rPr>
              <a:t>беспечивает</a:t>
            </a:r>
          </a:p>
          <a:p>
            <a:pPr eaLnBrk="1" hangingPunct="1">
              <a:spcBef>
                <a:spcPts val="0"/>
              </a:spcBef>
              <a:buFont typeface="Wingdings" pitchFamily="2" charset="2"/>
              <a:buChar char="q"/>
              <a:defRPr/>
            </a:pPr>
            <a:r>
              <a:rPr lang="ru-RU" sz="2800" b="1" dirty="0" smtClean="0">
                <a:latin typeface="+mj-lt"/>
              </a:rPr>
              <a:t>формирование у детей способностей к систематическому перебору вариантов ответа</a:t>
            </a:r>
          </a:p>
          <a:p>
            <a:pPr eaLnBrk="1" hangingPunct="1">
              <a:spcBef>
                <a:spcPts val="0"/>
              </a:spcBef>
              <a:buFont typeface="Wingdings" pitchFamily="2" charset="2"/>
              <a:buChar char="q"/>
              <a:defRPr/>
            </a:pPr>
            <a:r>
              <a:rPr lang="ru-RU" sz="2800" b="1" dirty="0" smtClean="0">
                <a:latin typeface="+mj-lt"/>
              </a:rPr>
              <a:t>выбора оптимального ответа</a:t>
            </a:r>
          </a:p>
          <a:p>
            <a:pPr algn="ctr" eaLnBrk="1" hangingPunct="1">
              <a:buFontTx/>
              <a:buNone/>
              <a:defRPr/>
            </a:pPr>
            <a:endParaRPr lang="ru-RU" b="1" dirty="0" smtClean="0">
              <a:solidFill>
                <a:srgbClr val="FFCC66"/>
              </a:solidFill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89039"/>
            <a:ext cx="4160477" cy="27706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4" y="3518865"/>
            <a:ext cx="4427984" cy="3339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8229600" cy="1143000"/>
          </a:xfrm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FF9966"/>
                </a:solidFill>
                <a:effectLst/>
                <a:cs typeface="Arial"/>
              </a:rPr>
              <a:t>Дидактические</a:t>
            </a:r>
            <a:r>
              <a:rPr lang="ru-RU" sz="3600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принципы </a:t>
            </a:r>
          </a:p>
        </p:txBody>
      </p:sp>
      <p:sp>
        <p:nvSpPr>
          <p:cNvPr id="6147" name="Содержимое 2"/>
          <p:cNvSpPr>
            <a:spLocks noGrp="1"/>
          </p:cNvSpPr>
          <p:nvPr>
            <p:ph idx="1"/>
          </p:nvPr>
        </p:nvSpPr>
        <p:spPr>
          <a:xfrm>
            <a:off x="457200" y="2996952"/>
            <a:ext cx="8229600" cy="3312408"/>
          </a:xfrm>
        </p:spPr>
        <p:txBody>
          <a:bodyPr rtlCol="0">
            <a:normAutofit/>
          </a:bodyPr>
          <a:lstStyle/>
          <a:p>
            <a:pPr marL="137160" indent="0" algn="ctr">
              <a:lnSpc>
                <a:spcPct val="150000"/>
              </a:lnSpc>
              <a:buNone/>
            </a:pPr>
            <a:r>
              <a:rPr lang="ru-RU" sz="3200" b="1" dirty="0">
                <a:latin typeface="+mj-lt"/>
              </a:rPr>
              <a:t>основополагающие требования к практической организации учебного </a:t>
            </a:r>
            <a:r>
              <a:rPr lang="ru-RU" sz="3200" b="1" dirty="0" smtClean="0">
                <a:latin typeface="+mj-lt"/>
              </a:rPr>
              <a:t>процесса</a:t>
            </a:r>
            <a:endParaRPr lang="ru-RU" sz="3200" b="1" dirty="0">
              <a:latin typeface="+mj-lt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pPr>
              <a:defRPr/>
            </a:pPr>
            <a:r>
              <a:rPr lang="ru-RU" sz="3600" dirty="0" smtClean="0">
                <a:solidFill>
                  <a:srgbClr val="FF9966"/>
                </a:solidFill>
              </a:rPr>
              <a:t>Найди лишнее!</a:t>
            </a:r>
            <a:endParaRPr lang="ru-RU" sz="3600" dirty="0">
              <a:solidFill>
                <a:srgbClr val="FF9966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642938" y="2643188"/>
            <a:ext cx="1857375" cy="164306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500438" y="1785938"/>
            <a:ext cx="2357437" cy="24288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929438" y="2928938"/>
            <a:ext cx="1343025" cy="120015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ChangeArrowheads="1"/>
          </p:cNvSpPr>
          <p:nvPr/>
        </p:nvSpPr>
        <p:spPr bwMode="auto">
          <a:xfrm>
            <a:off x="107504" y="188640"/>
            <a:ext cx="8928992" cy="655272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6867" name="Rectangle 2"/>
          <p:cNvSpPr>
            <a:spLocks noChangeArrowheads="1"/>
          </p:cNvSpPr>
          <p:nvPr/>
        </p:nvSpPr>
        <p:spPr bwMode="auto">
          <a:xfrm>
            <a:off x="2616200" y="627063"/>
            <a:ext cx="4498975" cy="881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3463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r>
              <a:rPr lang="en-US" sz="2800" b="1">
                <a:solidFill>
                  <a:srgbClr val="003399"/>
                </a:solidFill>
                <a:latin typeface="IOJPKR+Calibri,Bold" charset="0"/>
              </a:rPr>
              <a:t>Нарисуй дорожку к дому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Autofit/>
          </a:bodyPr>
          <a:lstStyle/>
          <a:p>
            <a:pPr algn="ctr"/>
            <a:r>
              <a:rPr lang="ru-RU" sz="4400" i="1" kern="0" spc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/>
            </a:r>
            <a:br>
              <a:rPr lang="ru-RU" sz="4400" i="1" kern="0" spc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</a:br>
            <a:r>
              <a:rPr lang="ru-RU" sz="3600" kern="0" spc="0" dirty="0" smtClean="0">
                <a:ln>
                  <a:noFill/>
                </a:ln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Правила </a:t>
            </a:r>
            <a:r>
              <a:rPr lang="ru-RU" sz="3600" kern="0" spc="0" dirty="0">
                <a:ln>
                  <a:noFill/>
                </a:ln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соблюдения </a:t>
            </a:r>
            <a:br>
              <a:rPr lang="ru-RU" sz="3600" kern="0" spc="0" dirty="0">
                <a:ln>
                  <a:noFill/>
                </a:ln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3600" kern="0" spc="0" dirty="0">
                <a:ln>
                  <a:noFill/>
                </a:ln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принципа </a:t>
            </a:r>
            <a:r>
              <a:rPr lang="ru-RU" sz="3600" kern="0" spc="0" dirty="0" smtClean="0">
                <a:ln>
                  <a:noFill/>
                </a:ln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вариативности</a:t>
            </a:r>
            <a:r>
              <a:rPr lang="ru-RU" sz="4400" kern="0" spc="0" dirty="0">
                <a:ln>
                  <a:noFill/>
                </a:ln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4400" kern="0" spc="0" dirty="0">
                <a:ln>
                  <a:noFill/>
                </a:ln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sz="4400" dirty="0">
              <a:solidFill>
                <a:srgbClr val="FF996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800" b="1" dirty="0">
                <a:latin typeface="+mj-lt"/>
              </a:rPr>
              <a:t>каждый ответ </a:t>
            </a:r>
            <a:r>
              <a:rPr lang="ru-RU" sz="2800" b="1" dirty="0" smtClean="0">
                <a:latin typeface="+mj-lt"/>
              </a:rPr>
              <a:t>правильный</a:t>
            </a:r>
            <a:endParaRPr lang="ru-RU" sz="2800" b="1" dirty="0">
              <a:latin typeface="+mj-lt"/>
            </a:endParaRPr>
          </a:p>
          <a:p>
            <a:pPr>
              <a:defRPr/>
            </a:pPr>
            <a:r>
              <a:rPr lang="ru-RU" sz="2800" b="1" dirty="0">
                <a:latin typeface="+mj-lt"/>
              </a:rPr>
              <a:t>ребёнок говорит,  как может, а воспитатель помогает </a:t>
            </a:r>
            <a:r>
              <a:rPr lang="ru-RU" sz="2800" b="1" dirty="0" smtClean="0">
                <a:latin typeface="+mj-lt"/>
              </a:rPr>
              <a:t>грамотно   </a:t>
            </a:r>
            <a:r>
              <a:rPr lang="ru-RU" sz="2800" b="1" dirty="0">
                <a:latin typeface="+mj-lt"/>
              </a:rPr>
              <a:t>сформулировать  </a:t>
            </a:r>
            <a:r>
              <a:rPr lang="ru-RU" sz="2800" b="1" dirty="0" smtClean="0">
                <a:latin typeface="+mj-lt"/>
              </a:rPr>
              <a:t>ответ   </a:t>
            </a:r>
            <a:endParaRPr lang="ru-RU" sz="2800" b="1" dirty="0">
              <a:latin typeface="+mj-lt"/>
            </a:endParaRPr>
          </a:p>
          <a:p>
            <a:pPr>
              <a:defRPr/>
            </a:pPr>
            <a:r>
              <a:rPr lang="ru-RU" sz="2800" b="1" dirty="0">
                <a:latin typeface="+mj-lt"/>
              </a:rPr>
              <a:t> на любой хороший творческий вопрос  может быть  несколько </a:t>
            </a:r>
            <a:r>
              <a:rPr lang="ru-RU" sz="2800" b="1" dirty="0" smtClean="0">
                <a:latin typeface="+mj-lt"/>
              </a:rPr>
              <a:t>вариантов</a:t>
            </a:r>
            <a:endParaRPr lang="ru-RU" sz="2800" b="1" dirty="0">
              <a:latin typeface="+mj-lt"/>
            </a:endParaRPr>
          </a:p>
          <a:p>
            <a:pPr>
              <a:defRPr/>
            </a:pPr>
            <a:r>
              <a:rPr lang="ru-RU" sz="2800" b="1" dirty="0">
                <a:latin typeface="+mj-lt"/>
              </a:rPr>
              <a:t> нестандартные ответы бывают очень </a:t>
            </a:r>
            <a:r>
              <a:rPr lang="ru-RU" sz="2800" b="1" dirty="0" smtClean="0">
                <a:latin typeface="+mj-lt"/>
              </a:rPr>
              <a:t>   интересными</a:t>
            </a:r>
            <a:endParaRPr lang="ru-RU" sz="2800" b="1" dirty="0">
              <a:latin typeface="+mj-lt"/>
            </a:endParaRP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94725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ChangeArrowheads="1"/>
          </p:cNvSpPr>
          <p:nvPr/>
        </p:nvSpPr>
        <p:spPr bwMode="auto">
          <a:xfrm>
            <a:off x="107504" y="188640"/>
            <a:ext cx="8890446" cy="648072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915" name="Rectangle 2"/>
          <p:cNvSpPr>
            <a:spLocks noChangeArrowheads="1"/>
          </p:cNvSpPr>
          <p:nvPr/>
        </p:nvSpPr>
        <p:spPr bwMode="auto">
          <a:xfrm>
            <a:off x="899593" y="2864646"/>
            <a:ext cx="7632848" cy="10387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</a:pP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п. 3.2.1.</a:t>
            </a: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</a:pP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5)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поддержка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инициативы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 и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самостоятельности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детей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 в </a:t>
            </a:r>
            <a:r>
              <a:rPr lang="en-US" sz="2200" b="1" dirty="0" err="1" smtClean="0">
                <a:solidFill>
                  <a:srgbClr val="003399"/>
                </a:solidFill>
                <a:latin typeface="IOJPKR+Calibri,Bold" charset="0"/>
              </a:rPr>
              <a:t>специфических</a:t>
            </a:r>
            <a:r>
              <a:rPr lang="en-US" sz="2200" b="1" dirty="0" smtClean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для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них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видах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деятельности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;</a:t>
            </a:r>
          </a:p>
        </p:txBody>
      </p:sp>
      <p:sp>
        <p:nvSpPr>
          <p:cNvPr id="38916" name="Rectangle 3"/>
          <p:cNvSpPr>
            <a:spLocks noChangeArrowheads="1"/>
          </p:cNvSpPr>
          <p:nvPr/>
        </p:nvSpPr>
        <p:spPr bwMode="auto">
          <a:xfrm>
            <a:off x="899593" y="3872431"/>
            <a:ext cx="3343275" cy="681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6)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возможность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выбора</a:t>
            </a:r>
            <a:endParaRPr lang="en-US" sz="2200" b="1" dirty="0">
              <a:solidFill>
                <a:srgbClr val="003399"/>
              </a:solidFill>
              <a:latin typeface="IOJPKR+Calibri,Bold" charset="0"/>
            </a:endParaRPr>
          </a:p>
        </p:txBody>
      </p:sp>
      <p:sp>
        <p:nvSpPr>
          <p:cNvPr id="38917" name="Rectangle 4"/>
          <p:cNvSpPr>
            <a:spLocks noChangeArrowheads="1"/>
          </p:cNvSpPr>
          <p:nvPr/>
        </p:nvSpPr>
        <p:spPr bwMode="auto">
          <a:xfrm>
            <a:off x="4254565" y="3855109"/>
            <a:ext cx="3876675" cy="681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детьми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материалов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,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видов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 </a:t>
            </a:r>
          </a:p>
        </p:txBody>
      </p:sp>
      <p:sp>
        <p:nvSpPr>
          <p:cNvPr id="38918" name="Rectangle 5"/>
          <p:cNvSpPr>
            <a:spLocks noChangeArrowheads="1"/>
          </p:cNvSpPr>
          <p:nvPr/>
        </p:nvSpPr>
        <p:spPr bwMode="auto">
          <a:xfrm>
            <a:off x="930516" y="4212949"/>
            <a:ext cx="7315200" cy="1022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активности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,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участников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совместной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деятельности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 и </a:t>
            </a: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общения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;…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82554"/>
          </a:xfrm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r>
              <a:rPr lang="ru-RU" sz="6000" dirty="0" smtClean="0">
                <a:solidFill>
                  <a:schemeClr val="tx1"/>
                </a:solidFill>
              </a:rPr>
              <a:t>Творчество, что это?</a:t>
            </a:r>
            <a:endParaRPr lang="ru-RU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64826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1493826"/>
          </a:xfrm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pPr marL="0" indent="0" algn="ctr"/>
            <a:r>
              <a:rPr lang="ru-RU" sz="36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творчества</a:t>
            </a:r>
            <a:br>
              <a:rPr lang="ru-RU" sz="36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600" b="1" dirty="0" smtClean="0">
              <a:solidFill>
                <a:srgbClr val="FF99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1785926"/>
            <a:ext cx="4255377" cy="3024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75" y="1785926"/>
            <a:ext cx="4032448" cy="3024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428596" y="5500702"/>
            <a:ext cx="83582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Творчество –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это свой взгляд на что-либо</a:t>
            </a:r>
            <a:endParaRPr lang="ru-RU" sz="3200" b="1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976660"/>
          </a:xfrm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pPr algn="ctr" eaLnBrk="1" hangingPunct="1">
              <a:defRPr/>
            </a:pPr>
            <a:r>
              <a:rPr lang="ru-RU" sz="36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творчества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268760"/>
            <a:ext cx="8784976" cy="5256584"/>
          </a:xfrm>
        </p:spPr>
        <p:txBody>
          <a:bodyPr>
            <a:normAutofit fontScale="92500"/>
          </a:bodyPr>
          <a:lstStyle/>
          <a:p>
            <a:pPr marL="0" indent="0" eaLnBrk="1" hangingPunct="1">
              <a:buNone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обеспечивает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максимальную ориентацию на </a:t>
            </a:r>
          </a:p>
          <a:p>
            <a:pPr marL="0" indent="0" eaLnBrk="1" hangingPunct="1">
              <a:buNone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творческое начало в познавательной     </a:t>
            </a:r>
          </a:p>
          <a:p>
            <a:pPr marL="0" indent="0" eaLnBrk="1" hangingPunct="1">
              <a:buNone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деятельности</a:t>
            </a:r>
          </a:p>
          <a:p>
            <a:pPr>
              <a:lnSpc>
                <a:spcPct val="90000"/>
              </a:lnSpc>
              <a:buClr>
                <a:srgbClr val="FFCC00"/>
              </a:buClr>
              <a:buFont typeface="Wingdings" pitchFamily="2" charset="2"/>
              <a:buChar char="Ø"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приобретение воспитанниками  </a:t>
            </a:r>
            <a:r>
              <a:rPr lang="ru-RU" sz="28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собственного </a:t>
            </a:r>
          </a:p>
          <a:p>
            <a:pPr marL="0" indent="0">
              <a:lnSpc>
                <a:spcPct val="90000"/>
              </a:lnSpc>
              <a:buClr>
                <a:srgbClr val="FFCC00"/>
              </a:buClr>
              <a:buNone/>
              <a:defRPr/>
            </a:pPr>
            <a:r>
              <a:rPr lang="ru-RU" sz="28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опыта творческой</a:t>
            </a:r>
          </a:p>
          <a:p>
            <a:pPr marL="0" indent="0">
              <a:lnSpc>
                <a:spcPct val="90000"/>
              </a:lnSpc>
              <a:buClr>
                <a:srgbClr val="FFCC00"/>
              </a:buClr>
              <a:buNone/>
              <a:defRPr/>
            </a:pPr>
            <a:r>
              <a:rPr lang="ru-RU" sz="28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деятельности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формирование</a:t>
            </a:r>
          </a:p>
          <a:p>
            <a:pPr marL="0" indent="0" eaLnBrk="1" hangingPunct="1">
              <a:buNone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интереса к обучению, </a:t>
            </a:r>
          </a:p>
          <a:p>
            <a:pPr marL="0" indent="0" eaLnBrk="1" hangingPunct="1">
              <a:buNone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создание для каждого </a:t>
            </a:r>
          </a:p>
          <a:p>
            <a:pPr marL="0" indent="0" eaLnBrk="1" hangingPunct="1">
              <a:buNone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ситуации успеха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3789040"/>
            <a:ext cx="4032448" cy="2860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7838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786313" y="1928813"/>
            <a:ext cx="3357562" cy="39290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71500" y="1928813"/>
            <a:ext cx="3786188" cy="39290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796" name="Содержимое 5"/>
          <p:cNvSpPr>
            <a:spLocks noGrp="1"/>
          </p:cNvSpPr>
          <p:nvPr>
            <p:ph sz="half" idx="1"/>
          </p:nvPr>
        </p:nvSpPr>
        <p:spPr>
          <a:xfrm>
            <a:off x="785813" y="1785938"/>
            <a:ext cx="3200400" cy="3713162"/>
          </a:xfrm>
        </p:spPr>
        <p:txBody>
          <a:bodyPr>
            <a:normAutofit fontScale="92500"/>
          </a:bodyPr>
          <a:lstStyle/>
          <a:p>
            <a:pPr marL="0" indent="0" eaLnBrk="1" hangingPunct="1">
              <a:lnSpc>
                <a:spcPct val="280000"/>
              </a:lnSpc>
              <a:buClr>
                <a:srgbClr val="506E94"/>
              </a:buClr>
            </a:pPr>
            <a:r>
              <a:rPr lang="ru-RU" altLang="ru-RU" sz="2600" b="1" dirty="0" smtClean="0">
                <a:solidFill>
                  <a:srgbClr val="FF0000"/>
                </a:solidFill>
              </a:rPr>
              <a:t>Знаю – не знаю</a:t>
            </a:r>
          </a:p>
          <a:p>
            <a:pPr marL="0" indent="0" eaLnBrk="1" hangingPunct="1">
              <a:lnSpc>
                <a:spcPct val="280000"/>
              </a:lnSpc>
              <a:buClr>
                <a:srgbClr val="506E94"/>
              </a:buClr>
            </a:pPr>
            <a:r>
              <a:rPr lang="ru-RU" altLang="ru-RU" sz="2600" b="1" dirty="0" smtClean="0">
                <a:solidFill>
                  <a:srgbClr val="FF0000"/>
                </a:solidFill>
              </a:rPr>
              <a:t>Умею – не умею</a:t>
            </a:r>
          </a:p>
          <a:p>
            <a:pPr marL="0" indent="0" eaLnBrk="1" hangingPunct="1">
              <a:lnSpc>
                <a:spcPct val="280000"/>
              </a:lnSpc>
              <a:buClr>
                <a:srgbClr val="506E94"/>
              </a:buClr>
            </a:pPr>
            <a:r>
              <a:rPr lang="ru-RU" altLang="ru-RU" sz="2600" b="1" dirty="0" smtClean="0">
                <a:solidFill>
                  <a:srgbClr val="FF0000"/>
                </a:solidFill>
              </a:rPr>
              <a:t>Владею – не владею</a:t>
            </a:r>
          </a:p>
        </p:txBody>
      </p:sp>
      <p:sp>
        <p:nvSpPr>
          <p:cNvPr id="33797" name="Содержимое 6"/>
          <p:cNvSpPr>
            <a:spLocks noGrp="1"/>
          </p:cNvSpPr>
          <p:nvPr>
            <p:ph sz="half" idx="2"/>
          </p:nvPr>
        </p:nvSpPr>
        <p:spPr>
          <a:xfrm>
            <a:off x="4786313" y="1571625"/>
            <a:ext cx="2857500" cy="4525963"/>
          </a:xfrm>
        </p:spPr>
        <p:txBody>
          <a:bodyPr>
            <a:normAutofit fontScale="92500"/>
          </a:bodyPr>
          <a:lstStyle/>
          <a:p>
            <a:pPr marL="0" indent="0" eaLnBrk="1" hangingPunct="1">
              <a:lnSpc>
                <a:spcPct val="280000"/>
              </a:lnSpc>
              <a:buClr>
                <a:srgbClr val="506E94"/>
              </a:buClr>
            </a:pPr>
            <a:r>
              <a:rPr lang="ru-RU" altLang="ru-RU" sz="2600" b="1" dirty="0" smtClean="0">
                <a:solidFill>
                  <a:srgbClr val="FF0000"/>
                </a:solidFill>
              </a:rPr>
              <a:t>Ищу и нахожу</a:t>
            </a:r>
          </a:p>
          <a:p>
            <a:pPr marL="0" indent="0" eaLnBrk="1" hangingPunct="1">
              <a:lnSpc>
                <a:spcPct val="280000"/>
              </a:lnSpc>
              <a:buClr>
                <a:srgbClr val="506E94"/>
              </a:buClr>
            </a:pPr>
            <a:r>
              <a:rPr lang="ru-RU" altLang="ru-RU" sz="2600" b="1" dirty="0" smtClean="0">
                <a:solidFill>
                  <a:srgbClr val="FF0000"/>
                </a:solidFill>
              </a:rPr>
              <a:t>Думаю и узнаю</a:t>
            </a:r>
          </a:p>
          <a:p>
            <a:pPr marL="0" indent="0" eaLnBrk="1" hangingPunct="1">
              <a:lnSpc>
                <a:spcPct val="280000"/>
              </a:lnSpc>
              <a:buClr>
                <a:srgbClr val="506E94"/>
              </a:buClr>
            </a:pPr>
            <a:r>
              <a:rPr lang="ru-RU" altLang="ru-RU" sz="2600" b="1" dirty="0" smtClean="0">
                <a:solidFill>
                  <a:srgbClr val="FF0000"/>
                </a:solidFill>
              </a:rPr>
              <a:t>Пробую и делаю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FF9966"/>
                </a:solidFill>
              </a:rPr>
              <a:t>Отношение к миру</a:t>
            </a:r>
            <a:endParaRPr lang="ru-RU" sz="3600" dirty="0">
              <a:solidFill>
                <a:srgbClr val="FF9966"/>
              </a:solidFill>
            </a:endParaRPr>
          </a:p>
        </p:txBody>
      </p:sp>
      <p:sp>
        <p:nvSpPr>
          <p:cNvPr id="8" name="Выгнутая вверх стрелка 7"/>
          <p:cNvSpPr/>
          <p:nvPr/>
        </p:nvSpPr>
        <p:spPr>
          <a:xfrm>
            <a:off x="3357563" y="1143000"/>
            <a:ext cx="2357437" cy="78581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ChangeArrowheads="1"/>
          </p:cNvSpPr>
          <p:nvPr/>
        </p:nvSpPr>
        <p:spPr bwMode="auto">
          <a:xfrm>
            <a:off x="107504" y="116632"/>
            <a:ext cx="8928992" cy="655272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0963" name="Rectangle 2"/>
          <p:cNvSpPr>
            <a:spLocks noChangeArrowheads="1"/>
          </p:cNvSpPr>
          <p:nvPr/>
        </p:nvSpPr>
        <p:spPr bwMode="auto">
          <a:xfrm>
            <a:off x="671513" y="2103438"/>
            <a:ext cx="1201737" cy="341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675"/>
              </a:lnSpc>
              <a:tabLst>
                <a:tab pos="457200" algn="l"/>
                <a:tab pos="914400" algn="l"/>
              </a:tabLst>
            </a:pPr>
            <a:r>
              <a:rPr lang="en-US" sz="2200" b="1">
                <a:solidFill>
                  <a:srgbClr val="003399"/>
                </a:solidFill>
                <a:latin typeface="IOJPKR+Calibri,Bold" charset="0"/>
              </a:rPr>
              <a:t>п. 1.6. </a:t>
            </a:r>
          </a:p>
        </p:txBody>
      </p:sp>
      <p:sp>
        <p:nvSpPr>
          <p:cNvPr id="40964" name="Rectangle 3"/>
          <p:cNvSpPr>
            <a:spLocks noChangeArrowheads="1"/>
          </p:cNvSpPr>
          <p:nvPr/>
        </p:nvSpPr>
        <p:spPr bwMode="auto">
          <a:xfrm>
            <a:off x="671513" y="2438400"/>
            <a:ext cx="8240712" cy="20774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Создание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благоприятных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условий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развития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детей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в </a:t>
            </a: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соответствии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с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их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возрастными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индивидуальными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особенностями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склонностями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развития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способностей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и </a:t>
            </a: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творческого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потенциала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каждого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ребенка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как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субъекта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отношений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с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самим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собой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другими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детьми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взрослыми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и </a:t>
            </a: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миром</a:t>
            </a:r>
            <a:r>
              <a:rPr lang="en-US" sz="20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ChangeArrowheads="1"/>
          </p:cNvSpPr>
          <p:nvPr/>
        </p:nvSpPr>
        <p:spPr bwMode="auto">
          <a:xfrm>
            <a:off x="107504" y="116632"/>
            <a:ext cx="8892034" cy="655272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1987" name="Rectangle 2"/>
          <p:cNvSpPr>
            <a:spLocks noChangeArrowheads="1"/>
          </p:cNvSpPr>
          <p:nvPr/>
        </p:nvSpPr>
        <p:spPr bwMode="auto">
          <a:xfrm>
            <a:off x="703263" y="1049338"/>
            <a:ext cx="3835400" cy="66434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п. 2.4. </a:t>
            </a: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Программа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направлена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на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:</a:t>
            </a:r>
          </a:p>
        </p:txBody>
      </p:sp>
      <p:sp>
        <p:nvSpPr>
          <p:cNvPr id="41988" name="Rectangle 3"/>
          <p:cNvSpPr>
            <a:spLocks noChangeArrowheads="1"/>
          </p:cNvSpPr>
          <p:nvPr/>
        </p:nvSpPr>
        <p:spPr bwMode="auto">
          <a:xfrm>
            <a:off x="703263" y="1719263"/>
            <a:ext cx="8296275" cy="20774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создание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условий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развития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ребенка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,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открывающих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возможности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для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его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позитивной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социализации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,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его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личностного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развития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развития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инициативы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и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творческих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</a:t>
            </a: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способностей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на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основе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сотрудничества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со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взрослыми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и </a:t>
            </a: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сверстниками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и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соответствующим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возрасту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видам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деятельности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00075"/>
            <a:ext cx="7689850" cy="1143000"/>
          </a:xfrm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FF9966"/>
                </a:solidFill>
                <a:effectLst/>
              </a:rPr>
              <a:t>Цель</a:t>
            </a:r>
            <a:r>
              <a:rPr lang="ru-RU" sz="3600" dirty="0" smtClean="0">
                <a:solidFill>
                  <a:srgbClr val="FF9966"/>
                </a:solidFill>
              </a:rPr>
              <a:t> семинара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500063" y="2071688"/>
            <a:ext cx="8229600" cy="4525962"/>
          </a:xfrm>
        </p:spPr>
        <p:txBody>
          <a:bodyPr rtlCol="0">
            <a:normAutofit/>
          </a:bodyPr>
          <a:lstStyle/>
          <a:p>
            <a:pPr marL="457200" indent="-457200" algn="ctr" eaLnBrk="1" fontAlgn="auto" hangingPunct="1"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/>
            </a:pPr>
            <a:r>
              <a:rPr lang="ru-RU" b="1" dirty="0" smtClean="0">
                <a:latin typeface="+mj-lt"/>
              </a:rPr>
              <a:t>Формирование  представления</a:t>
            </a:r>
          </a:p>
          <a:p>
            <a:pPr marL="0" indent="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ru-RU" b="1" dirty="0" smtClean="0">
                <a:latin typeface="+mj-lt"/>
              </a:rPr>
              <a:t>    о дидактических принципах     </a:t>
            </a:r>
          </a:p>
          <a:p>
            <a:pPr marL="0" indent="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ru-RU" b="1" dirty="0">
                <a:latin typeface="+mj-lt"/>
              </a:rPr>
              <a:t> </a:t>
            </a:r>
            <a:r>
              <a:rPr lang="ru-RU" b="1" dirty="0" smtClean="0">
                <a:latin typeface="+mj-lt"/>
              </a:rPr>
              <a:t>   </a:t>
            </a:r>
            <a:r>
              <a:rPr lang="ru-RU" b="1" dirty="0" err="1" smtClean="0">
                <a:latin typeface="+mj-lt"/>
              </a:rPr>
              <a:t>деятельностного</a:t>
            </a:r>
            <a:r>
              <a:rPr lang="ru-RU" b="1" dirty="0" smtClean="0">
                <a:latin typeface="+mj-lt"/>
              </a:rPr>
              <a:t> метода  обучения (технологии «Ситуация») </a:t>
            </a:r>
          </a:p>
          <a:p>
            <a:pPr marL="609600" indent="-6096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AutoNum type="arabicPeriod"/>
              <a:defRPr/>
            </a:pPr>
            <a:endParaRPr lang="ru-RU" dirty="0" smtClean="0">
              <a:solidFill>
                <a:schemeClr val="accent6"/>
              </a:solidFill>
              <a:latin typeface="+mj-lt"/>
            </a:endParaRPr>
          </a:p>
          <a:p>
            <a:pPr marL="609600" indent="-6096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endParaRPr lang="ru-RU" dirty="0" smtClean="0">
              <a:solidFill>
                <a:schemeClr val="accent6"/>
              </a:solidFill>
              <a:latin typeface="+mj-lt"/>
            </a:endParaRPr>
          </a:p>
          <a:p>
            <a:pPr marL="609600" indent="-6096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AutoNum type="arabicPeriod"/>
              <a:defRPr/>
            </a:pPr>
            <a:endParaRPr lang="ru-RU" sz="3400" dirty="0" smtClean="0">
              <a:solidFill>
                <a:schemeClr val="accent6"/>
              </a:solidFill>
              <a:latin typeface="+mj-lt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7" name="Rectangle 5"/>
          <p:cNvSpPr>
            <a:spLocks noChangeArrowheads="1"/>
          </p:cNvSpPr>
          <p:nvPr/>
        </p:nvSpPr>
        <p:spPr bwMode="auto">
          <a:xfrm>
            <a:off x="179512" y="2276872"/>
            <a:ext cx="8640959" cy="4573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sz="28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значает ,что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 ребёнка должно быть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сформировано обобщённое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целостное представление о 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1616075" indent="-533400" eaLnBrk="0" hangingPunct="0">
              <a:spcBef>
                <a:spcPct val="20000"/>
              </a:spcBef>
              <a:buClr>
                <a:srgbClr val="FFCC00"/>
              </a:buClr>
              <a:buSzPct val="120000"/>
              <a:buFont typeface="Wingdings" pitchFamily="2" charset="2"/>
              <a:buChar char="§"/>
              <a:defRPr/>
            </a:pPr>
            <a:r>
              <a:rPr lang="ru-RU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природе</a:t>
            </a:r>
          </a:p>
          <a:p>
            <a:pPr marL="1616075" indent="-533400" eaLnBrk="0" hangingPunct="0">
              <a:spcBef>
                <a:spcPct val="20000"/>
              </a:spcBef>
              <a:buClr>
                <a:srgbClr val="FFCC00"/>
              </a:buClr>
              <a:buSzPct val="120000"/>
              <a:buFont typeface="Wingdings" pitchFamily="2" charset="2"/>
              <a:buChar char="§"/>
              <a:defRPr/>
            </a:pPr>
            <a:r>
              <a:rPr lang="ru-RU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обществе</a:t>
            </a:r>
          </a:p>
          <a:p>
            <a:pPr marL="1616075" indent="-533400" eaLnBrk="0" hangingPunct="0">
              <a:spcBef>
                <a:spcPct val="20000"/>
              </a:spcBef>
              <a:buClr>
                <a:srgbClr val="FFCC00"/>
              </a:buClr>
              <a:buSzPct val="120000"/>
              <a:buFont typeface="Wingdings" pitchFamily="2" charset="2"/>
              <a:buChar char="§"/>
              <a:defRPr/>
            </a:pPr>
            <a:r>
              <a:rPr lang="ru-RU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самом себе</a:t>
            </a:r>
          </a:p>
          <a:p>
            <a:pPr marL="1616075" indent="-533400" eaLnBrk="0" hangingPunct="0">
              <a:spcBef>
                <a:spcPct val="20000"/>
              </a:spcBef>
              <a:buClr>
                <a:srgbClr val="FFCC00"/>
              </a:buClr>
              <a:buSzPct val="120000"/>
              <a:buFont typeface="Wingdings" pitchFamily="2" charset="2"/>
              <a:buChar char="§"/>
              <a:defRPr/>
            </a:pPr>
            <a:r>
              <a:rPr lang="ru-RU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</a:t>
            </a:r>
            <a:r>
              <a:rPr lang="ru-RU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социокультурном мире </a:t>
            </a:r>
            <a:endParaRPr lang="ru-RU" sz="2800" b="1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1616075" indent="-533400" eaLnBrk="0" hangingPunct="0">
              <a:spcBef>
                <a:spcPct val="20000"/>
              </a:spcBef>
              <a:buClr>
                <a:srgbClr val="FFCC00"/>
              </a:buClr>
              <a:buSzPct val="120000"/>
              <a:buFont typeface="Wingdings" pitchFamily="2" charset="2"/>
              <a:buChar char="§"/>
              <a:defRPr/>
            </a:pPr>
            <a:r>
              <a:rPr lang="ru-RU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и </a:t>
            </a:r>
            <a:r>
              <a:rPr lang="ru-RU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мире </a:t>
            </a:r>
            <a:r>
              <a:rPr lang="ru-RU" sz="28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деятельности</a:t>
            </a:r>
            <a:endParaRPr lang="ru-RU" sz="28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457200" indent="-4572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§"/>
              <a:defRPr/>
            </a:pP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51558" name="Rectangle 6"/>
          <p:cNvSpPr>
            <a:spLocks noChangeArrowheads="1"/>
          </p:cNvSpPr>
          <p:nvPr/>
        </p:nvSpPr>
        <p:spPr bwMode="auto">
          <a:xfrm>
            <a:off x="684213" y="476250"/>
            <a:ext cx="792003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Принцип целостного представления о </a:t>
            </a:r>
            <a:r>
              <a:rPr lang="ru-RU" sz="36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мире</a:t>
            </a:r>
            <a:endParaRPr lang="ru-RU" sz="3600" b="1" dirty="0">
              <a:solidFill>
                <a:srgbClr val="FF99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r>
              <a:rPr lang="ru-RU" sz="3600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Принцип целостного представления о мире</a:t>
            </a:r>
            <a:endParaRPr lang="ru-RU" sz="3600" dirty="0">
              <a:solidFill>
                <a:srgbClr val="FF996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484784"/>
            <a:ext cx="8579296" cy="4392528"/>
          </a:xfrm>
        </p:spPr>
        <p:txBody>
          <a:bodyPr/>
          <a:lstStyle/>
          <a:p>
            <a:pPr marL="137160" indent="0">
              <a:buNone/>
            </a:pPr>
            <a:r>
              <a:rPr lang="ru-RU" b="1" dirty="0" smtClean="0">
                <a:latin typeface="+mj-lt"/>
              </a:rPr>
              <a:t>обеспечивает </a:t>
            </a:r>
          </a:p>
          <a:p>
            <a:pPr marL="547688" indent="-547688">
              <a:buFont typeface="Wingdings" pitchFamily="2" charset="2"/>
              <a:buChar char="Ø"/>
            </a:pPr>
            <a:r>
              <a:rPr lang="ru-RU" b="1" dirty="0" smtClean="0">
                <a:latin typeface="+mj-lt"/>
              </a:rPr>
              <a:t>систематизацию </a:t>
            </a:r>
            <a:r>
              <a:rPr lang="ru-RU" b="1" dirty="0">
                <a:latin typeface="+mj-lt"/>
              </a:rPr>
              <a:t>представлений ребенка об окружающем мире и о себе </a:t>
            </a:r>
            <a:r>
              <a:rPr lang="ru-RU" b="1" dirty="0" smtClean="0">
                <a:latin typeface="+mj-lt"/>
              </a:rPr>
              <a:t>самом</a:t>
            </a:r>
          </a:p>
          <a:p>
            <a:pPr marL="547688" indent="-547688">
              <a:buFont typeface="Wingdings" pitchFamily="2" charset="2"/>
              <a:buChar char="Ø"/>
            </a:pPr>
            <a:r>
              <a:rPr lang="ru-RU" b="1" dirty="0" smtClean="0">
                <a:latin typeface="+mj-lt"/>
              </a:rPr>
              <a:t> раскрывает  </a:t>
            </a:r>
            <a:r>
              <a:rPr lang="ru-RU" b="1" dirty="0">
                <a:latin typeface="+mj-lt"/>
              </a:rPr>
              <a:t>явления окружающего мира в их взаимосвязи </a:t>
            </a:r>
            <a:r>
              <a:rPr lang="ru-RU" b="1" dirty="0" smtClean="0">
                <a:latin typeface="+mj-lt"/>
              </a:rPr>
              <a:t>обеспечивается</a:t>
            </a:r>
          </a:p>
          <a:p>
            <a:pPr marL="547688" indent="-547688">
              <a:buFont typeface="Wingdings" pitchFamily="2" charset="2"/>
              <a:buChar char="Ø"/>
            </a:pPr>
            <a:r>
              <a:rPr lang="ru-RU" b="1" dirty="0" smtClean="0">
                <a:latin typeface="+mj-lt"/>
              </a:rPr>
              <a:t> </a:t>
            </a:r>
            <a:r>
              <a:rPr lang="ru-RU" b="1" dirty="0">
                <a:latin typeface="+mj-lt"/>
              </a:rPr>
              <a:t>формирование у дошкольников  целостной карты </a:t>
            </a:r>
            <a:r>
              <a:rPr lang="ru-RU" b="1" dirty="0" smtClean="0">
                <a:latin typeface="+mj-lt"/>
              </a:rPr>
              <a:t>мира</a:t>
            </a:r>
            <a:endParaRPr lang="ru-RU" b="1" dirty="0">
              <a:latin typeface="+mj-lt"/>
            </a:endParaRP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endParaRPr lang="ru-RU" b="1" dirty="0" smtClean="0">
              <a:solidFill>
                <a:srgbClr val="003399"/>
              </a:solidFill>
              <a:latin typeface="+mj-lt"/>
            </a:endParaRP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endParaRPr lang="ru-RU" b="1" dirty="0" smtClean="0">
              <a:solidFill>
                <a:srgbClr val="003399"/>
              </a:solidFill>
              <a:latin typeface="+mj-lt"/>
            </a:endParaRPr>
          </a:p>
          <a:p>
            <a:endParaRPr lang="ru-RU" dirty="0">
              <a:latin typeface="+mj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20072" y="4437112"/>
            <a:ext cx="3600399" cy="2393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pPr algn="ctr" eaLnBrk="1" hangingPunct="1">
              <a:defRPr/>
            </a:pPr>
            <a:r>
              <a:rPr lang="ru-RU" sz="36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непрерывности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idx="1"/>
          </p:nvPr>
        </p:nvSpPr>
        <p:spPr>
          <a:xfrm>
            <a:off x="428596" y="1905000"/>
            <a:ext cx="8429684" cy="4114800"/>
          </a:xfrm>
        </p:spPr>
        <p:txBody>
          <a:bodyPr>
            <a:noAutofit/>
          </a:bodyPr>
          <a:lstStyle/>
          <a:p>
            <a:pPr marL="0" indent="0">
              <a:buClr>
                <a:srgbClr val="FFCC00"/>
              </a:buClr>
              <a:buNone/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значает </a:t>
            </a:r>
            <a:r>
              <a:rPr lang="ru-RU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преемственность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между всеми ступенями и этапами обучения на уровне</a:t>
            </a:r>
          </a:p>
          <a:p>
            <a:pPr marL="808038" indent="182563"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технологии </a:t>
            </a:r>
          </a:p>
          <a:p>
            <a:pPr marL="808038" indent="182563"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содержания </a:t>
            </a:r>
          </a:p>
          <a:p>
            <a:pPr marL="808038" indent="182563"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методик  с учетом    возрастных  и</a:t>
            </a:r>
          </a:p>
          <a:p>
            <a:pPr marL="808038" indent="0">
              <a:buClr>
                <a:srgbClr val="FFCC00"/>
              </a:buClr>
              <a:buNone/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психологических  особенностей  </a:t>
            </a:r>
          </a:p>
          <a:p>
            <a:pPr marL="808038" indent="0">
              <a:buClr>
                <a:srgbClr val="FFCC00"/>
              </a:buClr>
              <a:buNone/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развития детей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Oval 2"/>
          <p:cNvSpPr>
            <a:spLocks noChangeArrowheads="1"/>
          </p:cNvSpPr>
          <p:nvPr/>
        </p:nvSpPr>
        <p:spPr bwMode="auto">
          <a:xfrm>
            <a:off x="879475" y="1628775"/>
            <a:ext cx="7385050" cy="496887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65571" name="Oval 3"/>
          <p:cNvSpPr>
            <a:spLocks noChangeArrowheads="1"/>
          </p:cNvSpPr>
          <p:nvPr/>
        </p:nvSpPr>
        <p:spPr bwMode="auto">
          <a:xfrm>
            <a:off x="5695950" y="3687763"/>
            <a:ext cx="1944688" cy="1817687"/>
          </a:xfrm>
          <a:prstGeom prst="ellipse">
            <a:avLst/>
          </a:prstGeom>
          <a:solidFill>
            <a:srgbClr val="33CC33">
              <a:alpha val="89803"/>
            </a:srgbClr>
          </a:solidFill>
          <a:ln w="158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b="1">
                <a:latin typeface="Arial" charset="0"/>
              </a:rPr>
              <a:t>младшая</a:t>
            </a:r>
          </a:p>
        </p:txBody>
      </p:sp>
      <p:sp>
        <p:nvSpPr>
          <p:cNvPr id="365572" name="Oval 4"/>
          <p:cNvSpPr>
            <a:spLocks noChangeArrowheads="1"/>
          </p:cNvSpPr>
          <p:nvPr/>
        </p:nvSpPr>
        <p:spPr bwMode="auto">
          <a:xfrm>
            <a:off x="3970338" y="4148138"/>
            <a:ext cx="2197100" cy="2171700"/>
          </a:xfrm>
          <a:prstGeom prst="ellipse">
            <a:avLst/>
          </a:prstGeom>
          <a:solidFill>
            <a:srgbClr val="009900">
              <a:alpha val="89803"/>
            </a:srgbClr>
          </a:solidFill>
          <a:ln w="1905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b="1">
                <a:latin typeface="Arial" charset="0"/>
              </a:rPr>
              <a:t>средняя</a:t>
            </a:r>
          </a:p>
        </p:txBody>
      </p:sp>
      <p:sp>
        <p:nvSpPr>
          <p:cNvPr id="365573" name="Oval 5"/>
          <p:cNvSpPr>
            <a:spLocks noChangeArrowheads="1"/>
          </p:cNvSpPr>
          <p:nvPr/>
        </p:nvSpPr>
        <p:spPr bwMode="auto">
          <a:xfrm>
            <a:off x="1763713" y="3716338"/>
            <a:ext cx="2592387" cy="2376487"/>
          </a:xfrm>
          <a:prstGeom prst="ellipse">
            <a:avLst/>
          </a:prstGeom>
          <a:solidFill>
            <a:srgbClr val="006600">
              <a:alpha val="89803"/>
            </a:srgbClr>
          </a:solidFill>
          <a:ln w="158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b="1">
                <a:latin typeface="Arial" charset="0"/>
              </a:rPr>
              <a:t>старшая</a:t>
            </a:r>
          </a:p>
        </p:txBody>
      </p:sp>
      <p:sp>
        <p:nvSpPr>
          <p:cNvPr id="365574" name="Oval 6"/>
          <p:cNvSpPr>
            <a:spLocks noChangeArrowheads="1"/>
          </p:cNvSpPr>
          <p:nvPr/>
        </p:nvSpPr>
        <p:spPr bwMode="auto">
          <a:xfrm>
            <a:off x="1979613" y="1868488"/>
            <a:ext cx="2749550" cy="2373312"/>
          </a:xfrm>
          <a:prstGeom prst="ellipse">
            <a:avLst/>
          </a:prstGeom>
          <a:solidFill>
            <a:srgbClr val="003300">
              <a:alpha val="89803"/>
            </a:srgbClr>
          </a:solidFill>
          <a:ln w="158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b="1">
                <a:latin typeface="Arial" charset="0"/>
              </a:rPr>
              <a:t>подготовительная</a:t>
            </a:r>
          </a:p>
        </p:txBody>
      </p:sp>
      <p:sp>
        <p:nvSpPr>
          <p:cNvPr id="19463" name="Заголовок 1"/>
          <p:cNvSpPr txBox="1">
            <a:spLocks/>
          </p:cNvSpPr>
          <p:nvPr/>
        </p:nvSpPr>
        <p:spPr bwMode="auto">
          <a:xfrm>
            <a:off x="457200" y="4857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altLang="ru-RU" sz="3600" b="1" dirty="0">
                <a:solidFill>
                  <a:srgbClr val="FF9966"/>
                </a:solidFill>
                <a:latin typeface="Arial" charset="0"/>
              </a:rPr>
              <a:t>Дошкольная образовательная организация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5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5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5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5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5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5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5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5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3655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3655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655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570" grpId="0" animBg="1"/>
      <p:bldP spid="365571" grpId="0" animBg="1"/>
      <p:bldP spid="365572" grpId="0" animBg="1"/>
      <p:bldP spid="365573" grpId="0" animBg="1"/>
      <p:bldP spid="36557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Oval 2"/>
          <p:cNvSpPr>
            <a:spLocks noChangeArrowheads="1"/>
          </p:cNvSpPr>
          <p:nvPr/>
        </p:nvSpPr>
        <p:spPr bwMode="auto">
          <a:xfrm>
            <a:off x="500063" y="1500188"/>
            <a:ext cx="7561262" cy="497681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65571" name="Oval 3"/>
          <p:cNvSpPr>
            <a:spLocks noChangeArrowheads="1"/>
          </p:cNvSpPr>
          <p:nvPr/>
        </p:nvSpPr>
        <p:spPr bwMode="auto">
          <a:xfrm>
            <a:off x="5148263" y="3689350"/>
            <a:ext cx="2016125" cy="1909763"/>
          </a:xfrm>
          <a:prstGeom prst="ellipse">
            <a:avLst/>
          </a:prstGeom>
          <a:solidFill>
            <a:srgbClr val="FF9933">
              <a:alpha val="89803"/>
            </a:srgbClr>
          </a:solidFill>
          <a:ln w="158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b="1" dirty="0" smtClean="0">
                <a:latin typeface="Arial" charset="0"/>
              </a:rPr>
              <a:t>ДОО</a:t>
            </a:r>
            <a:endParaRPr lang="ru-RU" altLang="ru-RU" b="1" dirty="0">
              <a:latin typeface="Arial" charset="0"/>
            </a:endParaRPr>
          </a:p>
        </p:txBody>
      </p:sp>
      <p:sp>
        <p:nvSpPr>
          <p:cNvPr id="365572" name="Oval 4"/>
          <p:cNvSpPr>
            <a:spLocks noChangeArrowheads="1"/>
          </p:cNvSpPr>
          <p:nvPr/>
        </p:nvSpPr>
        <p:spPr bwMode="auto">
          <a:xfrm>
            <a:off x="3165475" y="4129088"/>
            <a:ext cx="2428875" cy="2305050"/>
          </a:xfrm>
          <a:prstGeom prst="ellipse">
            <a:avLst/>
          </a:prstGeom>
          <a:solidFill>
            <a:srgbClr val="FF6600">
              <a:alpha val="89803"/>
            </a:srgbClr>
          </a:solidFill>
          <a:ln w="1905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b="1">
                <a:latin typeface="Arial" charset="0"/>
              </a:rPr>
              <a:t>Начальная</a:t>
            </a:r>
          </a:p>
          <a:p>
            <a:pPr algn="ctr"/>
            <a:r>
              <a:rPr lang="ru-RU" altLang="ru-RU" b="1">
                <a:latin typeface="Arial" charset="0"/>
              </a:rPr>
              <a:t>школа</a:t>
            </a:r>
          </a:p>
        </p:txBody>
      </p:sp>
      <p:sp>
        <p:nvSpPr>
          <p:cNvPr id="365573" name="Oval 5"/>
          <p:cNvSpPr>
            <a:spLocks noChangeArrowheads="1"/>
          </p:cNvSpPr>
          <p:nvPr/>
        </p:nvSpPr>
        <p:spPr bwMode="auto">
          <a:xfrm>
            <a:off x="1127125" y="3429000"/>
            <a:ext cx="2592388" cy="2428875"/>
          </a:xfrm>
          <a:prstGeom prst="ellipse">
            <a:avLst/>
          </a:prstGeom>
          <a:solidFill>
            <a:srgbClr val="FF3300">
              <a:alpha val="89803"/>
            </a:srgbClr>
          </a:solidFill>
          <a:ln w="158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b="1">
                <a:latin typeface="Arial" charset="0"/>
              </a:rPr>
              <a:t>Средняя</a:t>
            </a:r>
          </a:p>
          <a:p>
            <a:pPr algn="ctr"/>
            <a:r>
              <a:rPr lang="ru-RU" altLang="ru-RU" b="1">
                <a:latin typeface="Arial" charset="0"/>
              </a:rPr>
              <a:t>школа</a:t>
            </a:r>
          </a:p>
        </p:txBody>
      </p:sp>
      <p:sp>
        <p:nvSpPr>
          <p:cNvPr id="365574" name="Oval 6"/>
          <p:cNvSpPr>
            <a:spLocks noChangeArrowheads="1"/>
          </p:cNvSpPr>
          <p:nvPr/>
        </p:nvSpPr>
        <p:spPr bwMode="auto">
          <a:xfrm>
            <a:off x="1868488" y="1695450"/>
            <a:ext cx="2593975" cy="2452688"/>
          </a:xfrm>
          <a:prstGeom prst="ellipse">
            <a:avLst/>
          </a:prstGeom>
          <a:solidFill>
            <a:srgbClr val="CC0000">
              <a:alpha val="89803"/>
            </a:srgbClr>
          </a:solidFill>
          <a:ln w="158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b="1">
                <a:latin typeface="Arial" charset="0"/>
              </a:rPr>
              <a:t>Старшая </a:t>
            </a:r>
          </a:p>
          <a:p>
            <a:pPr algn="ctr"/>
            <a:r>
              <a:rPr lang="ru-RU" altLang="ru-RU" b="1">
                <a:latin typeface="Arial" charset="0"/>
              </a:rPr>
              <a:t>школа</a:t>
            </a:r>
          </a:p>
        </p:txBody>
      </p:sp>
      <p:sp>
        <p:nvSpPr>
          <p:cNvPr id="20487" name="Заголовок 1"/>
          <p:cNvSpPr txBox="1">
            <a:spLocks/>
          </p:cNvSpPr>
          <p:nvPr/>
        </p:nvSpPr>
        <p:spPr bwMode="auto">
          <a:xfrm>
            <a:off x="457200" y="5524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altLang="ru-RU" sz="3600" b="1" dirty="0">
                <a:solidFill>
                  <a:srgbClr val="FF9966"/>
                </a:solidFill>
                <a:latin typeface="Arial" charset="0"/>
              </a:rPr>
              <a:t>Ступени образования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5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5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5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5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5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5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5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5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3655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3655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655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570" grpId="0" animBg="1"/>
      <p:bldP spid="365571" grpId="0" animBg="1"/>
      <p:bldP spid="365572" grpId="0" animBg="1"/>
      <p:bldP spid="365573" grpId="0" animBg="1"/>
      <p:bldP spid="36557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5354" y="0"/>
            <a:ext cx="9142721" cy="4752528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4000" b="1" dirty="0">
                <a:latin typeface="+mj-lt"/>
              </a:rPr>
              <a:t>Важнейшим условием </a:t>
            </a:r>
            <a:r>
              <a:rPr lang="ru-RU" sz="4000" b="1" dirty="0" smtClean="0">
                <a:latin typeface="+mj-lt"/>
              </a:rPr>
              <a:t>достижения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4000" b="1" i="1" dirty="0" smtClean="0">
                <a:solidFill>
                  <a:srgbClr val="FF9966"/>
                </a:solidFill>
                <a:latin typeface="+mj-lt"/>
              </a:rPr>
              <a:t>качества </a:t>
            </a:r>
            <a:r>
              <a:rPr lang="ru-RU" sz="4000" b="1" i="1" dirty="0">
                <a:solidFill>
                  <a:srgbClr val="FF9966"/>
                </a:solidFill>
                <a:latin typeface="+mj-lt"/>
              </a:rPr>
              <a:t>образования </a:t>
            </a:r>
            <a:endParaRPr lang="ru-RU" sz="4000" b="1" i="1" dirty="0" smtClean="0">
              <a:solidFill>
                <a:srgbClr val="FF9966"/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4000" b="1" dirty="0">
                <a:latin typeface="+mj-lt"/>
              </a:rPr>
              <a:t>является обеспечение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4000" b="1" i="1" dirty="0" smtClean="0">
                <a:solidFill>
                  <a:srgbClr val="FF9966"/>
                </a:solidFill>
                <a:latin typeface="+mj-lt"/>
              </a:rPr>
              <a:t>непрерывности образования</a:t>
            </a:r>
            <a:endParaRPr lang="ru-RU" sz="4000" b="1" i="1" dirty="0">
              <a:solidFill>
                <a:srgbClr val="FF9966"/>
              </a:solidFill>
              <a:latin typeface="+mj-lt"/>
            </a:endParaRPr>
          </a:p>
        </p:txBody>
      </p:sp>
      <p:pic>
        <p:nvPicPr>
          <p:cNvPr id="55298" name="Picture 2" descr="https://satka-detsad33.educhel.ru/uploads/8000/27835/section/367968/worldtradingacadem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191" y="2492896"/>
            <a:ext cx="4704457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27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21" descr="center0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55875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8548" name="Group 4"/>
          <p:cNvGrpSpPr>
            <a:grpSpLocks/>
          </p:cNvGrpSpPr>
          <p:nvPr/>
        </p:nvGrpSpPr>
        <p:grpSpPr bwMode="auto">
          <a:xfrm>
            <a:off x="764381" y="1624228"/>
            <a:ext cx="7535862" cy="4613120"/>
            <a:chOff x="384" y="623"/>
            <a:chExt cx="4951" cy="3222"/>
          </a:xfrm>
        </p:grpSpPr>
        <p:sp>
          <p:nvSpPr>
            <p:cNvPr id="54278" name="Oval 6"/>
            <p:cNvSpPr>
              <a:spLocks noChangeArrowheads="1"/>
            </p:cNvSpPr>
            <p:nvPr/>
          </p:nvSpPr>
          <p:spPr bwMode="auto">
            <a:xfrm>
              <a:off x="3281" y="1054"/>
              <a:ext cx="1728" cy="976"/>
            </a:xfrm>
            <a:prstGeom prst="ellipse">
              <a:avLst/>
            </a:prstGeom>
            <a:solidFill>
              <a:srgbClr val="FFD6C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4279" name="Text Box 7"/>
            <p:cNvSpPr txBox="1">
              <a:spLocks noChangeArrowheads="1"/>
            </p:cNvSpPr>
            <p:nvPr/>
          </p:nvSpPr>
          <p:spPr bwMode="auto">
            <a:xfrm>
              <a:off x="3420" y="1149"/>
              <a:ext cx="1566" cy="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>
                <a:spcBef>
                  <a:spcPts val="400"/>
                </a:spcBef>
              </a:pPr>
              <a:r>
                <a:rPr lang="ru-RU" sz="900" b="1" dirty="0">
                  <a:solidFill>
                    <a:prstClr val="white"/>
                  </a:solidFill>
                  <a:latin typeface="Arial" charset="0"/>
                </a:rPr>
                <a:t> </a:t>
              </a:r>
              <a:endParaRPr lang="ru-RU" sz="1600" b="1" dirty="0" smtClean="0">
                <a:solidFill>
                  <a:srgbClr val="0033CC"/>
                </a:solidFill>
                <a:latin typeface="Times New Roman"/>
              </a:endParaRPr>
            </a:p>
            <a:p>
              <a:pPr algn="ctr">
                <a:spcBef>
                  <a:spcPts val="400"/>
                </a:spcBef>
              </a:pPr>
              <a:r>
                <a:rPr lang="ru-RU" sz="1600" b="1" dirty="0" smtClean="0">
                  <a:solidFill>
                    <a:srgbClr val="0033CC"/>
                  </a:solidFill>
                  <a:latin typeface="Arial"/>
                </a:rPr>
                <a:t>Принцип </a:t>
              </a:r>
              <a:r>
                <a:rPr lang="ru-RU" sz="1600" b="1" dirty="0">
                  <a:solidFill>
                    <a:srgbClr val="0033CC"/>
                  </a:solidFill>
                  <a:latin typeface="Arial"/>
                </a:rPr>
                <a:t>целостного</a:t>
              </a:r>
            </a:p>
            <a:p>
              <a:pPr algn="ctr">
                <a:spcAft>
                  <a:spcPts val="300"/>
                </a:spcAft>
              </a:pPr>
              <a:r>
                <a:rPr lang="ru-RU" sz="1600" b="1" dirty="0">
                  <a:solidFill>
                    <a:srgbClr val="0033CC"/>
                  </a:solidFill>
                  <a:latin typeface="Arial"/>
                </a:rPr>
                <a:t>представления о </a:t>
              </a:r>
              <a:r>
                <a:rPr lang="ru-RU" sz="1600" b="1" dirty="0" smtClean="0">
                  <a:solidFill>
                    <a:srgbClr val="0033CC"/>
                  </a:solidFill>
                  <a:latin typeface="Arial"/>
                </a:rPr>
                <a:t>мире</a:t>
              </a:r>
              <a:endParaRPr lang="ru-RU" sz="1600" b="1" dirty="0">
                <a:solidFill>
                  <a:srgbClr val="0033CC"/>
                </a:solidFill>
                <a:latin typeface="Arial"/>
              </a:endParaRPr>
            </a:p>
          </p:txBody>
        </p:sp>
        <p:sp>
          <p:nvSpPr>
            <p:cNvPr id="54280" name="Oval 8"/>
            <p:cNvSpPr>
              <a:spLocks noChangeArrowheads="1"/>
            </p:cNvSpPr>
            <p:nvPr/>
          </p:nvSpPr>
          <p:spPr bwMode="auto">
            <a:xfrm>
              <a:off x="1927" y="624"/>
              <a:ext cx="1678" cy="104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4282" name="Oval 10"/>
            <p:cNvSpPr>
              <a:spLocks noChangeArrowheads="1"/>
            </p:cNvSpPr>
            <p:nvPr/>
          </p:nvSpPr>
          <p:spPr bwMode="auto">
            <a:xfrm>
              <a:off x="639" y="1048"/>
              <a:ext cx="1598" cy="976"/>
            </a:xfrm>
            <a:prstGeom prst="ellipse">
              <a:avLst/>
            </a:prstGeom>
            <a:solidFill>
              <a:srgbClr val="E1E1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4283" name="Text Box 11"/>
            <p:cNvSpPr txBox="1">
              <a:spLocks noChangeArrowheads="1"/>
            </p:cNvSpPr>
            <p:nvPr/>
          </p:nvSpPr>
          <p:spPr bwMode="auto">
            <a:xfrm>
              <a:off x="652" y="1103"/>
              <a:ext cx="1534" cy="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endParaRPr lang="ru-RU" sz="1600" b="1" dirty="0" smtClean="0">
                <a:solidFill>
                  <a:srgbClr val="0033CC"/>
                </a:solidFill>
                <a:latin typeface="Times New Roman"/>
              </a:endParaRPr>
            </a:p>
            <a:p>
              <a:pPr algn="ctr"/>
              <a:r>
                <a:rPr lang="ru-RU" sz="1600" b="1" dirty="0" smtClean="0">
                  <a:solidFill>
                    <a:srgbClr val="0033CC"/>
                  </a:solidFill>
                  <a:latin typeface="Arial"/>
                </a:rPr>
                <a:t>Принцип </a:t>
              </a:r>
              <a:endParaRPr lang="ru-RU" sz="1600" b="1" dirty="0">
                <a:solidFill>
                  <a:srgbClr val="0033CC"/>
                </a:solidFill>
                <a:latin typeface="Arial"/>
              </a:endParaRPr>
            </a:p>
            <a:p>
              <a:pPr algn="ctr">
                <a:spcAft>
                  <a:spcPts val="300"/>
                </a:spcAft>
              </a:pPr>
              <a:r>
                <a:rPr lang="ru-RU" sz="1600" b="1" dirty="0">
                  <a:solidFill>
                    <a:srgbClr val="0033CC"/>
                  </a:solidFill>
                  <a:latin typeface="Arial"/>
                </a:rPr>
                <a:t>н</a:t>
              </a:r>
              <a:r>
                <a:rPr lang="ru-RU" sz="1600" b="1" dirty="0" smtClean="0">
                  <a:solidFill>
                    <a:srgbClr val="0033CC"/>
                  </a:solidFill>
                  <a:latin typeface="Arial"/>
                </a:rPr>
                <a:t>епрерывности</a:t>
              </a:r>
            </a:p>
            <a:p>
              <a:pPr algn="ctr"/>
              <a:endParaRPr lang="ru-RU" sz="1000" dirty="0" smtClean="0">
                <a:solidFill>
                  <a:srgbClr val="0033CC"/>
                </a:solidFill>
                <a:latin typeface="Times New Roman"/>
              </a:endParaRPr>
            </a:p>
          </p:txBody>
        </p:sp>
        <p:sp>
          <p:nvSpPr>
            <p:cNvPr id="54284" name="Oval 12"/>
            <p:cNvSpPr>
              <a:spLocks noChangeArrowheads="1"/>
            </p:cNvSpPr>
            <p:nvPr/>
          </p:nvSpPr>
          <p:spPr bwMode="auto">
            <a:xfrm>
              <a:off x="384" y="1968"/>
              <a:ext cx="1709" cy="1098"/>
            </a:xfrm>
            <a:prstGeom prst="ellipse">
              <a:avLst/>
            </a:prstGeom>
            <a:solidFill>
              <a:srgbClr val="FFDC4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4285" name="Text Box 13"/>
            <p:cNvSpPr txBox="1">
              <a:spLocks noChangeArrowheads="1"/>
            </p:cNvSpPr>
            <p:nvPr/>
          </p:nvSpPr>
          <p:spPr bwMode="auto">
            <a:xfrm>
              <a:off x="478" y="2035"/>
              <a:ext cx="1572" cy="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>
                <a:spcAft>
                  <a:spcPts val="300"/>
                </a:spcAft>
              </a:pPr>
              <a:endParaRPr lang="ru-RU" sz="1600" b="1" dirty="0" smtClean="0">
                <a:solidFill>
                  <a:srgbClr val="0033CC"/>
                </a:solidFill>
                <a:latin typeface="Times New Roman"/>
              </a:endParaRPr>
            </a:p>
            <a:p>
              <a:pPr algn="ctr">
                <a:spcAft>
                  <a:spcPts val="300"/>
                </a:spcAft>
              </a:pPr>
              <a:endParaRPr lang="ru-RU" sz="1600" b="1" dirty="0">
                <a:solidFill>
                  <a:srgbClr val="0033CC"/>
                </a:solidFill>
                <a:latin typeface="Times New Roman"/>
              </a:endParaRPr>
            </a:p>
            <a:p>
              <a:pPr algn="ctr">
                <a:spcAft>
                  <a:spcPts val="300"/>
                </a:spcAft>
              </a:pPr>
              <a:r>
                <a:rPr lang="ru-RU" sz="1600" b="1" dirty="0" smtClean="0">
                  <a:solidFill>
                    <a:srgbClr val="0033CC"/>
                  </a:solidFill>
                  <a:latin typeface="Arial"/>
                </a:rPr>
                <a:t>Принцип минимакса</a:t>
              </a:r>
              <a:endParaRPr lang="ru-RU" sz="1600" b="1" dirty="0">
                <a:solidFill>
                  <a:srgbClr val="0033CC"/>
                </a:solidFill>
                <a:latin typeface="Arial"/>
              </a:endParaRPr>
            </a:p>
          </p:txBody>
        </p:sp>
        <p:sp>
          <p:nvSpPr>
            <p:cNvPr id="54286" name="Oval 14"/>
            <p:cNvSpPr>
              <a:spLocks noChangeArrowheads="1"/>
            </p:cNvSpPr>
            <p:nvPr/>
          </p:nvSpPr>
          <p:spPr bwMode="auto">
            <a:xfrm>
              <a:off x="3442" y="1953"/>
              <a:ext cx="1893" cy="1053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solidFill>
                  <a:prstClr val="white"/>
                </a:solidFill>
                <a:latin typeface="Times New Roman" pitchFamily="18" charset="0"/>
              </a:endParaRPr>
            </a:p>
          </p:txBody>
        </p:sp>
        <p:sp>
          <p:nvSpPr>
            <p:cNvPr id="54287" name="Text Box 15"/>
            <p:cNvSpPr txBox="1">
              <a:spLocks noChangeArrowheads="1"/>
            </p:cNvSpPr>
            <p:nvPr/>
          </p:nvSpPr>
          <p:spPr bwMode="auto">
            <a:xfrm>
              <a:off x="1931" y="623"/>
              <a:ext cx="1707" cy="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endParaRPr lang="ru-RU" sz="1600" b="1" dirty="0" smtClean="0">
                <a:solidFill>
                  <a:srgbClr val="0033CC"/>
                </a:solidFill>
                <a:latin typeface="Times New Roman"/>
              </a:endParaRPr>
            </a:p>
            <a:p>
              <a:pPr algn="ctr"/>
              <a:r>
                <a:rPr lang="ru-RU" sz="1600" b="1" dirty="0" smtClean="0">
                  <a:solidFill>
                    <a:srgbClr val="0033CC"/>
                  </a:solidFill>
                  <a:latin typeface="Arial"/>
                </a:rPr>
                <a:t>Принцип </a:t>
              </a:r>
              <a:endParaRPr lang="ru-RU" sz="1600" b="1" dirty="0">
                <a:solidFill>
                  <a:srgbClr val="0033CC"/>
                </a:solidFill>
                <a:latin typeface="Arial"/>
              </a:endParaRPr>
            </a:p>
            <a:p>
              <a:pPr algn="ctr">
                <a:spcAft>
                  <a:spcPts val="300"/>
                </a:spcAft>
              </a:pPr>
              <a:r>
                <a:rPr lang="ru-RU" sz="1600" b="1" dirty="0">
                  <a:solidFill>
                    <a:srgbClr val="0033CC"/>
                  </a:solidFill>
                  <a:latin typeface="Arial"/>
                </a:rPr>
                <a:t>психологической комфортности</a:t>
              </a:r>
            </a:p>
            <a:p>
              <a:pPr algn="ctr"/>
              <a:endParaRPr lang="ru-RU" sz="900" dirty="0">
                <a:solidFill>
                  <a:srgbClr val="0033CC"/>
                </a:solidFill>
                <a:latin typeface="Times New Roman" pitchFamily="18" charset="0"/>
              </a:endParaRPr>
            </a:p>
          </p:txBody>
        </p:sp>
        <p:sp>
          <p:nvSpPr>
            <p:cNvPr id="54288" name="Oval 16"/>
            <p:cNvSpPr>
              <a:spLocks noChangeArrowheads="1"/>
            </p:cNvSpPr>
            <p:nvPr/>
          </p:nvSpPr>
          <p:spPr bwMode="auto">
            <a:xfrm>
              <a:off x="2835" y="2821"/>
              <a:ext cx="1697" cy="1024"/>
            </a:xfrm>
            <a:prstGeom prst="ellipse">
              <a:avLst/>
            </a:prstGeom>
            <a:solidFill>
              <a:srgbClr val="E0C1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4289" name="Text Box 17"/>
            <p:cNvSpPr txBox="1">
              <a:spLocks noChangeArrowheads="1"/>
            </p:cNvSpPr>
            <p:nvPr/>
          </p:nvSpPr>
          <p:spPr bwMode="auto">
            <a:xfrm>
              <a:off x="2785" y="2876"/>
              <a:ext cx="1756" cy="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endParaRPr lang="ru-RU" sz="1600" b="1" dirty="0" smtClean="0">
                <a:solidFill>
                  <a:srgbClr val="0033CC"/>
                </a:solidFill>
                <a:latin typeface="Times New Roman"/>
              </a:endParaRPr>
            </a:p>
            <a:p>
              <a:pPr algn="ctr"/>
              <a:r>
                <a:rPr lang="ru-RU" sz="1600" b="1" dirty="0" smtClean="0">
                  <a:solidFill>
                    <a:srgbClr val="0033CC"/>
                  </a:solidFill>
                  <a:latin typeface="Arial"/>
                </a:rPr>
                <a:t>Принцип </a:t>
              </a:r>
              <a:endParaRPr lang="ru-RU" sz="1600" b="1" dirty="0">
                <a:solidFill>
                  <a:srgbClr val="0033CC"/>
                </a:solidFill>
                <a:latin typeface="Arial"/>
              </a:endParaRPr>
            </a:p>
            <a:p>
              <a:pPr algn="ctr">
                <a:spcAft>
                  <a:spcPts val="300"/>
                </a:spcAft>
              </a:pPr>
              <a:r>
                <a:rPr lang="ru-RU" sz="1600" b="1" dirty="0" smtClean="0">
                  <a:solidFill>
                    <a:srgbClr val="0033CC"/>
                  </a:solidFill>
                  <a:latin typeface="Arial"/>
                </a:rPr>
                <a:t>творчества</a:t>
              </a:r>
              <a:endParaRPr lang="ru-RU" sz="1600" b="1" dirty="0">
                <a:solidFill>
                  <a:srgbClr val="0033CC"/>
                </a:solidFill>
                <a:latin typeface="Arial"/>
              </a:endParaRPr>
            </a:p>
          </p:txBody>
        </p:sp>
        <p:sp>
          <p:nvSpPr>
            <p:cNvPr id="54290" name="Oval 18"/>
            <p:cNvSpPr>
              <a:spLocks noChangeArrowheads="1"/>
            </p:cNvSpPr>
            <p:nvPr/>
          </p:nvSpPr>
          <p:spPr bwMode="auto">
            <a:xfrm>
              <a:off x="1251" y="2781"/>
              <a:ext cx="1710" cy="1046"/>
            </a:xfrm>
            <a:prstGeom prst="ellipse">
              <a:avLst/>
            </a:prstGeom>
            <a:solidFill>
              <a:srgbClr val="99FF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4291" name="Text Box 19"/>
            <p:cNvSpPr txBox="1">
              <a:spLocks noChangeArrowheads="1"/>
            </p:cNvSpPr>
            <p:nvPr/>
          </p:nvSpPr>
          <p:spPr bwMode="auto">
            <a:xfrm>
              <a:off x="1302" y="2837"/>
              <a:ext cx="1572" cy="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endParaRPr lang="ru-RU" sz="1600" b="1" dirty="0" smtClean="0">
                <a:solidFill>
                  <a:srgbClr val="0033CC"/>
                </a:solidFill>
                <a:latin typeface="Times New Roman"/>
              </a:endParaRPr>
            </a:p>
            <a:p>
              <a:pPr algn="ctr"/>
              <a:r>
                <a:rPr lang="ru-RU" sz="1600" b="1" dirty="0" smtClean="0">
                  <a:solidFill>
                    <a:srgbClr val="0033CC"/>
                  </a:solidFill>
                  <a:latin typeface="Arial"/>
                </a:rPr>
                <a:t>Принцип </a:t>
              </a:r>
              <a:endParaRPr lang="ru-RU" sz="1600" b="1" dirty="0">
                <a:solidFill>
                  <a:srgbClr val="0033CC"/>
                </a:solidFill>
                <a:latin typeface="Arial"/>
              </a:endParaRPr>
            </a:p>
            <a:p>
              <a:pPr algn="ctr">
                <a:spcAft>
                  <a:spcPts val="300"/>
                </a:spcAft>
              </a:pPr>
              <a:r>
                <a:rPr lang="ru-RU" sz="1600" b="1" dirty="0" smtClean="0">
                  <a:solidFill>
                    <a:srgbClr val="0033CC"/>
                  </a:solidFill>
                  <a:latin typeface="Arial"/>
                </a:rPr>
                <a:t>вариативности</a:t>
              </a:r>
              <a:endParaRPr lang="ru-RU" sz="1600" b="1" dirty="0">
                <a:solidFill>
                  <a:srgbClr val="0033CC"/>
                </a:solidFill>
                <a:latin typeface="Arial"/>
              </a:endParaRPr>
            </a:p>
          </p:txBody>
        </p:sp>
        <p:sp>
          <p:nvSpPr>
            <p:cNvPr id="54281" name="Text Box 9"/>
            <p:cNvSpPr txBox="1">
              <a:spLocks noChangeArrowheads="1"/>
            </p:cNvSpPr>
            <p:nvPr/>
          </p:nvSpPr>
          <p:spPr bwMode="auto">
            <a:xfrm>
              <a:off x="3736" y="1968"/>
              <a:ext cx="1479" cy="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endParaRPr lang="ru-RU" sz="1600" b="1" dirty="0" smtClean="0">
                <a:solidFill>
                  <a:srgbClr val="0033CC"/>
                </a:solidFill>
                <a:latin typeface="Times New Roman"/>
              </a:endParaRPr>
            </a:p>
            <a:p>
              <a:pPr algn="ctr"/>
              <a:endParaRPr lang="ru-RU" sz="1600" b="1" dirty="0" smtClean="0">
                <a:solidFill>
                  <a:srgbClr val="0033CC"/>
                </a:solidFill>
                <a:latin typeface="Times New Roman"/>
              </a:endParaRPr>
            </a:p>
            <a:p>
              <a:pPr algn="ctr"/>
              <a:r>
                <a:rPr lang="ru-RU" sz="1600" b="1" dirty="0" smtClean="0">
                  <a:solidFill>
                    <a:srgbClr val="0033CC"/>
                  </a:solidFill>
                  <a:latin typeface="Arial"/>
                </a:rPr>
                <a:t>Принцип </a:t>
              </a:r>
              <a:endParaRPr lang="ru-RU" sz="1600" b="1" dirty="0">
                <a:solidFill>
                  <a:srgbClr val="0033CC"/>
                </a:solidFill>
                <a:latin typeface="Arial"/>
              </a:endParaRPr>
            </a:p>
            <a:p>
              <a:pPr algn="ctr">
                <a:spcAft>
                  <a:spcPts val="300"/>
                </a:spcAft>
              </a:pPr>
              <a:r>
                <a:rPr lang="ru-RU" sz="1600" b="1" dirty="0" smtClean="0">
                  <a:solidFill>
                    <a:srgbClr val="0033CC"/>
                  </a:solidFill>
                  <a:latin typeface="Arial"/>
                </a:rPr>
                <a:t>деятельности</a:t>
              </a:r>
              <a:endParaRPr lang="ru-RU" sz="1600" b="1" dirty="0">
                <a:solidFill>
                  <a:srgbClr val="0033CC"/>
                </a:solidFill>
                <a:latin typeface="Arial"/>
              </a:endParaRPr>
            </a:p>
          </p:txBody>
        </p:sp>
      </p:grpSp>
      <p:sp>
        <p:nvSpPr>
          <p:cNvPr id="108564" name="Rectangle 20"/>
          <p:cNvSpPr>
            <a:spLocks noChangeArrowheads="1"/>
          </p:cNvSpPr>
          <p:nvPr/>
        </p:nvSpPr>
        <p:spPr bwMode="auto">
          <a:xfrm>
            <a:off x="2161659" y="244357"/>
            <a:ext cx="701992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            </a:t>
            </a:r>
            <a:r>
              <a:rPr lang="ru-RU" sz="3200" b="1" dirty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Система дидактических</a:t>
            </a:r>
          </a:p>
          <a:p>
            <a:pPr>
              <a:defRPr/>
            </a:pPr>
            <a:r>
              <a:rPr lang="ru-RU" sz="3200" b="1" dirty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                           принципов</a:t>
            </a:r>
            <a:r>
              <a:rPr lang="ru-RU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/>
            </a:r>
            <a:br>
              <a:rPr lang="ru-RU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</a:br>
            <a:r>
              <a:rPr lang="ru-RU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                         </a:t>
            </a:r>
            <a:endParaRPr lang="ru-RU" sz="3200" b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</p:txBody>
      </p:sp>
      <p:pic>
        <p:nvPicPr>
          <p:cNvPr id="44034" name="Рисунок 1" descr="Описание: http://xn--45-mlcudrahz.xn--p1ai/files/image/mi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16191">
            <a:off x="3498325" y="3187178"/>
            <a:ext cx="19050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424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556792"/>
            <a:ext cx="8229600" cy="47091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47500" lnSpcReduction="20000"/>
          </a:bodyPr>
          <a:lstStyle/>
          <a:p>
            <a:pPr marL="0" indent="0">
              <a:buClr>
                <a:srgbClr val="FFCC66"/>
              </a:buClr>
              <a:buNone/>
            </a:pPr>
            <a:r>
              <a:rPr lang="ru-RU" sz="6500" b="1" i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Образование может</a:t>
            </a:r>
          </a:p>
          <a:p>
            <a:pPr marL="0" indent="0">
              <a:buClr>
                <a:srgbClr val="FFCC66"/>
              </a:buClr>
              <a:buNone/>
            </a:pPr>
            <a:r>
              <a:rPr lang="ru-RU" sz="6500" b="1" i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 быть и средним,</a:t>
            </a:r>
          </a:p>
          <a:p>
            <a:pPr marL="0" indent="0">
              <a:buClr>
                <a:srgbClr val="FFCC66"/>
              </a:buClr>
              <a:buNone/>
            </a:pPr>
            <a:r>
              <a:rPr lang="ru-RU" sz="6500" b="1" i="1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а</a:t>
            </a:r>
            <a:r>
              <a:rPr lang="ru-RU" sz="6500" b="1" i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 вот</a:t>
            </a:r>
            <a:r>
              <a:rPr lang="ru-RU" sz="65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 </a:t>
            </a:r>
            <a:r>
              <a:rPr lang="ru-RU" sz="6500" b="1" i="1" dirty="0" smtClean="0">
                <a:solidFill>
                  <a:srgbClr val="FF9966"/>
                </a:solidFill>
                <a:latin typeface="+mj-lt"/>
              </a:rPr>
              <a:t>воспитание</a:t>
            </a:r>
          </a:p>
          <a:p>
            <a:pPr marL="0" indent="0">
              <a:buClr>
                <a:srgbClr val="FFCC66"/>
              </a:buClr>
              <a:buNone/>
            </a:pPr>
            <a:r>
              <a:rPr lang="ru-RU" sz="6500" b="1" i="1" dirty="0" smtClean="0">
                <a:solidFill>
                  <a:srgbClr val="FFCC66"/>
                </a:solidFill>
                <a:latin typeface="+mj-lt"/>
              </a:rPr>
              <a:t> </a:t>
            </a:r>
            <a:r>
              <a:rPr lang="ru-RU" sz="6500" b="1" i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должно </a:t>
            </a:r>
          </a:p>
          <a:p>
            <a:pPr marL="0" indent="0">
              <a:buClr>
                <a:srgbClr val="FFCC66"/>
              </a:buClr>
              <a:buNone/>
            </a:pPr>
            <a:r>
              <a:rPr lang="ru-RU" sz="6500" b="1" i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быть </a:t>
            </a:r>
            <a:r>
              <a:rPr lang="ru-RU" sz="6500" b="1" i="1" dirty="0" smtClean="0">
                <a:solidFill>
                  <a:srgbClr val="FF9966"/>
                </a:solidFill>
                <a:latin typeface="+mj-lt"/>
              </a:rPr>
              <a:t>высшим!</a:t>
            </a:r>
            <a:endParaRPr lang="ru-RU" sz="6500" b="1" i="1" dirty="0" smtClean="0">
              <a:solidFill>
                <a:schemeClr val="tx2">
                  <a:lumMod val="40000"/>
                  <a:lumOff val="60000"/>
                </a:schemeClr>
              </a:solidFill>
              <a:latin typeface="+mj-lt"/>
            </a:endParaRP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endParaRPr lang="ru-RU" sz="6500" b="1" i="1" dirty="0">
              <a:solidFill>
                <a:srgbClr val="FF6600"/>
              </a:solidFill>
              <a:latin typeface="+mj-lt"/>
            </a:endParaRP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endParaRPr lang="ru-RU" sz="2800" b="1" i="1" dirty="0" smtClean="0">
              <a:solidFill>
                <a:srgbClr val="FF6600"/>
              </a:solidFill>
              <a:latin typeface="+mj-lt"/>
            </a:endParaRP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endParaRPr lang="ru-RU" sz="2800" b="1" i="1" dirty="0">
              <a:solidFill>
                <a:srgbClr val="FF6600"/>
              </a:solidFill>
              <a:latin typeface="+mj-lt"/>
            </a:endParaRP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endParaRPr lang="ru-RU" sz="2800" b="1" i="1" dirty="0" smtClean="0">
              <a:solidFill>
                <a:srgbClr val="FF6600"/>
              </a:solidFill>
              <a:latin typeface="+mj-lt"/>
            </a:endParaRP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endParaRPr lang="ru-RU" sz="2800" b="1" i="1" dirty="0">
              <a:solidFill>
                <a:srgbClr val="FF6600"/>
              </a:solidFill>
              <a:latin typeface="+mj-lt"/>
            </a:endParaRP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endParaRPr lang="ru-RU" sz="2800" b="1" i="1" dirty="0" smtClean="0">
              <a:solidFill>
                <a:srgbClr val="FF6600"/>
              </a:solidFill>
              <a:latin typeface="+mj-lt"/>
            </a:endParaRP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endParaRPr lang="ru-RU" sz="2800" b="1" i="1" dirty="0" smtClean="0">
              <a:solidFill>
                <a:srgbClr val="FF6600"/>
              </a:solidFill>
              <a:latin typeface="+mj-lt"/>
            </a:endParaRP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endParaRPr lang="ru-RU" sz="2800" b="1" i="1" dirty="0"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  <a:p>
            <a:pPr marL="0" indent="0" algn="ctr">
              <a:buClr>
                <a:srgbClr val="FFCC66"/>
              </a:buClr>
              <a:buNone/>
            </a:pPr>
            <a:r>
              <a:rPr lang="ru-RU" sz="59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ВСЁ </a:t>
            </a:r>
            <a:r>
              <a:rPr lang="ru-RU" sz="59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В ВАШИХ РУКАХ!</a:t>
            </a: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endParaRPr lang="ru-RU" sz="28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8131" name="Picture 3" descr="C:\Users\Наталья\Desktop\фоны\фото девочки\1301007607_motivator-154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9" t="-1778" r="-4589" b="8444"/>
          <a:stretch/>
        </p:blipFill>
        <p:spPr bwMode="auto">
          <a:xfrm>
            <a:off x="4932040" y="116633"/>
            <a:ext cx="4104019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78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40768"/>
            <a:ext cx="8496944" cy="4822825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Какие 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принципы определяли 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реализацию </a:t>
            </a:r>
          </a:p>
          <a:p>
            <a:pPr marL="0" indent="0"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наглядно-иллюстративного 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метода </a:t>
            </a:r>
            <a:endParaRPr lang="ru-RU" sz="3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/>
            </a:endParaRPr>
          </a:p>
          <a:p>
            <a:pPr marL="0" indent="0"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 (объяснительный метод</a:t>
            </a: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)?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4652"/>
          </a:xfrm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Дидактические принципы</a:t>
            </a:r>
            <a:endParaRPr lang="ru-RU" sz="3600" b="1" dirty="0">
              <a:solidFill>
                <a:srgbClr val="FF99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2760835"/>
              </p:ext>
            </p:extLst>
          </p:nvPr>
        </p:nvGraphicFramePr>
        <p:xfrm>
          <a:off x="395288" y="1341439"/>
          <a:ext cx="8229600" cy="5183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75297">
                <a:tc>
                  <a:txBody>
                    <a:bodyPr/>
                    <a:lstStyle/>
                    <a:p>
                      <a:pPr algn="ctr"/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j-lt"/>
                          <a:ea typeface="+mn-ea"/>
                          <a:cs typeface="Calibri" pitchFamily="34" charset="0"/>
                        </a:rPr>
                        <a:t>Наглядно-иллюстративный метод </a:t>
                      </a:r>
                      <a:endParaRPr lang="ru-RU" sz="2400" b="1" dirty="0">
                        <a:solidFill>
                          <a:srgbClr val="FF99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Calibri" pitchFamily="34" charset="0"/>
                      </a:endParaRPr>
                    </a:p>
                  </a:txBody>
                  <a:tcPr marT="45713" marB="45713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ru-RU" sz="2400" b="0" i="0" u="none" strike="noStrike" kern="0" cap="none" spc="0" normalizeH="0" baseline="0" dirty="0" err="1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T="45713" marB="4571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0860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j-lt"/>
                          <a:ea typeface="+mn-ea"/>
                          <a:cs typeface="Calibri" pitchFamily="34" charset="0"/>
                        </a:rPr>
                        <a:t>Наглядности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j-lt"/>
                          <a:ea typeface="+mn-ea"/>
                          <a:cs typeface="Calibri" pitchFamily="34" charset="0"/>
                        </a:rPr>
                        <a:t>Доступности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j-lt"/>
                          <a:ea typeface="+mn-ea"/>
                          <a:cs typeface="Calibri" pitchFamily="34" charset="0"/>
                        </a:rPr>
                        <a:t>Научности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j-lt"/>
                          <a:ea typeface="+mn-ea"/>
                          <a:cs typeface="Calibri" pitchFamily="34" charset="0"/>
                        </a:rPr>
                        <a:t>Преемственности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j-lt"/>
                          <a:ea typeface="+mn-ea"/>
                          <a:cs typeface="Calibri" pitchFamily="34" charset="0"/>
                        </a:rPr>
                        <a:t>Системности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j-lt"/>
                          <a:ea typeface="+mn-ea"/>
                          <a:cs typeface="Calibri" pitchFamily="34" charset="0"/>
                        </a:rPr>
                        <a:t>Сознательного усвоения  знаний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4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Calibri" pitchFamily="34" charset="0"/>
                      </a:endParaRPr>
                    </a:p>
                  </a:txBody>
                  <a:tcPr marT="45713" marB="45713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13" marB="4571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4811</TotalTime>
  <Words>2095</Words>
  <Application>Microsoft Office PowerPoint</Application>
  <PresentationFormat>Экран (4:3)</PresentationFormat>
  <Paragraphs>553</Paragraphs>
  <Slides>77</Slides>
  <Notes>14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77</vt:i4>
      </vt:variant>
    </vt:vector>
  </HeadingPairs>
  <TitlesOfParts>
    <vt:vector size="80" baseType="lpstr">
      <vt:lpstr>Апекс</vt:lpstr>
      <vt:lpstr>1_Апекс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обучать?</vt:lpstr>
      <vt:lpstr>Дидактические принципы </vt:lpstr>
      <vt:lpstr>Цель семинара</vt:lpstr>
      <vt:lpstr>Презентация PowerPoint</vt:lpstr>
      <vt:lpstr>Дидактические принципы</vt:lpstr>
      <vt:lpstr>Система дидактических принципов Л.Г. Петерсон</vt:lpstr>
      <vt:lpstr>Презентация PowerPoint</vt:lpstr>
      <vt:lpstr>Презентация PowerPoint</vt:lpstr>
      <vt:lpstr>Принцип психологической комфортности</vt:lpstr>
      <vt:lpstr>Презентация PowerPoint</vt:lpstr>
      <vt:lpstr>Презентация PowerPoint</vt:lpstr>
      <vt:lpstr>Психологическая комфортность ребёнка в образовательном учреждении</vt:lpstr>
      <vt:lpstr>Принцип психологической комфортности</vt:lpstr>
      <vt:lpstr>Презентация PowerPoint</vt:lpstr>
      <vt:lpstr>Презентация PowerPoint</vt:lpstr>
      <vt:lpstr>Презентация PowerPoint</vt:lpstr>
      <vt:lpstr>Комфортное пребывание в детском саду </vt:lpstr>
      <vt:lpstr>Презентация PowerPoint</vt:lpstr>
      <vt:lpstr>Презентация PowerPoint</vt:lpstr>
      <vt:lpstr>«Принцип взаимосвязи обучения и развития»                                                                               Л.С. Выготский                                       советский психолог                                          (1896-1934 г.г.)</vt:lpstr>
      <vt:lpstr>Принцип психологической комфортности</vt:lpstr>
      <vt:lpstr>Сотрудничество </vt:lpstr>
      <vt:lpstr>Презентация PowerPoint</vt:lpstr>
      <vt:lpstr>Презентация PowerPoint</vt:lpstr>
      <vt:lpstr>Примерная основная образовательная  программа дошкольного образования  http://fgosreestr.ru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Принцип деятельности</vt:lpstr>
      <vt:lpstr>Презентация PowerPoint</vt:lpstr>
      <vt:lpstr>Презентация PowerPoint</vt:lpstr>
      <vt:lpstr>Роль педагога</vt:lpstr>
      <vt:lpstr>   Умение планировать свою деятельность? </vt:lpstr>
      <vt:lpstr> Девиз принципа деятельности </vt:lpstr>
      <vt:lpstr>Ребёнок в деятельности усваивает культурные нормы и правила поведения</vt:lpstr>
      <vt:lpstr>Презентация PowerPoint</vt:lpstr>
      <vt:lpstr>Презентация PowerPoint</vt:lpstr>
      <vt:lpstr>Принцип минимакса</vt:lpstr>
      <vt:lpstr>Презентация PowerPoint</vt:lpstr>
      <vt:lpstr>Зона ближайшего  развития</vt:lpstr>
      <vt:lpstr>Зона ближайшего  развития</vt:lpstr>
      <vt:lpstr>Зона ближайшего  развития</vt:lpstr>
      <vt:lpstr>Зона актуального   развития</vt:lpstr>
      <vt:lpstr>Презентация PowerPoint</vt:lpstr>
      <vt:lpstr>«Моральные силы для своего движения вперед ребенок черпает в своих успехах»    В.А. Сухомлинский </vt:lpstr>
      <vt:lpstr>Как готовиться к занятию по принципу минимакса?</vt:lpstr>
      <vt:lpstr>Презентация PowerPoint</vt:lpstr>
      <vt:lpstr>Презентация PowerPoint</vt:lpstr>
      <vt:lpstr>Презентация PowerPoint</vt:lpstr>
      <vt:lpstr>Принцип вариативности?</vt:lpstr>
      <vt:lpstr>Принцип вариативности</vt:lpstr>
      <vt:lpstr>Найди лишнее!</vt:lpstr>
      <vt:lpstr>Презентация PowerPoint</vt:lpstr>
      <vt:lpstr> Правила соблюдения  принципа вариативности </vt:lpstr>
      <vt:lpstr>Презентация PowerPoint</vt:lpstr>
      <vt:lpstr>Творчество, что это?</vt:lpstr>
      <vt:lpstr>Принцип творчества </vt:lpstr>
      <vt:lpstr>Принцип творчества</vt:lpstr>
      <vt:lpstr>Отношение к миру</vt:lpstr>
      <vt:lpstr>Презентация PowerPoint</vt:lpstr>
      <vt:lpstr>Презентация PowerPoint</vt:lpstr>
      <vt:lpstr>Презентация PowerPoint</vt:lpstr>
      <vt:lpstr>Принцип целостного представления о мире</vt:lpstr>
      <vt:lpstr>Принцип непрерывности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УНИВЕРСАЛЬНЫЕ УЧЕБНЫЕ ДЕЙСТВИЯ</dc:title>
  <dc:creator>Татьяна</dc:creator>
  <cp:lastModifiedBy>Светлана</cp:lastModifiedBy>
  <cp:revision>435</cp:revision>
  <dcterms:created xsi:type="dcterms:W3CDTF">2009-12-23T05:54:07Z</dcterms:created>
  <dcterms:modified xsi:type="dcterms:W3CDTF">2019-12-16T12:31:52Z</dcterms:modified>
</cp:coreProperties>
</file>