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7" r:id="rId10"/>
    <p:sldId id="276" r:id="rId11"/>
    <p:sldId id="278" r:id="rId12"/>
    <p:sldId id="279" r:id="rId13"/>
    <p:sldId id="264" r:id="rId14"/>
    <p:sldId id="265" r:id="rId15"/>
    <p:sldId id="266" r:id="rId16"/>
    <p:sldId id="267" r:id="rId17"/>
    <p:sldId id="271" r:id="rId18"/>
    <p:sldId id="270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184575"/>
          </a:xfrm>
        </p:spPr>
        <p:txBody>
          <a:bodyPr>
            <a:normAutofit/>
          </a:bodyPr>
          <a:lstStyle/>
          <a:p>
            <a:r>
              <a:rPr lang="ru-RU" dirty="0" smtClean="0"/>
              <a:t>Готовность педагогов ДОУ к работе с детьми с </a:t>
            </a:r>
            <a:r>
              <a:rPr lang="ru-RU" smtClean="0"/>
              <a:t>ОВЗ в условиях </a:t>
            </a:r>
            <a:r>
              <a:rPr lang="ru-RU" dirty="0" smtClean="0"/>
              <a:t>инклюзивного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874326"/>
            <a:ext cx="6400800" cy="891449"/>
          </a:xfrm>
        </p:spPr>
        <p:txBody>
          <a:bodyPr/>
          <a:lstStyle/>
          <a:p>
            <a:r>
              <a:rPr lang="ru-RU" dirty="0" smtClean="0"/>
              <a:t>Ярославль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5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Информационная готовность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/>
              <a:t>знание </a:t>
            </a:r>
            <a:r>
              <a:rPr lang="ru-RU" sz="4000" dirty="0"/>
              <a:t>основных положений инклюзивного образования</a:t>
            </a:r>
          </a:p>
          <a:p>
            <a:endParaRPr lang="ru-RU" sz="4000" dirty="0"/>
          </a:p>
          <a:p>
            <a:r>
              <a:rPr lang="ru-RU" sz="4000" dirty="0" smtClean="0"/>
              <a:t>знание </a:t>
            </a:r>
            <a:r>
              <a:rPr lang="ru-RU" sz="4000" dirty="0"/>
              <a:t>индивидуальных </a:t>
            </a:r>
            <a:r>
              <a:rPr lang="ru-RU" sz="4000" dirty="0" smtClean="0"/>
              <a:t>особенностей </a:t>
            </a:r>
            <a:endParaRPr lang="ru-RU" sz="4000" dirty="0"/>
          </a:p>
          <a:p>
            <a:r>
              <a:rPr lang="ru-RU" sz="4000" dirty="0" smtClean="0"/>
              <a:t>знание </a:t>
            </a:r>
            <a:r>
              <a:rPr lang="ru-RU" sz="4000" dirty="0"/>
              <a:t>особых образовательных потребностей детей с различными нарушениями в развитии</a:t>
            </a:r>
          </a:p>
          <a:p>
            <a:endParaRPr lang="ru-RU" sz="4000" dirty="0"/>
          </a:p>
          <a:p>
            <a:r>
              <a:rPr lang="ru-RU" sz="4000" dirty="0" smtClean="0"/>
              <a:t>знание </a:t>
            </a:r>
            <a:r>
              <a:rPr lang="ru-RU" sz="4000" dirty="0"/>
              <a:t>основ психологии и коррекционной педагогики</a:t>
            </a:r>
          </a:p>
          <a:p>
            <a:endParaRPr lang="ru-RU" sz="4000" dirty="0"/>
          </a:p>
          <a:p>
            <a:r>
              <a:rPr lang="ru-RU" sz="4000" dirty="0" smtClean="0"/>
              <a:t>знание </a:t>
            </a:r>
            <a:r>
              <a:rPr lang="ru-RU" sz="4000" dirty="0"/>
              <a:t>форм и методов в работе с детьми с нарушениями в развитии</a:t>
            </a:r>
          </a:p>
          <a:p>
            <a:r>
              <a:rPr lang="ru-RU" sz="4000" dirty="0" smtClean="0"/>
              <a:t>знание </a:t>
            </a:r>
            <a:r>
              <a:rPr lang="ru-RU" sz="4000" dirty="0"/>
              <a:t>нормативной базы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0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Показатели готовности </a:t>
            </a:r>
            <a:r>
              <a:rPr lang="ru-RU" sz="32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педагогов к реализации  инклюзивной </a:t>
            </a:r>
            <a:r>
              <a:rPr lang="ru-RU" sz="3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практики</a:t>
            </a:r>
            <a:endParaRPr lang="ru-RU" sz="2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информационная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готовность</a:t>
            </a:r>
            <a:endParaRPr lang="ru-RU" sz="2400" dirty="0">
              <a:ea typeface="Calibri"/>
              <a:cs typeface="Times New Roman"/>
            </a:endParaRPr>
          </a:p>
          <a:p>
            <a:pPr marL="514350" indent="-51435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психологическая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готовность</a:t>
            </a:r>
            <a:endParaRPr lang="ru-RU" sz="2400" dirty="0">
              <a:ea typeface="Calibri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</a:rPr>
              <a:t>профессиональная </a:t>
            </a:r>
            <a:r>
              <a:rPr lang="ru-RU" dirty="0">
                <a:latin typeface="Times New Roman"/>
                <a:ea typeface="Calibri"/>
              </a:rPr>
              <a:t>готовность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2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esktop\2.03.2018\документы изображния\IMG_20180301_213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Ольга\Desktop\2.03.2018\документы изображния\IMG_20180301_213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1"/>
            <a:ext cx="6912768" cy="66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Calibri"/>
                <a:cs typeface="Times New Roman"/>
              </a:rPr>
              <a:t>Формы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работы: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индивидуальное консультирование</a:t>
            </a:r>
            <a:endParaRPr lang="ru-RU" sz="4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 smtClean="0">
                <a:latin typeface="Times New Roman"/>
                <a:ea typeface="Calibri"/>
                <a:cs typeface="Times New Roman"/>
              </a:rPr>
              <a:t>-мастер-классы 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с открытым показом образовательной и режимных видов деятельности</a:t>
            </a:r>
            <a:endParaRPr lang="ru-RU" sz="4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м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етод. </a:t>
            </a:r>
            <a:r>
              <a:rPr lang="ru-RU" sz="4400" dirty="0">
                <a:latin typeface="Times New Roman"/>
                <a:ea typeface="Calibri"/>
                <a:cs typeface="Times New Roman"/>
              </a:rPr>
              <a:t>объединения учреждения</a:t>
            </a:r>
            <a:endParaRPr lang="ru-RU" sz="4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-круглые столы</a:t>
            </a:r>
            <a:endParaRPr lang="ru-RU" sz="4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-памятки и мини-словари</a:t>
            </a:r>
            <a:endParaRPr lang="ru-RU" sz="4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ПМПС(психолого-медико-педагогические советы)</a:t>
            </a:r>
            <a:endParaRPr lang="ru-RU" sz="4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4400" dirty="0" err="1" smtClean="0">
                <a:latin typeface="Times New Roman"/>
                <a:ea typeface="Calibri"/>
                <a:cs typeface="Times New Roman"/>
              </a:rPr>
              <a:t>ПМПк</a:t>
            </a:r>
            <a:r>
              <a:rPr lang="ru-RU" sz="4400" dirty="0" smtClean="0">
                <a:latin typeface="Times New Roman"/>
                <a:ea typeface="Calibri"/>
                <a:cs typeface="Times New Roman"/>
              </a:rPr>
              <a:t>(психолого-медико-педагогический консилиум)</a:t>
            </a:r>
            <a:endParaRPr lang="ru-RU" sz="4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-курсы повышения квалификации</a:t>
            </a:r>
            <a:endParaRPr lang="ru-RU" sz="4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latin typeface="Times New Roman"/>
                <a:ea typeface="Calibri"/>
                <a:cs typeface="Times New Roman"/>
              </a:rPr>
              <a:t>-получение дополнительного специального образования</a:t>
            </a:r>
            <a:endParaRPr lang="ru-RU" sz="4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4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Ольга\Desktop\2.03.2018\документы изображния\IMG_20180301_213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Ольга\Desktop\2.03.2018\документы изображния\IMG_20180301_2137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172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Ольга\Desktop\2.03.2018\документы изображния\IMG_20180301_213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984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Ольга\Desktop\2.03.2018\документы изображния\IMG_20180301_2138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200"/>
            <a:ext cx="6655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0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886775"/>
              </p:ext>
            </p:extLst>
          </p:nvPr>
        </p:nvGraphicFramePr>
        <p:xfrm>
          <a:off x="1331640" y="1556793"/>
          <a:ext cx="6077585" cy="4032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9135"/>
                <a:gridCol w="1657350"/>
                <a:gridCol w="1694815"/>
                <a:gridCol w="2026285"/>
              </a:tblGrid>
              <a:tr h="134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Низкий уровень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уровень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 уровень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П.5.1 ст.5 закон «Об образовании в РФ» от 29.12.2012</a:t>
            </a:r>
          </a:p>
          <a:p>
            <a:r>
              <a:rPr lang="ru-RU" dirty="0" smtClean="0"/>
              <a:t>Деятельность руководителей образовательных организаций должна предусматривать создание условий, обеспечивающих качественное образование лиц с ОВЗ, в том числе посредством организации инклюзивного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0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результативности: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-  снижение тревожности при обсуждении вопросов и проблем инклюзивного обучения и воспитания</a:t>
            </a:r>
          </a:p>
          <a:p>
            <a:r>
              <a:rPr lang="ru-RU" dirty="0"/>
              <a:t>-повышение интереса к методикам коррекции нарушений  и развития детей с ОВЗ</a:t>
            </a:r>
          </a:p>
          <a:p>
            <a:r>
              <a:rPr lang="ru-RU" dirty="0"/>
              <a:t>-повышение заинтересованности в положительной </a:t>
            </a:r>
            <a:r>
              <a:rPr lang="ru-RU" dirty="0" smtClean="0"/>
              <a:t>динамике развития </a:t>
            </a:r>
            <a:r>
              <a:rPr lang="ru-RU" dirty="0"/>
              <a:t>ребёнка с ОВЗ</a:t>
            </a:r>
          </a:p>
          <a:p>
            <a:r>
              <a:rPr lang="ru-RU" dirty="0"/>
              <a:t>-повышение </a:t>
            </a:r>
            <a:r>
              <a:rPr lang="ru-RU" dirty="0" smtClean="0"/>
              <a:t>инклюзивной </a:t>
            </a:r>
            <a:r>
              <a:rPr lang="ru-RU" dirty="0"/>
              <a:t>культуры в работе с семьями , воспитывающими ребёнка с ООП</a:t>
            </a:r>
          </a:p>
        </p:txBody>
      </p:sp>
    </p:spTree>
    <p:extLst>
      <p:ext uri="{BB962C8B-B14F-4D97-AF65-F5344CB8AC3E}">
        <p14:creationId xmlns:p14="http://schemas.microsoft.com/office/powerpoint/2010/main" val="4144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121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Проблемы ОО:</a:t>
            </a:r>
          </a:p>
          <a:p>
            <a:pPr marL="0" indent="0">
              <a:buNone/>
            </a:pPr>
            <a:r>
              <a:rPr lang="ru-RU" dirty="0" smtClean="0"/>
              <a:t>- психологическая </a:t>
            </a:r>
            <a:r>
              <a:rPr lang="ru-RU" dirty="0"/>
              <a:t>и </a:t>
            </a:r>
            <a:r>
              <a:rPr lang="ru-RU" dirty="0" smtClean="0"/>
              <a:t>профессиональная неготовность </a:t>
            </a:r>
            <a:r>
              <a:rPr lang="ru-RU" dirty="0"/>
              <a:t>педагогического коллектива к работе с особой категорией </a:t>
            </a:r>
            <a:r>
              <a:rPr lang="ru-RU" dirty="0" smtClean="0"/>
              <a:t>детей</a:t>
            </a:r>
          </a:p>
          <a:p>
            <a:pPr marL="0" indent="0">
              <a:buNone/>
            </a:pPr>
            <a:r>
              <a:rPr lang="ru-RU" dirty="0" smtClean="0"/>
              <a:t> - отсутствие </a:t>
            </a:r>
            <a:r>
              <a:rPr lang="ru-RU" dirty="0"/>
              <a:t>в практике ОО педагогических технологий и методик обучения детей </a:t>
            </a:r>
            <a:r>
              <a:rPr lang="ru-RU" dirty="0" smtClean="0"/>
              <a:t>с  </a:t>
            </a:r>
            <a:r>
              <a:rPr lang="ru-RU" dirty="0"/>
              <a:t>разными образовательными потребностями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err="1" smtClean="0"/>
              <a:t>недостоточно</a:t>
            </a:r>
            <a:r>
              <a:rPr lang="ru-RU" dirty="0" smtClean="0"/>
              <a:t> </a:t>
            </a:r>
            <a:r>
              <a:rPr lang="ru-RU" dirty="0"/>
              <a:t>специалистов 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val="4824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100" dirty="0">
                <a:solidFill>
                  <a:prstClr val="white"/>
                </a:solidFill>
                <a:ea typeface="+mn-ea"/>
                <a:cs typeface="+mn-cs"/>
              </a:rPr>
              <a:t>5 основных направлений ресурсного обеспечения инклюзивного образования:</a:t>
            </a:r>
            <a:r>
              <a:rPr lang="ru-RU" sz="22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научное и методологическое обеспечение деятельности педагогических коллективов</a:t>
            </a:r>
          </a:p>
          <a:p>
            <a:pPr marL="0" indent="0">
              <a:buNone/>
            </a:pPr>
            <a:r>
              <a:rPr lang="ru-RU" dirty="0"/>
              <a:t>-психологическое сопровождение  всех участников инклюзивных процессов</a:t>
            </a:r>
          </a:p>
          <a:p>
            <a:pPr marL="0" indent="0">
              <a:buNone/>
            </a:pPr>
            <a:r>
              <a:rPr lang="ru-RU" dirty="0"/>
              <a:t>-проектирование процесса взаимодействия различных уровней образовательной системы</a:t>
            </a:r>
          </a:p>
          <a:p>
            <a:pPr marL="0" indent="0">
              <a:buNone/>
            </a:pPr>
            <a:r>
              <a:rPr lang="ru-RU" dirty="0"/>
              <a:t>-разработка практико-ориентированных технологий индивидуального обучения  и психолого-педагогического сопровождения процессов включения  ребёнка с ООП в общеобразовательную среду</a:t>
            </a:r>
          </a:p>
          <a:p>
            <a:pPr marL="0" indent="0">
              <a:buNone/>
            </a:pPr>
            <a:r>
              <a:rPr lang="ru-RU" dirty="0"/>
              <a:t>-моделирование компонентов и содержательного наполнения инклюзивной образовательной </a:t>
            </a:r>
            <a:r>
              <a:rPr lang="ru-RU" dirty="0" smtClean="0"/>
              <a:t>среды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6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3000" dirty="0" smtClean="0">
                <a:solidFill>
                  <a:prstClr val="white"/>
                </a:solidFill>
                <a:ea typeface="+mn-ea"/>
                <a:cs typeface="+mn-cs"/>
              </a:rPr>
              <a:t>Специальные образовательные условия </a:t>
            </a:r>
            <a:r>
              <a:rPr lang="ru-RU" sz="3000" dirty="0">
                <a:solidFill>
                  <a:prstClr val="white"/>
                </a:solidFill>
                <a:ea typeface="+mn-ea"/>
                <a:cs typeface="+mn-cs"/>
              </a:rPr>
              <a:t>по типам  ресурсов: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</a:t>
            </a:r>
            <a:r>
              <a:rPr lang="ru-RU" dirty="0"/>
              <a:t>материально-технические</a:t>
            </a:r>
          </a:p>
          <a:p>
            <a:r>
              <a:rPr lang="ru-RU" dirty="0"/>
              <a:t>-финансово-экономические</a:t>
            </a:r>
          </a:p>
          <a:p>
            <a:r>
              <a:rPr lang="ru-RU" dirty="0"/>
              <a:t>-нормативно-правовые</a:t>
            </a:r>
          </a:p>
          <a:p>
            <a:r>
              <a:rPr lang="ru-RU" dirty="0"/>
              <a:t>-кадровые</a:t>
            </a:r>
          </a:p>
          <a:p>
            <a:r>
              <a:rPr lang="ru-RU" dirty="0"/>
              <a:t>-научно-методические</a:t>
            </a:r>
          </a:p>
          <a:p>
            <a:r>
              <a:rPr lang="ru-RU" dirty="0"/>
              <a:t>-информационные</a:t>
            </a:r>
          </a:p>
          <a:p>
            <a:r>
              <a:rPr lang="ru-RU" dirty="0"/>
              <a:t>-организационно-управленческие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9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4000" dirty="0">
                <a:solidFill>
                  <a:prstClr val="white"/>
                </a:solidFill>
                <a:ea typeface="+mn-ea"/>
                <a:cs typeface="+mn-cs"/>
              </a:rPr>
              <a:t>К</a:t>
            </a:r>
            <a:r>
              <a:rPr lang="ru-RU" sz="4000" dirty="0" smtClean="0">
                <a:solidFill>
                  <a:prstClr val="white"/>
                </a:solidFill>
                <a:ea typeface="+mn-ea"/>
                <a:cs typeface="+mn-cs"/>
              </a:rPr>
              <a:t>адровые ресурсы:</a:t>
            </a:r>
            <a:r>
              <a:rPr lang="ru-RU" sz="3200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white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педагогические и руководящие работники, компетентные в понимании ООП для детей с ОВЗ</a:t>
            </a:r>
          </a:p>
          <a:p>
            <a:pPr marL="0" indent="0">
              <a:buNone/>
            </a:pPr>
            <a:r>
              <a:rPr lang="ru-RU" dirty="0"/>
              <a:t>-педагогические работники, обладающие инклюзивной грамотностью</a:t>
            </a:r>
          </a:p>
          <a:p>
            <a:pPr marL="0" indent="0">
              <a:buNone/>
            </a:pPr>
            <a:r>
              <a:rPr lang="ru-RU" dirty="0"/>
              <a:t>-укомплектованность учреждения специалистами </a:t>
            </a:r>
            <a:r>
              <a:rPr lang="ru-RU" dirty="0" smtClean="0"/>
              <a:t>сопровождения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7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Показатели готовности </a:t>
            </a:r>
            <a:r>
              <a:rPr lang="ru-RU" sz="3200" dirty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педагогов к реализации  инклюзивной </a:t>
            </a:r>
            <a:r>
              <a:rPr lang="ru-RU" sz="3200" dirty="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практики</a:t>
            </a:r>
            <a:endParaRPr lang="ru-RU" sz="2400" dirty="0">
              <a:solidFill>
                <a:prstClr val="white"/>
              </a:solidFill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информационная готовность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психологическая готовность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-</a:t>
            </a:r>
            <a:r>
              <a:rPr lang="ru-RU" dirty="0" smtClean="0">
                <a:latin typeface="Times New Roman"/>
                <a:ea typeface="Calibri"/>
              </a:rPr>
              <a:t>профессиональная </a:t>
            </a:r>
            <a:r>
              <a:rPr lang="ru-RU" dirty="0">
                <a:latin typeface="Times New Roman"/>
                <a:ea typeface="Calibri"/>
              </a:rPr>
              <a:t>готовность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1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Психологическая готовность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 smtClean="0"/>
              <a:t>проявление </a:t>
            </a:r>
            <a:r>
              <a:rPr lang="ru-RU" dirty="0" err="1"/>
              <a:t>эмпатии</a:t>
            </a:r>
            <a:r>
              <a:rPr lang="ru-RU" dirty="0"/>
              <a:t> по отношению к детям с различными  нарушениями</a:t>
            </a:r>
          </a:p>
          <a:p>
            <a:r>
              <a:rPr lang="ru-RU" dirty="0" smtClean="0"/>
              <a:t>понимание  </a:t>
            </a:r>
            <a:r>
              <a:rPr lang="ru-RU" dirty="0"/>
              <a:t>необходимости организации инклюзивного образования</a:t>
            </a:r>
          </a:p>
          <a:p>
            <a:endParaRPr lang="ru-RU" dirty="0"/>
          </a:p>
          <a:p>
            <a:r>
              <a:rPr lang="ru-RU" dirty="0" smtClean="0"/>
              <a:t>принятие </a:t>
            </a:r>
            <a:r>
              <a:rPr lang="ru-RU" dirty="0"/>
              <a:t>основных ценностей инклюзивного образования</a:t>
            </a:r>
          </a:p>
          <a:p>
            <a:endParaRPr lang="ru-RU" dirty="0"/>
          </a:p>
          <a:p>
            <a:r>
              <a:rPr lang="ru-RU" dirty="0" smtClean="0"/>
              <a:t>проявление  </a:t>
            </a:r>
            <a:r>
              <a:rPr lang="ru-RU" dirty="0"/>
              <a:t>социально-психологической  толерантности</a:t>
            </a:r>
          </a:p>
          <a:p>
            <a:endParaRPr lang="ru-RU" dirty="0" smtClean="0"/>
          </a:p>
          <a:p>
            <a:r>
              <a:rPr lang="ru-RU" dirty="0" smtClean="0"/>
              <a:t>обеспечение или готовности  обеспечить необходимые  условия для организации обучения детей с ОВЗ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5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Профессиональная готовность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участие </a:t>
            </a:r>
            <a:r>
              <a:rPr lang="ru-RU" dirty="0"/>
              <a:t>в разработке и реализации индивидуальных образовательных маршрутов</a:t>
            </a:r>
          </a:p>
          <a:p>
            <a:r>
              <a:rPr lang="ru-RU" dirty="0" smtClean="0"/>
              <a:t>принятие </a:t>
            </a:r>
            <a:r>
              <a:rPr lang="ru-RU" dirty="0"/>
              <a:t>основных ценностей инклюзивного </a:t>
            </a:r>
            <a:r>
              <a:rPr lang="ru-RU" dirty="0" smtClean="0"/>
              <a:t>образования</a:t>
            </a:r>
          </a:p>
          <a:p>
            <a:endParaRPr lang="ru-RU" dirty="0"/>
          </a:p>
          <a:p>
            <a:r>
              <a:rPr lang="ru-RU" dirty="0" smtClean="0"/>
              <a:t>использование индивидуально- дифференцированного  подхода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умение </a:t>
            </a:r>
            <a:r>
              <a:rPr lang="ru-RU" dirty="0"/>
              <a:t>применять различные способы педагогического </a:t>
            </a:r>
            <a:r>
              <a:rPr lang="ru-RU" dirty="0" smtClean="0"/>
              <a:t>взаимодействия</a:t>
            </a:r>
          </a:p>
          <a:p>
            <a:endParaRPr lang="ru-RU" dirty="0"/>
          </a:p>
          <a:p>
            <a:r>
              <a:rPr lang="ru-RU" dirty="0" smtClean="0"/>
              <a:t>умение </a:t>
            </a:r>
            <a:r>
              <a:rPr lang="ru-RU" dirty="0"/>
              <a:t>отбирать оптимальные способы организации инклюзивного образования</a:t>
            </a:r>
          </a:p>
          <a:p>
            <a:endParaRPr lang="ru-RU" dirty="0"/>
          </a:p>
          <a:p>
            <a:r>
              <a:rPr lang="ru-RU" dirty="0" smtClean="0"/>
              <a:t>владение </a:t>
            </a:r>
            <a:r>
              <a:rPr lang="ru-RU" dirty="0"/>
              <a:t>педагогическими технологиями, которые обеспечивают условия организации инклюзивного </a:t>
            </a:r>
            <a:r>
              <a:rPr lang="ru-RU" dirty="0" smtClean="0"/>
              <a:t>образования</a:t>
            </a:r>
          </a:p>
          <a:p>
            <a:endParaRPr lang="ru-RU" dirty="0"/>
          </a:p>
          <a:p>
            <a:r>
              <a:rPr lang="ru-RU" dirty="0" smtClean="0"/>
              <a:t>умение </a:t>
            </a:r>
            <a:r>
              <a:rPr lang="ru-RU" dirty="0"/>
              <a:t>организовать совместное образование учеников с ОВЗ и с другими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учащимися</a:t>
            </a:r>
            <a:endParaRPr lang="ru-RU" dirty="0"/>
          </a:p>
          <a:p>
            <a:endParaRPr lang="ru-RU" dirty="0"/>
          </a:p>
          <a:p>
            <a:r>
              <a:rPr lang="ru-RU" dirty="0" smtClean="0"/>
              <a:t>умение </a:t>
            </a:r>
            <a:r>
              <a:rPr lang="ru-RU" dirty="0"/>
              <a:t>создать специальные условия образования для обучающихся с ОВЗ</a:t>
            </a:r>
          </a:p>
          <a:p>
            <a:r>
              <a:rPr lang="ru-RU" dirty="0" smtClean="0"/>
              <a:t>участие </a:t>
            </a:r>
            <a:r>
              <a:rPr lang="ru-RU" dirty="0"/>
              <a:t>в разработке адаптированных образовательных программ</a:t>
            </a:r>
          </a:p>
          <a:p>
            <a:endParaRPr lang="ru-RU" dirty="0"/>
          </a:p>
          <a:p>
            <a:r>
              <a:rPr lang="ru-RU" dirty="0" smtClean="0"/>
              <a:t>взаимодействие  </a:t>
            </a:r>
            <a:r>
              <a:rPr lang="ru-RU" dirty="0"/>
              <a:t>с педагогами,  специалистами, родителями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0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488</Words>
  <Application>Microsoft Office PowerPoint</Application>
  <PresentationFormat>Экран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Готовность педагогов ДОУ к работе с детьми с ОВЗ в условиях инклюзивного обучения</vt:lpstr>
      <vt:lpstr>Презентация PowerPoint</vt:lpstr>
      <vt:lpstr>Презентация PowerPoint</vt:lpstr>
      <vt:lpstr>5 основных направлений ресурсного обеспечения инклюзивного образования: </vt:lpstr>
      <vt:lpstr>Специальные образовательные условия по типам  ресурсов:</vt:lpstr>
      <vt:lpstr>Кадровые ресурсы: </vt:lpstr>
      <vt:lpstr>Показатели готовности педагогов к реализации  инклюзивной практики</vt:lpstr>
      <vt:lpstr>Психологическая готовность</vt:lpstr>
      <vt:lpstr>Профессиональная готовность</vt:lpstr>
      <vt:lpstr>Информационная готовность</vt:lpstr>
      <vt:lpstr>Показатели готовности педагогов к реализации  инклюзивной практики</vt:lpstr>
      <vt:lpstr>Презентация PowerPoint</vt:lpstr>
      <vt:lpstr>Презентация PowerPoint</vt:lpstr>
      <vt:lpstr>Формы работы: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результативности: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19</cp:revision>
  <dcterms:created xsi:type="dcterms:W3CDTF">2018-03-01T19:23:11Z</dcterms:created>
  <dcterms:modified xsi:type="dcterms:W3CDTF">2018-05-23T18:22:11Z</dcterms:modified>
</cp:coreProperties>
</file>