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62"/>
  </p:notesMasterIdLst>
  <p:sldIdLst>
    <p:sldId id="489" r:id="rId2"/>
    <p:sldId id="550" r:id="rId3"/>
    <p:sldId id="538" r:id="rId4"/>
    <p:sldId id="537" r:id="rId5"/>
    <p:sldId id="566" r:id="rId6"/>
    <p:sldId id="565" r:id="rId7"/>
    <p:sldId id="524" r:id="rId8"/>
    <p:sldId id="508" r:id="rId9"/>
    <p:sldId id="542" r:id="rId10"/>
    <p:sldId id="539" r:id="rId11"/>
    <p:sldId id="494" r:id="rId12"/>
    <p:sldId id="518" r:id="rId13"/>
    <p:sldId id="517" r:id="rId14"/>
    <p:sldId id="547" r:id="rId15"/>
    <p:sldId id="569" r:id="rId16"/>
    <p:sldId id="525" r:id="rId17"/>
    <p:sldId id="549" r:id="rId18"/>
    <p:sldId id="564" r:id="rId19"/>
    <p:sldId id="278" r:id="rId20"/>
    <p:sldId id="526" r:id="rId21"/>
    <p:sldId id="456" r:id="rId22"/>
    <p:sldId id="440" r:id="rId23"/>
    <p:sldId id="438" r:id="rId24"/>
    <p:sldId id="431" r:id="rId25"/>
    <p:sldId id="464" r:id="rId26"/>
    <p:sldId id="469" r:id="rId27"/>
    <p:sldId id="442" r:id="rId28"/>
    <p:sldId id="458" r:id="rId29"/>
    <p:sldId id="443" r:id="rId30"/>
    <p:sldId id="462" r:id="rId31"/>
    <p:sldId id="463" r:id="rId32"/>
    <p:sldId id="459" r:id="rId33"/>
    <p:sldId id="445" r:id="rId34"/>
    <p:sldId id="447" r:id="rId35"/>
    <p:sldId id="470" r:id="rId36"/>
    <p:sldId id="472" r:id="rId37"/>
    <p:sldId id="473" r:id="rId38"/>
    <p:sldId id="474" r:id="rId39"/>
    <p:sldId id="486" r:id="rId40"/>
    <p:sldId id="487" r:id="rId41"/>
    <p:sldId id="488" r:id="rId42"/>
    <p:sldId id="561" r:id="rId43"/>
    <p:sldId id="562" r:id="rId44"/>
    <p:sldId id="563" r:id="rId45"/>
    <p:sldId id="475" r:id="rId46"/>
    <p:sldId id="476" r:id="rId47"/>
    <p:sldId id="479" r:id="rId48"/>
    <p:sldId id="481" r:id="rId49"/>
    <p:sldId id="559" r:id="rId50"/>
    <p:sldId id="485" r:id="rId51"/>
    <p:sldId id="552" r:id="rId52"/>
    <p:sldId id="553" r:id="rId53"/>
    <p:sldId id="554" r:id="rId54"/>
    <p:sldId id="555" r:id="rId55"/>
    <p:sldId id="556" r:id="rId56"/>
    <p:sldId id="557" r:id="rId57"/>
    <p:sldId id="558" r:id="rId58"/>
    <p:sldId id="548" r:id="rId59"/>
    <p:sldId id="466" r:id="rId60"/>
    <p:sldId id="507" r:id="rId6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>
      <p:cViewPr varScale="1">
        <p:scale>
          <a:sx n="70" d="100"/>
          <a:sy n="70" d="100"/>
        </p:scale>
        <p:origin x="12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User226a\Desktop\&#1086;&#1090;&#1076;&#1077;&#1083;&#1077;&#1085;&#1080;&#1077;%20&#1082;&#1086;&#1075;&#1085;&#1080;&#1090;&#1080;&#1074;&#1085;&#1086;&#1081;%20&#1087;&#1077;&#1076;&#1080;&#1072;&#1090;&#1088;&#1080;&#1080;\&#1054;&#1073;&#1088;&#1072;&#1097;&#1072;&#1077;&#1084;&#1086;&#1089;&#1090;&#1100;%20&#1085;&#1072;%20&#1072;&#1084;&#1073;%20&#1087;&#1088;&#1080;&#1105;&#1084;&#1099;\&#1054;&#1073;&#1088;&#1072;&#1097;&#1072;&#1077;&#1084;&#1086;&#1089;&#1090;&#1100;%20-%20&#1090;&#1072;&#1073;&#1083;&#1080;&#1094;&#1099;%20&#1080;%20&#1076;&#1080;&#1072;&#1075;&#1088;&#1072;&#1084;&#1084;&#1099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</a:t>
            </a:r>
            <a:r>
              <a:rPr lang="ru-RU" sz="1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психоневрологических нарушений у детей </a:t>
            </a:r>
          </a:p>
          <a:p>
            <a:pPr>
              <a:defRPr sz="1800"/>
            </a:pPr>
            <a:r>
              <a:rPr lang="ru-RU" sz="1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  первичной обращаемости* 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c:rich>
      </c:tx>
      <c:layout>
        <c:manualLayout>
          <c:xMode val="edge"/>
          <c:yMode val="edge"/>
          <c:x val="0.1729952411164599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536040531768278"/>
          <c:y val="0.10790021346834479"/>
          <c:w val="0.75121600354781515"/>
          <c:h val="0.794977641373180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Лист1!$B$100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24F72"/>
            </a:solidFill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A7-49D5-A74C-1C4E02668B29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Лист1!$A$101:$A$119</c:f>
              <c:strCache>
                <c:ptCount val="19"/>
                <c:pt idx="0">
                  <c:v>нарушения поведения и эмоций</c:v>
                </c:pt>
                <c:pt idx="1">
                  <c:v>нарушения речи</c:v>
                </c:pt>
                <c:pt idx="2">
                  <c:v>другие когнитивные нарушения</c:v>
                </c:pt>
                <c:pt idx="3">
                  <c:v>головные боли</c:v>
                </c:pt>
                <c:pt idx="4">
                  <c:v>нарушения сна</c:v>
                </c:pt>
                <c:pt idx="5">
                  <c:v>неэпилептические пароксизмы</c:v>
                </c:pt>
                <c:pt idx="6">
                  <c:v>нарушения мышечного тонуса</c:v>
                </c:pt>
                <c:pt idx="7">
                  <c:v>эпилепсии</c:v>
                </c:pt>
                <c:pt idx="8">
                  <c:v>церебастении</c:v>
                </c:pt>
                <c:pt idx="9">
                  <c:v>навязчивые действия</c:v>
                </c:pt>
                <c:pt idx="10">
                  <c:v>органические поражения, ДЦП</c:v>
                </c:pt>
                <c:pt idx="11">
                  <c:v>энурез</c:v>
                </c:pt>
                <c:pt idx="12">
                  <c:v>задержки моторного развития</c:v>
                </c:pt>
                <c:pt idx="13">
                  <c:v>тики</c:v>
                </c:pt>
                <c:pt idx="14">
                  <c:v>нарушения походки</c:v>
                </c:pt>
                <c:pt idx="15">
                  <c:v>носовые кровотечения</c:v>
                </c:pt>
                <c:pt idx="16">
                  <c:v>энкопрез</c:v>
                </c:pt>
                <c:pt idx="17">
                  <c:v>другие</c:v>
                </c:pt>
                <c:pt idx="18">
                  <c:v>здоровы</c:v>
                </c:pt>
              </c:strCache>
            </c:strRef>
          </c:cat>
          <c:val>
            <c:numRef>
              <c:f>Лист1!$B$101:$B$119</c:f>
              <c:numCache>
                <c:formatCode>General</c:formatCode>
                <c:ptCount val="19"/>
                <c:pt idx="0">
                  <c:v>39.6</c:v>
                </c:pt>
                <c:pt idx="1">
                  <c:v>27.5</c:v>
                </c:pt>
                <c:pt idx="2">
                  <c:v>22.2</c:v>
                </c:pt>
                <c:pt idx="3">
                  <c:v>22.2</c:v>
                </c:pt>
                <c:pt idx="4">
                  <c:v>13.8</c:v>
                </c:pt>
                <c:pt idx="5">
                  <c:v>13.2</c:v>
                </c:pt>
                <c:pt idx="6">
                  <c:v>10.5</c:v>
                </c:pt>
                <c:pt idx="7">
                  <c:v>9.5</c:v>
                </c:pt>
                <c:pt idx="8">
                  <c:v>6.8</c:v>
                </c:pt>
                <c:pt idx="9">
                  <c:v>5.8</c:v>
                </c:pt>
                <c:pt idx="10">
                  <c:v>4.7</c:v>
                </c:pt>
                <c:pt idx="11">
                  <c:v>3.2</c:v>
                </c:pt>
                <c:pt idx="12">
                  <c:v>3.2</c:v>
                </c:pt>
                <c:pt idx="13">
                  <c:v>2.1</c:v>
                </c:pt>
                <c:pt idx="14">
                  <c:v>2.1</c:v>
                </c:pt>
                <c:pt idx="15">
                  <c:v>1.6</c:v>
                </c:pt>
                <c:pt idx="16">
                  <c:v>1.6</c:v>
                </c:pt>
                <c:pt idx="17">
                  <c:v>5.3</c:v>
                </c:pt>
                <c:pt idx="18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A7-49D5-A74C-1C4E02668B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067968"/>
        <c:axId val="116813760"/>
      </c:barChart>
      <c:catAx>
        <c:axId val="122067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6813760"/>
        <c:crosses val="autoZero"/>
        <c:auto val="1"/>
        <c:lblAlgn val="ctr"/>
        <c:lblOffset val="100"/>
        <c:noMultiLvlLbl val="0"/>
      </c:catAx>
      <c:valAx>
        <c:axId val="11681376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от первично обратившихся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0679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899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0902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06F45AE-DDB0-4CDC-8716-3F11C8613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252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tniknews.ru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vestnik.edu.ru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1748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56478E1-E798-4D4A-88BB-6F68D22A1F96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1748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56478E1-E798-4D4A-88BB-6F68D22A1F96}" type="slidenum">
              <a:rPr lang="ru-RU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1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1748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56478E1-E798-4D4A-88BB-6F68D22A1F96}" type="slidenum">
              <a:rPr lang="ru-RU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88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1748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56478E1-E798-4D4A-88BB-6F68D22A1F96}" type="slidenum">
              <a:rPr lang="ru-RU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8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81C145-7B8D-46A1-AB94-68E5D9F52A7C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b="1" smtClean="0">
                <a:latin typeface="Arial" pitchFamily="34" charset="0"/>
              </a:rPr>
              <a:t>Вестник образования России </a:t>
            </a:r>
            <a:r>
              <a:rPr lang="ru-RU" altLang="ru-RU" b="1" smtClean="0">
                <a:latin typeface="Arial" pitchFamily="34" charset="0"/>
                <a:hlinkClick r:id="rId3"/>
              </a:rPr>
              <a:t>www.vestniknews.ru</a:t>
            </a:r>
            <a:r>
              <a:rPr lang="ru-RU" altLang="ru-RU" smtClean="0">
                <a:latin typeface="Arial" pitchFamily="34" charset="0"/>
              </a:rPr>
              <a:t> </a:t>
            </a:r>
            <a:br>
              <a:rPr lang="ru-RU" altLang="ru-RU" smtClean="0">
                <a:latin typeface="Arial" pitchFamily="34" charset="0"/>
              </a:rPr>
            </a:br>
            <a:r>
              <a:rPr lang="ru-RU" altLang="ru-RU" smtClean="0">
                <a:latin typeface="Arial" pitchFamily="34" charset="0"/>
              </a:rPr>
              <a:t>Электронная версия журнала, предназначенного в первую очередь руководителям образовательных учреждений и управленцам сферы образования. На сайте находятся нормативные документы, методические материалы, подписка, архив выпусков. </a:t>
            </a:r>
            <a:endParaRPr lang="ru-RU" altLang="ru-RU" b="1" smtClean="0">
              <a:latin typeface="Arial" pitchFamily="34" charset="0"/>
            </a:endParaRPr>
          </a:p>
          <a:p>
            <a:pPr eaLnBrk="1" hangingPunct="1"/>
            <a:r>
              <a:rPr lang="ru-RU" altLang="ru-RU" b="1" smtClean="0">
                <a:latin typeface="Arial" pitchFamily="34" charset="0"/>
              </a:rPr>
              <a:t>Журнал "Вестник образования" </a:t>
            </a:r>
            <a:r>
              <a:rPr lang="ru-RU" altLang="ru-RU" b="1" smtClean="0">
                <a:latin typeface="Arial" pitchFamily="34" charset="0"/>
                <a:hlinkClick r:id="rId4"/>
              </a:rPr>
              <a:t>www.vestnik.edu.ru</a:t>
            </a:r>
            <a:r>
              <a:rPr lang="ru-RU" altLang="ru-RU" smtClean="0">
                <a:latin typeface="Arial" pitchFamily="34" charset="0"/>
              </a:rPr>
              <a:t> </a:t>
            </a:r>
            <a:br>
              <a:rPr lang="ru-RU" altLang="ru-RU" smtClean="0">
                <a:latin typeface="Arial" pitchFamily="34" charset="0"/>
              </a:rPr>
            </a:br>
            <a:r>
              <a:rPr lang="ru-RU" altLang="ru-RU" smtClean="0">
                <a:latin typeface="Arial" pitchFamily="34" charset="0"/>
              </a:rPr>
              <a:t>Официальное справочно-информационное издание Министерства образования и науки РФ. Главные задачи журнала: публикация нормативных и инструктивных актов, относящихся к сфере образования, регулярное информирование педагогической общественности о важнейших событиях в российской образовательной политике, о содержании и ходе модернизации образования. Основные нормативные материалы публикуются с комментариями министра образования и науки РФ и ведущих специалистов Министерства , представителей Комитета по образованию и науке Государственной думы, ЦК профсоюза работников образования и науки. На сайте представлены наиболее актуальные новости, интервью, статьи. </a:t>
            </a:r>
          </a:p>
        </p:txBody>
      </p:sp>
    </p:spTree>
    <p:extLst>
      <p:ext uri="{BB962C8B-B14F-4D97-AF65-F5344CB8AC3E}">
        <p14:creationId xmlns:p14="http://schemas.microsoft.com/office/powerpoint/2010/main" val="317988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1748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56478E1-E798-4D4A-88BB-6F68D22A1F96}" type="slidenum">
              <a:rPr lang="ru-RU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8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1748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56478E1-E798-4D4A-88BB-6F68D22A1F96}" type="slidenum">
              <a:rPr lang="ru-RU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70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1748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56478E1-E798-4D4A-88BB-6F68D22A1F96}" type="slidenum">
              <a:rPr lang="ru-RU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0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/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/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/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/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/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/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/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/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/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/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/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96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4180F7-8D9D-4070-A2C3-4FE0C46285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77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4B50-BAA6-44DB-8E02-C34BBB4A86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6547-EEE3-4D02-A19B-6421E12B1A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8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5E43B-71A9-4836-9A13-88B23FDF7A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6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47E1-DB1F-4BC4-815E-AF7177E14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05667-EE20-43B4-96CF-90E79DC3AE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AD7B-D699-4F6D-839B-166F6F42CF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5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4C4E8-E84C-4912-BCA7-48A638E811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5DAD6-D7DF-45B6-8C3A-8595ACF91F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4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12069-6BD3-4790-B86A-63F5197E53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3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94D8C-DCAB-4368-8326-7367B592CD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6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E2AFE-C99C-439A-A2B4-7577108C6F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D4E6-E9F1-4E42-A0BD-8B61CEC40A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9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1" name="Rectangle 3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5BA2700A-529A-4899-B5A7-2445A82F86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/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/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/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/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/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/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/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/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8624" name="Rectangle 1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garant.ru/70512244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556792"/>
            <a:ext cx="8092008" cy="2481808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/>
              <a:t>Система </a:t>
            </a:r>
            <a:br>
              <a:rPr lang="ru-RU" altLang="ru-RU" sz="3600" b="1" dirty="0" smtClean="0"/>
            </a:br>
            <a:r>
              <a:rPr lang="ru-RU" altLang="ru-RU" sz="3600" b="1" dirty="0" smtClean="0"/>
              <a:t>комплексного сопровождения </a:t>
            </a:r>
            <a:br>
              <a:rPr lang="ru-RU" altLang="ru-RU" sz="3600" b="1" dirty="0" smtClean="0"/>
            </a:br>
            <a:r>
              <a:rPr lang="ru-RU" altLang="ru-RU" sz="3600" b="1" dirty="0" smtClean="0"/>
              <a:t>детей с ОВЗ : управленческий  аспект 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99591" y="180975"/>
            <a:ext cx="7416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Департамент  образования мэрии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города Ярославля</a:t>
            </a:r>
          </a:p>
          <a:p>
            <a:pPr algn="ctr" eaLnBrk="1" hangingPunct="1"/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МОУ «Начальная школа – детский сад № 115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alt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48078" y="4509120"/>
            <a:ext cx="884352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b="1" i="1" dirty="0" smtClean="0"/>
          </a:p>
          <a:p>
            <a:pPr algn="r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000" b="1" dirty="0" smtClean="0"/>
              <a:t>Зеленцова Наталья Николаевна, </a:t>
            </a:r>
          </a:p>
          <a:p>
            <a:pPr algn="r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dirty="0"/>
              <a:t>д</a:t>
            </a:r>
            <a:r>
              <a:rPr lang="ru-RU" altLang="ru-RU" b="1" dirty="0" smtClean="0"/>
              <a:t>иректор</a:t>
            </a:r>
          </a:p>
          <a:p>
            <a:pPr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i="1" dirty="0"/>
          </a:p>
          <a:p>
            <a:pPr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i="1" dirty="0" smtClean="0"/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dirty="0"/>
              <a:t>г</a:t>
            </a:r>
            <a:r>
              <a:rPr lang="ru-RU" altLang="ru-RU" b="1" dirty="0" smtClean="0"/>
              <a:t>. Ярославль 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dirty="0" smtClean="0"/>
              <a:t>24.05.2018 г.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i="1" dirty="0"/>
          </a:p>
        </p:txBody>
      </p:sp>
      <p:graphicFrame>
        <p:nvGraphicFramePr>
          <p:cNvPr id="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85528"/>
              </p:ext>
            </p:extLst>
          </p:nvPr>
        </p:nvGraphicFramePr>
        <p:xfrm>
          <a:off x="8275841" y="101433"/>
          <a:ext cx="792088" cy="121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CorelDRAW" r:id="rId3" imgW="792480" imgH="1438656" progId="">
                  <p:embed/>
                </p:oleObj>
              </mc:Choice>
              <mc:Fallback>
                <p:oleObj name="CorelDRAW" r:id="rId3" imgW="792480" imgH="1438656" progId="">
                  <p:embed/>
                  <p:pic>
                    <p:nvPicPr>
                      <p:cNvPr id="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1" y="101433"/>
                        <a:ext cx="792088" cy="12118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78" y="12419"/>
            <a:ext cx="1275134" cy="13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557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Термин </a:t>
            </a:r>
            <a:r>
              <a:rPr lang="ru-RU" sz="2400" b="1" dirty="0"/>
              <a:t>«дети с </a:t>
            </a:r>
            <a:r>
              <a:rPr lang="ru-RU" sz="2400" b="1" dirty="0" smtClean="0"/>
              <a:t>ОВЗ» </a:t>
            </a:r>
            <a:r>
              <a:rPr lang="ru-RU" sz="2400" b="1" dirty="0"/>
              <a:t>в детских </a:t>
            </a:r>
            <a:r>
              <a:rPr lang="ru-RU" sz="2400" b="1" dirty="0" smtClean="0"/>
              <a:t>садах </a:t>
            </a:r>
            <a:r>
              <a:rPr lang="ru-RU" sz="2400" b="1" dirty="0"/>
              <a:t>появился недавно. Это правовое понятие ввёл принятый в 2012 году и вступивший в силу 1 сентября 2013 года </a:t>
            </a:r>
            <a:r>
              <a:rPr lang="ru-RU" sz="2400" b="1" dirty="0" smtClean="0"/>
              <a:t>Закон </a:t>
            </a:r>
            <a:r>
              <a:rPr lang="ru-RU" sz="2400" b="1" dirty="0"/>
              <a:t>«Об образовании в Российской Федерации».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spcBef>
                <a:spcPts val="0"/>
              </a:spcBef>
            </a:pPr>
            <a:r>
              <a:rPr lang="ru-RU" sz="2400" b="1" dirty="0"/>
              <a:t>Кого этот закон относит к обучающимся </a:t>
            </a:r>
            <a:r>
              <a:rPr lang="ru-RU" sz="2400" b="1" dirty="0" smtClean="0"/>
              <a:t>                 </a:t>
            </a:r>
            <a:r>
              <a:rPr lang="ru-RU" sz="2400" b="1" dirty="0"/>
              <a:t>с </a:t>
            </a:r>
            <a:r>
              <a:rPr lang="ru-RU" sz="2400" b="1" dirty="0" smtClean="0"/>
              <a:t>ограниченными </a:t>
            </a:r>
            <a:r>
              <a:rPr lang="ru-RU" sz="2400" b="1" dirty="0"/>
              <a:t>возможностями здоровья</a:t>
            </a:r>
            <a:r>
              <a:rPr lang="ru-RU" sz="2400" b="1" dirty="0" smtClean="0"/>
              <a:t>?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 smtClean="0"/>
          </a:p>
          <a:p>
            <a:pPr marL="0" algn="just">
              <a:spcBef>
                <a:spcPts val="0"/>
              </a:spcBef>
            </a:pPr>
            <a:r>
              <a:rPr lang="ru-RU" sz="2400" b="1" dirty="0"/>
              <a:t>Каким образом организовать обучение детей с ограниченными возможностями здоровья  в дошкольных организациях</a:t>
            </a:r>
            <a:r>
              <a:rPr lang="ru-RU" sz="2400" b="1" dirty="0" smtClean="0"/>
              <a:t>?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2" descr="http://sgerb.ru/images_old/%D0%B2%D0%BE%D1%81%D0%BA%D0%BB%D0%B8%D1%86%D0%B0%D1%82%D0%B5%D0%BB%D1%8C%D0%BD%D1%8B%D0%B9%20%D0%B7%D0%BD%D0%B0%D0%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1375266" cy="183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4293095"/>
            <a:ext cx="7293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Федеральный закон определяет обучающихся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 smtClean="0"/>
              <a:t>ограниченными возможностями здоровья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как физических лиц, имеющих недостатки в физическом и (или) психологическом развитии,  </a:t>
            </a:r>
            <a:r>
              <a:rPr lang="ru-RU" b="1" u="sng" dirty="0" smtClean="0">
                <a:solidFill>
                  <a:srgbClr val="C00000"/>
                </a:solidFill>
              </a:rPr>
              <a:t>подтверждённые заключением  психолого-медико-педагогической комиссии</a:t>
            </a:r>
            <a:r>
              <a:rPr lang="ru-RU" b="1" dirty="0" smtClean="0">
                <a:solidFill>
                  <a:srgbClr val="C00000"/>
                </a:solidFill>
              </a:rPr>
              <a:t> и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 препятствующие получению образования без создания  специальных условий.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6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79512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688632"/>
          </a:xfrm>
        </p:spPr>
        <p:txBody>
          <a:bodyPr/>
          <a:lstStyle/>
          <a:p>
            <a:pPr indent="14288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Дети с ОВЗ</a:t>
            </a:r>
            <a:r>
              <a:rPr lang="ru-RU" sz="2400" b="1" dirty="0" smtClean="0">
                <a:ea typeface="+mj-ea"/>
                <a:cs typeface="+mj-cs"/>
              </a:rPr>
              <a:t> </a:t>
            </a:r>
            <a:r>
              <a:rPr lang="ru-RU" sz="2400" b="1" dirty="0">
                <a:ea typeface="+mj-ea"/>
                <a:cs typeface="+mj-cs"/>
              </a:rPr>
              <a:t>– </a:t>
            </a:r>
            <a:r>
              <a:rPr lang="ru-RU" sz="2400" b="1" dirty="0" smtClean="0">
                <a:ea typeface="+mj-ea"/>
                <a:cs typeface="+mj-cs"/>
              </a:rPr>
              <a:t>это дети </a:t>
            </a:r>
            <a:r>
              <a:rPr lang="ru-RU" sz="2400" b="1" dirty="0">
                <a:ea typeface="+mj-ea"/>
                <a:cs typeface="+mj-cs"/>
              </a:rPr>
              <a:t>с ограниченными возможностями </a:t>
            </a:r>
            <a:r>
              <a:rPr lang="ru-RU" sz="2400" b="1" dirty="0" smtClean="0">
                <a:ea typeface="+mj-ea"/>
                <a:cs typeface="+mj-cs"/>
              </a:rPr>
              <a:t>здоровья, </a:t>
            </a:r>
            <a:r>
              <a:rPr lang="ru-RU" sz="2400" b="1" dirty="0">
                <a:solidFill>
                  <a:srgbClr val="C00000"/>
                </a:solidFill>
                <a:ea typeface="+mj-ea"/>
                <a:cs typeface="+mj-cs"/>
              </a:rPr>
              <a:t>состояние здоровья </a:t>
            </a:r>
            <a:r>
              <a:rPr lang="ru-RU" sz="2400" b="1" dirty="0">
                <a:ea typeface="+mj-ea"/>
                <a:cs typeface="+mj-cs"/>
              </a:rPr>
              <a:t>которых </a:t>
            </a:r>
            <a:r>
              <a:rPr lang="ru-RU" sz="2400" b="1" dirty="0">
                <a:solidFill>
                  <a:srgbClr val="C00000"/>
                </a:solidFill>
                <a:ea typeface="+mj-ea"/>
                <a:cs typeface="+mj-cs"/>
              </a:rPr>
              <a:t>препятствует</a:t>
            </a:r>
            <a:r>
              <a:rPr lang="ru-RU" sz="2400" b="1" dirty="0">
                <a:ea typeface="+mj-ea"/>
                <a:cs typeface="+mj-cs"/>
              </a:rPr>
              <a:t> освоению образовательных программ общего </a:t>
            </a:r>
            <a:r>
              <a:rPr lang="ru-RU" sz="2400" b="1" dirty="0" smtClean="0">
                <a:ea typeface="+mj-ea"/>
                <a:cs typeface="+mj-cs"/>
              </a:rPr>
              <a:t>образования, т</a:t>
            </a:r>
            <a:r>
              <a:rPr lang="ru-RU" sz="2400" b="1" dirty="0">
                <a:ea typeface="+mj-ea"/>
                <a:cs typeface="+mj-cs"/>
              </a:rPr>
              <a:t>. е. это дети-инвалиды, либо другие дети </a:t>
            </a:r>
            <a:r>
              <a:rPr lang="ru-RU" sz="2400" b="1" dirty="0" smtClean="0">
                <a:ea typeface="+mj-ea"/>
                <a:cs typeface="+mj-cs"/>
              </a:rPr>
              <a:t>в возрасте </a:t>
            </a:r>
            <a:r>
              <a:rPr lang="ru-RU" sz="2400" b="1" dirty="0">
                <a:ea typeface="+mj-ea"/>
                <a:cs typeface="+mj-cs"/>
              </a:rPr>
              <a:t>до 18 лет,</a:t>
            </a:r>
          </a:p>
          <a:p>
            <a:pPr indent="14288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ea typeface="+mj-ea"/>
                <a:cs typeface="+mj-cs"/>
              </a:rPr>
              <a:t> не признанные в установленном порядке детьми-инвалидами,</a:t>
            </a:r>
            <a:r>
              <a:rPr lang="ru-RU" sz="2400" b="1" dirty="0">
                <a:ea typeface="+mj-ea"/>
                <a:cs typeface="+mj-cs"/>
              </a:rPr>
              <a:t> но </a:t>
            </a:r>
            <a:r>
              <a:rPr lang="ru-RU" sz="2400" b="1" dirty="0">
                <a:solidFill>
                  <a:srgbClr val="C00000"/>
                </a:solidFill>
                <a:ea typeface="+mj-ea"/>
                <a:cs typeface="+mj-cs"/>
              </a:rPr>
              <a:t>имеющие временные или постоянные отклонения</a:t>
            </a:r>
            <a:r>
              <a:rPr lang="ru-RU" sz="2400" b="1" dirty="0">
                <a:ea typeface="+mj-ea"/>
                <a:cs typeface="+mj-cs"/>
              </a:rPr>
              <a:t> в физическом и (или) психическом развитии и нуждающиеся в создании специальных условий обучения и воспитания</a:t>
            </a:r>
            <a:r>
              <a:rPr lang="ru-RU" sz="2400" b="1" dirty="0" smtClean="0">
                <a:ea typeface="+mj-ea"/>
                <a:cs typeface="+mj-cs"/>
              </a:rPr>
              <a:t>.</a:t>
            </a:r>
          </a:p>
          <a:p>
            <a:pPr indent="14288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400" b="1" dirty="0" smtClean="0">
              <a:ea typeface="+mj-ea"/>
              <a:cs typeface="+mj-cs"/>
            </a:endParaRPr>
          </a:p>
          <a:p>
            <a:pPr indent="14288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Дети-инвалиды</a:t>
            </a:r>
            <a:r>
              <a:rPr lang="ru-RU" sz="2400" b="1" dirty="0" smtClean="0"/>
              <a:t> </a:t>
            </a:r>
            <a:r>
              <a:rPr lang="ru-RU" sz="2400" b="1" dirty="0"/>
              <a:t>– дети, которые вследствие заболевания или увечья </a:t>
            </a:r>
            <a:r>
              <a:rPr lang="ru-RU" sz="2400" b="1" dirty="0">
                <a:solidFill>
                  <a:srgbClr val="C00000"/>
                </a:solidFill>
              </a:rPr>
              <a:t>ограничены</a:t>
            </a:r>
            <a:r>
              <a:rPr lang="ru-RU" sz="2400" b="1" dirty="0"/>
              <a:t> в проявлениях жизнедеятельности.</a:t>
            </a:r>
            <a:br>
              <a:rPr lang="ru-RU" sz="2400" b="1" dirty="0"/>
            </a:br>
            <a:endParaRPr lang="ru-RU" sz="2400" b="1" dirty="0"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endParaRPr lang="ru-RU" sz="2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93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b="1" dirty="0" smtClean="0"/>
              <a:t>Может </a:t>
            </a:r>
            <a:r>
              <a:rPr lang="ru-RU" sz="3600" b="1" dirty="0"/>
              <a:t>ли ребёнок с ОВЗ </a:t>
            </a:r>
            <a:r>
              <a:rPr lang="ru-RU" sz="3600" b="1" dirty="0" smtClean="0"/>
              <a:t>одно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/>
              <a:t>временно </a:t>
            </a:r>
            <a:r>
              <a:rPr lang="ru-RU" sz="3600" b="1" dirty="0"/>
              <a:t>быть </a:t>
            </a:r>
            <a:r>
              <a:rPr lang="ru-RU" sz="3600" b="1" dirty="0"/>
              <a:t>инвалидом? </a:t>
            </a:r>
            <a:endParaRPr lang="ru-RU" sz="36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36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b="1" dirty="0" smtClean="0"/>
              <a:t>Может ли инвалид быть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/>
              <a:t>ребёнком с ОВЗ ?</a:t>
            </a: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9537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+mn-lt"/>
              </a:rPr>
              <a:t>   Дети с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ОВЗ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не являются инвалидами, пока не признаны таковыми федеральным государственным учреждением медико-социальной экспертизы </a:t>
            </a:r>
            <a:r>
              <a:rPr lang="ru-RU" sz="2000" b="1" i="1" dirty="0" smtClean="0">
                <a:latin typeface="+mn-lt"/>
              </a:rPr>
              <a:t>(МСЭ).</a:t>
            </a:r>
            <a:r>
              <a:rPr lang="ru-RU" sz="2000" b="1" dirty="0" smtClean="0">
                <a:latin typeface="+mn-lt"/>
              </a:rPr>
              <a:t> 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5" y="4005064"/>
            <a:ext cx="3495670" cy="2331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2880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   Таким</a:t>
            </a:r>
            <a:r>
              <a:rPr lang="ru-RU" sz="2000" b="1" dirty="0">
                <a:latin typeface="+mj-lt"/>
                <a:ea typeface="+mj-ea"/>
                <a:cs typeface="+mj-cs"/>
              </a:rPr>
              <a:t> образом, ребенок с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ОВЗ</a:t>
            </a:r>
            <a:r>
              <a:rPr lang="ru-RU" sz="2000" b="1" dirty="0">
                <a:latin typeface="+mj-lt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может одновременно </a:t>
            </a:r>
            <a:r>
              <a:rPr lang="ru-RU" sz="2000" b="1" dirty="0">
                <a:latin typeface="+mj-lt"/>
                <a:ea typeface="+mj-ea"/>
                <a:cs typeface="+mj-cs"/>
              </a:rPr>
              <a:t>быть инвалидом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>
              <a:latin typeface="+mj-lt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latin typeface="+mj-lt"/>
                <a:ea typeface="+mj-ea"/>
                <a:cs typeface="+mj-cs"/>
              </a:rPr>
              <a:t> И наоборот,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ребенок-инвалид </a:t>
            </a: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может не относиться </a:t>
            </a:r>
            <a:r>
              <a:rPr lang="ru-RU" sz="2000" b="1" dirty="0">
                <a:latin typeface="+mj-lt"/>
                <a:ea typeface="+mj-ea"/>
                <a:cs typeface="+mj-cs"/>
              </a:rPr>
              <a:t>к обучающимся с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ОВЗ</a:t>
            </a:r>
            <a:r>
              <a:rPr lang="ru-RU" sz="2000" b="1" dirty="0">
                <a:latin typeface="+mj-lt"/>
                <a:ea typeface="+mj-ea"/>
                <a:cs typeface="+mj-cs"/>
              </a:rPr>
              <a:t>.</a:t>
            </a:r>
            <a:br>
              <a:rPr lang="ru-RU" sz="2000" b="1" dirty="0">
                <a:latin typeface="+mj-lt"/>
                <a:ea typeface="+mj-ea"/>
                <a:cs typeface="+mj-cs"/>
              </a:rPr>
            </a:br>
            <a:endParaRPr lang="ru-RU" sz="2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06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Нормативно – правовая база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инклюзивного образования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340768"/>
            <a:ext cx="8919020" cy="5400600"/>
          </a:xfrm>
        </p:spPr>
        <p:txBody>
          <a:bodyPr/>
          <a:lstStyle/>
          <a:p>
            <a:pPr marL="0">
              <a:spcBef>
                <a:spcPts val="1200"/>
              </a:spcBef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Федеральный закон </a:t>
            </a:r>
            <a:r>
              <a:rPr lang="ru-RU" altLang="ru-RU" sz="2400" b="1" dirty="0" smtClean="0"/>
              <a:t>от 3 мая 2012 г. № 46-ФЗ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 ратификации Конвенции о правах инвалидов»;</a:t>
            </a:r>
          </a:p>
          <a:p>
            <a:pPr marL="0">
              <a:spcBef>
                <a:spcPts val="1200"/>
              </a:spcBef>
            </a:pPr>
            <a:r>
              <a:rPr lang="ru-RU" altLang="ru-RU" sz="2400" b="1" dirty="0"/>
              <a:t>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Федеральный закон </a:t>
            </a:r>
            <a:r>
              <a:rPr lang="ru-RU" altLang="ru-RU" sz="2400" b="1" dirty="0" smtClean="0">
                <a:cs typeface="Times New Roman" pitchFamily="18" charset="0"/>
              </a:rPr>
              <a:t>от 29.12.2012 № 273-ФЗ (ред. от 23.07.2013) 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«Об образовании в Российской Федерации» </a:t>
            </a:r>
            <a:r>
              <a:rPr lang="ru-RU" altLang="ru-RU" sz="2400" b="1" dirty="0" smtClean="0"/>
              <a:t>(статья 79. Организация получения образования обучающимися с ограниченными возможностями здоровья);</a:t>
            </a:r>
          </a:p>
          <a:p>
            <a:pPr marL="0">
              <a:spcBef>
                <a:spcPts val="1200"/>
              </a:spcBef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Федеральный государственный образовательный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стандарт </a:t>
            </a:r>
            <a:r>
              <a:rPr lang="ru-RU" altLang="ru-RU" sz="2400" b="1" dirty="0" smtClean="0"/>
              <a:t>дошкольного </a:t>
            </a:r>
            <a:r>
              <a:rPr lang="ru-RU" altLang="ru-RU" sz="2400" b="1" dirty="0" smtClean="0"/>
              <a:t>образования (</a:t>
            </a:r>
            <a:r>
              <a:rPr lang="ru-RU" altLang="ru-RU" sz="2400" b="1" dirty="0"/>
              <a:t>утв. </a:t>
            </a:r>
            <a:r>
              <a:rPr lang="ru-RU" altLang="ru-RU" sz="2400" b="1" u="sng" dirty="0">
                <a:hlinkClick r:id="rId2"/>
              </a:rPr>
              <a:t>приказом</a:t>
            </a:r>
            <a:r>
              <a:rPr lang="ru-RU" altLang="ru-RU" sz="2400" b="1" dirty="0"/>
              <a:t> Министерства образования и науки РФ от 17 октября 2013 г. № 1155</a:t>
            </a:r>
            <a:r>
              <a:rPr lang="ru-RU" altLang="ru-RU" sz="2400" b="1" dirty="0" smtClean="0"/>
              <a:t>);</a:t>
            </a: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663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Нормативно – правовая база 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инклюзивного образования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1200"/>
              </a:spcBef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Приказ </a:t>
            </a:r>
            <a:r>
              <a:rPr lang="ru-RU" altLang="ru-RU" sz="2400" b="1" dirty="0" err="1">
                <a:solidFill>
                  <a:schemeClr val="accent1">
                    <a:lumMod val="75000"/>
                  </a:schemeClr>
                </a:solidFill>
              </a:rPr>
              <a:t>Минобрнауки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 РФ </a:t>
            </a:r>
            <a:r>
              <a:rPr lang="ru-RU" altLang="ru-RU" sz="2400" b="1" dirty="0"/>
              <a:t>от 30 августа 2013 г. № 1014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образования»;</a:t>
            </a:r>
          </a:p>
          <a:p>
            <a:pPr marL="0">
              <a:spcBef>
                <a:spcPts val="1200"/>
              </a:spcBef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altLang="ru-RU" sz="2400" b="1" dirty="0" err="1">
                <a:solidFill>
                  <a:schemeClr val="accent1">
                    <a:lumMod val="75000"/>
                  </a:schemeClr>
                </a:solidFill>
              </a:rPr>
              <a:t>Санитарно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 эпидемиологические требования </a:t>
            </a:r>
            <a:r>
              <a:rPr lang="ru-RU" altLang="ru-RU" sz="2400" b="1" dirty="0"/>
              <a:t>к устройству, содержанию и организации режима работы дошкольных образовательных организаций»  Постановление Главного государственного санитарного врача Российской Федерации от 15 мая 2013 г. № 26.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51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640960" cy="1243608"/>
          </a:xfrm>
        </p:spPr>
        <p:txBody>
          <a:bodyPr/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Аналитическая деятельность руководителя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4644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Готовы </a:t>
            </a:r>
            <a:r>
              <a:rPr lang="ru-RU" b="1" dirty="0"/>
              <a:t>ли педагоги, </a:t>
            </a:r>
            <a:r>
              <a:rPr lang="ru-RU" b="1" dirty="0" smtClean="0"/>
              <a:t>специалисты</a:t>
            </a:r>
            <a:r>
              <a:rPr lang="ru-RU" b="1" dirty="0"/>
              <a:t> </a:t>
            </a:r>
            <a:r>
              <a:rPr lang="ru-RU" b="1" dirty="0"/>
              <a:t> </a:t>
            </a:r>
            <a:r>
              <a:rPr lang="ru-RU" b="1" dirty="0" smtClean="0"/>
              <a:t>готово ли образовательное</a:t>
            </a:r>
            <a:r>
              <a:rPr lang="ru-RU" b="1" dirty="0"/>
              <a:t> </a:t>
            </a:r>
            <a:r>
              <a:rPr lang="ru-RU" b="1" dirty="0" smtClean="0"/>
              <a:t>учреждение </a:t>
            </a:r>
            <a:r>
              <a:rPr lang="ru-RU" b="1" dirty="0"/>
              <a:t>работать по-новому </a:t>
            </a:r>
            <a:r>
              <a:rPr lang="ru-RU" b="1" dirty="0" smtClean="0"/>
              <a:t>?</a:t>
            </a: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Как </a:t>
            </a:r>
            <a:r>
              <a:rPr lang="ru-RU" b="1" dirty="0" smtClean="0"/>
              <a:t>сделать  так</a:t>
            </a:r>
            <a:r>
              <a:rPr lang="ru-RU" b="1" dirty="0"/>
              <a:t>, чтобы </a:t>
            </a:r>
            <a:r>
              <a:rPr lang="ru-RU" b="1" dirty="0"/>
              <a:t> образование детей с ОВЗ стало качественным?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8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Классификация </a:t>
            </a:r>
            <a:b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нарушений развития  </a:t>
            </a: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altLang="ru-RU" sz="2800" b="1" dirty="0" smtClean="0"/>
              <a:t> </a:t>
            </a:r>
            <a:r>
              <a:rPr lang="ru-RU" altLang="ru-RU" sz="2800" b="1" dirty="0" smtClean="0"/>
              <a:t>расстройство поведения </a:t>
            </a:r>
            <a:r>
              <a:rPr lang="ru-RU" altLang="ru-RU" sz="2800" b="1" dirty="0"/>
              <a:t>и общения; </a:t>
            </a:r>
            <a:endParaRPr lang="ru-RU" altLang="ru-RU" sz="28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altLang="ru-RU" sz="2800" b="1" dirty="0" smtClean="0"/>
              <a:t>нарушения </a:t>
            </a:r>
            <a:r>
              <a:rPr lang="ru-RU" altLang="ru-RU" sz="2800" b="1" dirty="0"/>
              <a:t>умственного </a:t>
            </a:r>
            <a:r>
              <a:rPr lang="ru-RU" altLang="ru-RU" sz="2800" b="1" dirty="0" smtClean="0"/>
              <a:t>развития;</a:t>
            </a:r>
            <a:endParaRPr lang="ru-RU" altLang="ru-RU" sz="28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altLang="ru-RU" sz="2800" b="1" dirty="0" smtClean="0"/>
              <a:t>нарушения </a:t>
            </a:r>
            <a:r>
              <a:rPr lang="ru-RU" altLang="ru-RU" sz="2800" b="1" dirty="0" smtClean="0"/>
              <a:t>слуха</a:t>
            </a:r>
            <a:r>
              <a:rPr lang="ru-RU" altLang="ru-RU" sz="2800" b="1" dirty="0"/>
              <a:t>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нарушения </a:t>
            </a:r>
            <a:r>
              <a:rPr lang="ru-RU" altLang="ru-RU" sz="2800" b="1" dirty="0"/>
              <a:t>зрения;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речевые </a:t>
            </a:r>
            <a:r>
              <a:rPr lang="ru-RU" altLang="ru-RU" sz="2800" b="1" dirty="0" smtClean="0"/>
              <a:t>дисфункции; </a:t>
            </a:r>
            <a:endParaRPr lang="ru-RU" altLang="ru-RU" sz="28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изменения </a:t>
            </a:r>
            <a:r>
              <a:rPr lang="ru-RU" altLang="ru-RU" sz="2800" b="1" dirty="0"/>
              <a:t>опорно-двигательного аппарата</a:t>
            </a:r>
            <a:r>
              <a:rPr lang="ru-RU" altLang="ru-RU" sz="2800" b="1" dirty="0" smtClean="0"/>
              <a:t>;</a:t>
            </a:r>
            <a:endParaRPr lang="ru-RU" altLang="ru-RU" sz="28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задержка </a:t>
            </a:r>
            <a:r>
              <a:rPr lang="ru-RU" altLang="ru-RU" sz="2800" b="1" dirty="0"/>
              <a:t>психического развития; </a:t>
            </a:r>
            <a:endParaRPr lang="ru-RU" altLang="ru-RU" sz="28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altLang="ru-RU" sz="2800" b="1" dirty="0" smtClean="0"/>
              <a:t> комплексные </a:t>
            </a:r>
            <a:r>
              <a:rPr lang="ru-RU" altLang="ru-RU" sz="2800" b="1" dirty="0"/>
              <a:t>нарушения. </a:t>
            </a:r>
          </a:p>
          <a:p>
            <a:pPr marL="0" indent="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47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«Нельзя выводить детей туда, где их не понимают».</a:t>
            </a:r>
          </a:p>
          <a:p>
            <a:pPr marL="0" indent="0" algn="r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</a:t>
            </a:r>
            <a:r>
              <a:rPr lang="ru-RU" sz="2400" b="1" dirty="0" smtClean="0"/>
              <a:t>О.Г. </a:t>
            </a:r>
            <a:r>
              <a:rPr lang="ru-RU" sz="2400" b="1" dirty="0" err="1" smtClean="0"/>
              <a:t>Налбандян</a:t>
            </a:r>
            <a:r>
              <a:rPr lang="ru-RU" sz="2400" b="1" dirty="0" smtClean="0"/>
              <a:t>, </a:t>
            </a:r>
          </a:p>
          <a:p>
            <a:pPr marL="0" indent="0" algn="r">
              <a:buNone/>
            </a:pPr>
            <a:r>
              <a:rPr lang="ru-RU" sz="2400" b="1" dirty="0" smtClean="0"/>
              <a:t>первый проректор МСГИ, </a:t>
            </a:r>
          </a:p>
          <a:p>
            <a:pPr marL="0" indent="0" algn="r">
              <a:buNone/>
            </a:pPr>
            <a:r>
              <a:rPr lang="ru-RU" sz="2400" b="1" dirty="0" smtClean="0"/>
              <a:t>доктор физико-математических наук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7850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1"/>
          <p:cNvSpPr>
            <a:spLocks noChangeShapeType="1"/>
          </p:cNvSpPr>
          <p:nvPr/>
        </p:nvSpPr>
        <p:spPr bwMode="auto">
          <a:xfrm flipH="1">
            <a:off x="4432300" y="1184275"/>
            <a:ext cx="0" cy="255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22895" y="285957"/>
            <a:ext cx="85696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необходимо для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инклюзивной практики в ОУ</a:t>
            </a: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 flipV="1">
            <a:off x="4572000" y="1196975"/>
            <a:ext cx="714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900113" y="1196975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900113" y="11969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8243888" y="1196975"/>
            <a:ext cx="0" cy="458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179388" y="1340768"/>
            <a:ext cx="2333625" cy="9357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dbl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/>
              <a:t>Наличие мотивации </a:t>
            </a:r>
          </a:p>
          <a:p>
            <a:pPr algn="ctr" eaLnBrk="1" hangingPunct="1"/>
            <a:r>
              <a:rPr lang="ru-RU" altLang="ru-RU" sz="1600" b="1" dirty="0"/>
              <a:t>руководителя ДОУ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5008563" y="5636705"/>
            <a:ext cx="3956050" cy="1032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dbl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altLang="ru-RU" sz="1600" b="1" dirty="0"/>
              <a:t>Возможность п</a:t>
            </a:r>
            <a:r>
              <a:rPr lang="ru-RU" altLang="ru-RU" sz="1600" b="1" dirty="0" smtClean="0"/>
              <a:t>овышения</a:t>
            </a:r>
            <a:endParaRPr lang="en-US" altLang="ru-RU" sz="1600" b="1" dirty="0" smtClean="0"/>
          </a:p>
          <a:p>
            <a:pPr eaLnBrk="1" hangingPunct="1"/>
            <a:r>
              <a:rPr lang="ru-RU" altLang="ru-RU" sz="1600" b="1" dirty="0" smtClean="0"/>
              <a:t>квалификации </a:t>
            </a:r>
            <a:r>
              <a:rPr lang="ru-RU" altLang="ru-RU" sz="1600" b="1" dirty="0"/>
              <a:t>педагогов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4067944" y="4504339"/>
            <a:ext cx="3782245" cy="10042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dbl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400" b="1" dirty="0"/>
              <a:t>Наличие специальных </a:t>
            </a:r>
            <a:r>
              <a:rPr lang="ru-RU" altLang="ru-RU" sz="1400" b="1" dirty="0" smtClean="0"/>
              <a:t>условий для</a:t>
            </a:r>
          </a:p>
          <a:p>
            <a:pPr algn="ctr" eaLnBrk="1" hangingPunct="1"/>
            <a:r>
              <a:rPr lang="ru-RU" altLang="ru-RU" sz="1400" b="1" dirty="0" smtClean="0"/>
              <a:t>обучения </a:t>
            </a:r>
            <a:r>
              <a:rPr lang="ru-RU" altLang="ru-RU" sz="1400" b="1" dirty="0"/>
              <a:t>и воспитания детей с ОВЗ</a:t>
            </a:r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1301750" y="2370738"/>
            <a:ext cx="3074988" cy="1031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dbl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/>
              <a:t>Психологическая готовность </a:t>
            </a:r>
          </a:p>
          <a:p>
            <a:pPr algn="ctr" eaLnBrk="1" hangingPunct="1"/>
            <a:r>
              <a:rPr lang="ru-RU" altLang="ru-RU" sz="1600" b="1" dirty="0"/>
              <a:t>коллектива ДОУ к инклюзии</a:t>
            </a:r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6061075" y="1222375"/>
            <a:ext cx="52388" cy="3462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2916238" y="3530094"/>
            <a:ext cx="3074987" cy="879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dbl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/>
              <a:t>Наличие </a:t>
            </a:r>
          </a:p>
          <a:p>
            <a:pPr algn="ctr" eaLnBrk="1" hangingPunct="1"/>
            <a:r>
              <a:rPr lang="ru-RU" altLang="ru-RU" sz="1600" b="1" dirty="0"/>
              <a:t>необходимых специалистов</a:t>
            </a:r>
          </a:p>
        </p:txBody>
      </p:sp>
      <p:sp>
        <p:nvSpPr>
          <p:cNvPr id="5134" name="Line 11"/>
          <p:cNvSpPr>
            <a:spLocks noChangeShapeType="1"/>
          </p:cNvSpPr>
          <p:nvPr/>
        </p:nvSpPr>
        <p:spPr bwMode="auto">
          <a:xfrm flipH="1">
            <a:off x="2843213" y="1196975"/>
            <a:ext cx="0" cy="137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81" y="5730969"/>
            <a:ext cx="1197232" cy="843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457200"/>
            <a:ext cx="8219256" cy="5996136"/>
          </a:xfrm>
        </p:spPr>
        <p:txBody>
          <a:bodyPr/>
          <a:lstStyle/>
          <a:p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«</a:t>
            </a:r>
            <a:r>
              <a:rPr lang="ru-RU" b="1" dirty="0" smtClean="0">
                <a:cs typeface="Arial" panose="020B0604020202020204" pitchFamily="34" charset="0"/>
              </a:rPr>
              <a:t>Теперь, когда мы научились летать по воздуху, как птицы, плавать под водой, как рыбы, нам не хватает только одного: научиться жить на земле как </a:t>
            </a:r>
            <a:r>
              <a:rPr lang="ru-RU" b="1" dirty="0">
                <a:cs typeface="Arial" panose="020B0604020202020204" pitchFamily="34" charset="0"/>
              </a:rPr>
              <a:t>… (люди</a:t>
            </a:r>
            <a:r>
              <a:rPr lang="ru-RU" b="1" dirty="0" smtClean="0">
                <a:cs typeface="Arial" panose="020B0604020202020204" pitchFamily="34" charset="0"/>
              </a:rPr>
              <a:t>)».</a:t>
            </a:r>
            <a:endParaRPr lang="ru-RU" b="1" dirty="0"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cs typeface="Arial" panose="020B0604020202020204" pitchFamily="34" charset="0"/>
              </a:rPr>
              <a:t>                                          </a:t>
            </a:r>
            <a:r>
              <a:rPr lang="ru-RU" b="1" dirty="0" smtClean="0"/>
              <a:t>Б</a:t>
            </a:r>
            <a:r>
              <a:rPr lang="ru-RU" b="1" dirty="0"/>
              <a:t>. Шоу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3745829" cy="24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5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withkids.ru/sites/default/files/pictures/school_pages/136/sub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27" y="1842397"/>
            <a:ext cx="2438499" cy="240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17550" y="622300"/>
            <a:ext cx="7535863" cy="4611688"/>
            <a:chOff x="384" y="624"/>
            <a:chExt cx="4951" cy="3221"/>
          </a:xfrm>
        </p:grpSpPr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3281" y="1054"/>
              <a:ext cx="1728" cy="976"/>
            </a:xfrm>
            <a:prstGeom prst="ellipse">
              <a:avLst/>
            </a:prstGeom>
            <a:solidFill>
              <a:srgbClr val="FFD6C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870" name="Text Box 7"/>
            <p:cNvSpPr txBox="1">
              <a:spLocks noChangeArrowheads="1"/>
            </p:cNvSpPr>
            <p:nvPr/>
          </p:nvSpPr>
          <p:spPr bwMode="auto">
            <a:xfrm>
              <a:off x="3420" y="1149"/>
              <a:ext cx="1566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Tx/>
                <a:buFontTx/>
                <a:buNone/>
              </a:pPr>
              <a:r>
                <a:rPr lang="ru-RU" altLang="ru-RU" sz="900" b="1" dirty="0">
                  <a:solidFill>
                    <a:srgbClr val="FFFFFF"/>
                  </a:solidFill>
                </a:rPr>
                <a:t> </a:t>
              </a:r>
            </a:p>
            <a:p>
              <a:pPr algn="ctr">
                <a:spcBef>
                  <a:spcPts val="40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latin typeface="+mn-lt"/>
                </a:rPr>
                <a:t>Принцип поддержки самостоятельной активности ребёнка</a:t>
              </a:r>
              <a:endParaRPr lang="ru-RU" altLang="ru-RU" sz="900" dirty="0">
                <a:latin typeface="+mn-lt"/>
              </a:endParaRPr>
            </a:p>
          </p:txBody>
        </p:sp>
        <p:sp>
          <p:nvSpPr>
            <p:cNvPr id="36871" name="Oval 8"/>
            <p:cNvSpPr>
              <a:spLocks noChangeArrowheads="1"/>
            </p:cNvSpPr>
            <p:nvPr/>
          </p:nvSpPr>
          <p:spPr bwMode="auto">
            <a:xfrm>
              <a:off x="1927" y="624"/>
              <a:ext cx="1678" cy="104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872" name="Text Box 9"/>
            <p:cNvSpPr txBox="1">
              <a:spLocks noChangeArrowheads="1"/>
            </p:cNvSpPr>
            <p:nvPr/>
          </p:nvSpPr>
          <p:spPr bwMode="auto">
            <a:xfrm>
              <a:off x="2035" y="644"/>
              <a:ext cx="1479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600" b="1" dirty="0">
                <a:solidFill>
                  <a:srgbClr val="0033CC"/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latin typeface="+mn-lt"/>
                </a:rPr>
                <a:t>Принцип индивидуального подхода</a:t>
              </a:r>
              <a:endParaRPr lang="ru-RU" altLang="ru-RU" sz="900" dirty="0">
                <a:latin typeface="+mn-lt"/>
              </a:endParaRPr>
            </a:p>
          </p:txBody>
        </p: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639" y="1048"/>
              <a:ext cx="1598" cy="976"/>
            </a:xfrm>
            <a:prstGeom prst="ellipse">
              <a:avLst/>
            </a:prstGeom>
            <a:solidFill>
              <a:srgbClr val="E1E1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874" name="Text Box 11"/>
            <p:cNvSpPr txBox="1">
              <a:spLocks noChangeArrowheads="1"/>
            </p:cNvSpPr>
            <p:nvPr/>
          </p:nvSpPr>
          <p:spPr bwMode="auto">
            <a:xfrm>
              <a:off x="652" y="1103"/>
              <a:ext cx="1534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latin typeface="+mn-lt"/>
                </a:rPr>
                <a:t>Принцип динамического развития образовательной модели ДОУ</a:t>
              </a:r>
              <a:endParaRPr lang="ru-RU" altLang="ru-RU" sz="1000" dirty="0">
                <a:latin typeface="+mn-lt"/>
              </a:endParaRP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84" y="1968"/>
              <a:ext cx="1709" cy="1098"/>
            </a:xfrm>
            <a:prstGeom prst="ellipse">
              <a:avLst/>
            </a:prstGeom>
            <a:solidFill>
              <a:srgbClr val="FFDC4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876" name="Text Box 13"/>
            <p:cNvSpPr txBox="1">
              <a:spLocks noChangeArrowheads="1"/>
            </p:cNvSpPr>
            <p:nvPr/>
          </p:nvSpPr>
          <p:spPr bwMode="auto">
            <a:xfrm>
              <a:off x="478" y="1968"/>
              <a:ext cx="1572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</a:pPr>
              <a:endParaRPr lang="ru-RU" altLang="ru-RU" sz="1600" b="1" dirty="0">
                <a:solidFill>
                  <a:srgbClr val="0033CC"/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</a:pPr>
              <a:r>
                <a:rPr lang="ru-RU" altLang="ru-RU" sz="1600" b="1" dirty="0">
                  <a:latin typeface="+mn-lt"/>
                </a:rPr>
                <a:t>Принцип партнёрского взаимодействия в семье</a:t>
              </a:r>
              <a:endParaRPr lang="ru-RU" altLang="ru-RU" sz="1000" dirty="0">
                <a:latin typeface="+mn-lt"/>
              </a:endParaRPr>
            </a:p>
          </p:txBody>
        </p:sp>
        <p:sp>
          <p:nvSpPr>
            <p:cNvPr id="36877" name="Oval 14"/>
            <p:cNvSpPr>
              <a:spLocks noChangeArrowheads="1"/>
            </p:cNvSpPr>
            <p:nvPr/>
          </p:nvSpPr>
          <p:spPr bwMode="auto">
            <a:xfrm>
              <a:off x="3442" y="1953"/>
              <a:ext cx="1893" cy="105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78" name="Text Box 15"/>
            <p:cNvSpPr txBox="1">
              <a:spLocks noChangeArrowheads="1"/>
            </p:cNvSpPr>
            <p:nvPr/>
          </p:nvSpPr>
          <p:spPr bwMode="auto">
            <a:xfrm>
              <a:off x="3535" y="1981"/>
              <a:ext cx="1707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600" b="1" dirty="0">
                <a:solidFill>
                  <a:srgbClr val="0033CC"/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600" b="1" dirty="0">
                <a:solidFill>
                  <a:srgbClr val="0033CC"/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latin typeface="+mn-lt"/>
                </a:rPr>
                <a:t>Принцип социального взаимодействия</a:t>
              </a:r>
              <a:endParaRPr lang="ru-RU" altLang="ru-RU" sz="900" dirty="0">
                <a:latin typeface="+mn-lt"/>
              </a:endParaRPr>
            </a:p>
          </p:txBody>
        </p:sp>
        <p:sp>
          <p:nvSpPr>
            <p:cNvPr id="36879" name="Oval 16"/>
            <p:cNvSpPr>
              <a:spLocks noChangeArrowheads="1"/>
            </p:cNvSpPr>
            <p:nvPr/>
          </p:nvSpPr>
          <p:spPr bwMode="auto">
            <a:xfrm>
              <a:off x="2835" y="2821"/>
              <a:ext cx="1697" cy="1024"/>
            </a:xfrm>
            <a:prstGeom prst="ellipse">
              <a:avLst/>
            </a:prstGeom>
            <a:solidFill>
              <a:srgbClr val="E0C1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880" name="Text Box 17"/>
            <p:cNvSpPr txBox="1">
              <a:spLocks noChangeArrowheads="1"/>
            </p:cNvSpPr>
            <p:nvPr/>
          </p:nvSpPr>
          <p:spPr bwMode="auto">
            <a:xfrm>
              <a:off x="2785" y="2876"/>
              <a:ext cx="1834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600" b="1" dirty="0">
                <a:solidFill>
                  <a:srgbClr val="0033CC"/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latin typeface="+mn-lt"/>
                </a:rPr>
                <a:t>Принцип междисциплинарного подхода</a:t>
              </a:r>
              <a:endParaRPr lang="ru-RU" altLang="ru-RU" sz="900" dirty="0">
                <a:latin typeface="+mn-lt"/>
              </a:endParaRP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1251" y="2781"/>
              <a:ext cx="1710" cy="104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882" name="Text Box 19"/>
            <p:cNvSpPr txBox="1">
              <a:spLocks noChangeArrowheads="1"/>
            </p:cNvSpPr>
            <p:nvPr/>
          </p:nvSpPr>
          <p:spPr bwMode="auto">
            <a:xfrm>
              <a:off x="1302" y="2837"/>
              <a:ext cx="1572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600" b="1" dirty="0">
                <a:solidFill>
                  <a:srgbClr val="0033CC"/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latin typeface="+mn-lt"/>
                </a:rPr>
                <a:t>Принцип </a:t>
              </a:r>
            </a:p>
            <a:p>
              <a:pPr algn="ctr"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</a:pPr>
              <a:r>
                <a:rPr lang="ru-RU" altLang="ru-RU" sz="1600" b="1" dirty="0">
                  <a:latin typeface="+mn-lt"/>
                </a:rPr>
                <a:t>вариативности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700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900" dirty="0">
                <a:solidFill>
                  <a:srgbClr val="0033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6868" name="Прямоугольник 18"/>
          <p:cNvSpPr>
            <a:spLocks noChangeArrowheads="1"/>
          </p:cNvSpPr>
          <p:nvPr/>
        </p:nvSpPr>
        <p:spPr bwMode="auto">
          <a:xfrm>
            <a:off x="358775" y="5407025"/>
            <a:ext cx="7967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n-lt"/>
              </a:rPr>
              <a:t>Организация работы с </a:t>
            </a:r>
            <a:r>
              <a:rPr lang="ru-RU" altLang="ru-RU" sz="2400" b="1" dirty="0" smtClean="0">
                <a:latin typeface="+mn-lt"/>
              </a:rPr>
              <a:t>детьми с ОВЗ </a:t>
            </a:r>
            <a:r>
              <a:rPr lang="ru-RU" altLang="ru-RU" sz="2400" b="1" dirty="0">
                <a:latin typeface="+mn-lt"/>
              </a:rPr>
              <a:t>основывается на принципах, обеспечивающих инклюзивную практику </a:t>
            </a:r>
          </a:p>
        </p:txBody>
      </p:sp>
    </p:spTree>
    <p:extLst>
      <p:ext uri="{BB962C8B-B14F-4D97-AF65-F5344CB8AC3E}">
        <p14:creationId xmlns:p14="http://schemas.microsoft.com/office/powerpoint/2010/main" val="21303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4" y="404663"/>
            <a:ext cx="8632825" cy="36004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Система комплексного сопровождения детей с ОВЗ</a:t>
            </a:r>
          </a:p>
        </p:txBody>
      </p:sp>
      <p:grpSp>
        <p:nvGrpSpPr>
          <p:cNvPr id="7172" name="Группа 258"/>
          <p:cNvGrpSpPr>
            <a:grpSpLocks/>
          </p:cNvGrpSpPr>
          <p:nvPr/>
        </p:nvGrpSpPr>
        <p:grpSpPr bwMode="auto">
          <a:xfrm>
            <a:off x="73311" y="1089025"/>
            <a:ext cx="9000554" cy="5653088"/>
            <a:chOff x="251520" y="641451"/>
            <a:chExt cx="8725802" cy="6207929"/>
          </a:xfrm>
        </p:grpSpPr>
        <p:grpSp>
          <p:nvGrpSpPr>
            <p:cNvPr id="7175" name="Группа 254"/>
            <p:cNvGrpSpPr>
              <a:grpSpLocks/>
            </p:cNvGrpSpPr>
            <p:nvPr/>
          </p:nvGrpSpPr>
          <p:grpSpPr bwMode="auto">
            <a:xfrm>
              <a:off x="251520" y="641451"/>
              <a:ext cx="8725802" cy="6207929"/>
              <a:chOff x="251520" y="641451"/>
              <a:chExt cx="8725802" cy="6207929"/>
            </a:xfrm>
          </p:grpSpPr>
          <p:grpSp>
            <p:nvGrpSpPr>
              <p:cNvPr id="7177" name="Группа 160"/>
              <p:cNvGrpSpPr>
                <a:grpSpLocks/>
              </p:cNvGrpSpPr>
              <p:nvPr/>
            </p:nvGrpSpPr>
            <p:grpSpPr bwMode="auto">
              <a:xfrm>
                <a:off x="251520" y="641451"/>
                <a:ext cx="8725802" cy="6207929"/>
                <a:chOff x="251520" y="641451"/>
                <a:chExt cx="8725802" cy="6207929"/>
              </a:xfrm>
            </p:grpSpPr>
            <p:sp>
              <p:nvSpPr>
                <p:cNvPr id="4" name="Прямоугольник 3"/>
                <p:cNvSpPr/>
                <p:nvPr/>
              </p:nvSpPr>
              <p:spPr>
                <a:xfrm>
                  <a:off x="251520" y="641451"/>
                  <a:ext cx="1151279" cy="50556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endParaRPr lang="ru-RU" sz="1050" b="1" dirty="0"/>
                </a:p>
                <a:p>
                  <a:pPr algn="ctr">
                    <a:defRPr/>
                  </a:pPr>
                  <a:r>
                    <a:rPr lang="ru-RU" sz="1050" b="1" dirty="0"/>
                    <a:t>Педагогический совет</a:t>
                  </a:r>
                </a:p>
                <a:p>
                  <a:pPr algn="ctr">
                    <a:defRPr/>
                  </a:pPr>
                  <a:endParaRPr lang="ru-RU" sz="1050" b="1" dirty="0"/>
                </a:p>
              </p:txBody>
            </p:sp>
            <p:sp>
              <p:nvSpPr>
                <p:cNvPr id="5" name="Прямоугольник 4"/>
                <p:cNvSpPr/>
                <p:nvPr/>
              </p:nvSpPr>
              <p:spPr>
                <a:xfrm>
                  <a:off x="1763052" y="641451"/>
                  <a:ext cx="1152812" cy="50556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Собрание трудового коллектива</a:t>
                  </a:r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3276118" y="641451"/>
                  <a:ext cx="1151278" cy="50556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Директор</a:t>
                  </a:r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4787650" y="641451"/>
                  <a:ext cx="1152812" cy="503817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Родительский комитет</a:t>
                  </a:r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6300714" y="641451"/>
                  <a:ext cx="1151279" cy="50556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Попечительский совет</a:t>
                  </a:r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7824510" y="643195"/>
                  <a:ext cx="1152812" cy="503816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Общая родительская конференция</a:t>
                  </a:r>
                </a:p>
              </p:txBody>
            </p:sp>
            <p:cxnSp>
              <p:nvCxnSpPr>
                <p:cNvPr id="11" name="Прямая со стрелкой 10"/>
                <p:cNvCxnSpPr>
                  <a:stCxn id="4" idx="3"/>
                  <a:endCxn id="5" idx="1"/>
                </p:cNvCxnSpPr>
                <p:nvPr/>
              </p:nvCxnSpPr>
              <p:spPr>
                <a:xfrm>
                  <a:off x="1402799" y="894232"/>
                  <a:ext cx="360253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 стрелкой 13"/>
                <p:cNvCxnSpPr>
                  <a:stCxn id="5" idx="3"/>
                  <a:endCxn id="6" idx="1"/>
                </p:cNvCxnSpPr>
                <p:nvPr/>
              </p:nvCxnSpPr>
              <p:spPr>
                <a:xfrm>
                  <a:off x="2915864" y="894232"/>
                  <a:ext cx="36025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 стрелкой 16"/>
                <p:cNvCxnSpPr>
                  <a:stCxn id="6" idx="3"/>
                  <a:endCxn id="7" idx="1"/>
                </p:cNvCxnSpPr>
                <p:nvPr/>
              </p:nvCxnSpPr>
              <p:spPr>
                <a:xfrm flipV="1">
                  <a:off x="4427396" y="894232"/>
                  <a:ext cx="36025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/>
                <p:cNvCxnSpPr>
                  <a:stCxn id="7" idx="3"/>
                  <a:endCxn id="8" idx="1"/>
                </p:cNvCxnSpPr>
                <p:nvPr/>
              </p:nvCxnSpPr>
              <p:spPr>
                <a:xfrm>
                  <a:off x="5940461" y="894232"/>
                  <a:ext cx="360253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 стрелкой 24"/>
                <p:cNvCxnSpPr>
                  <a:stCxn id="8" idx="3"/>
                  <a:endCxn id="9" idx="1"/>
                </p:cNvCxnSpPr>
                <p:nvPr/>
              </p:nvCxnSpPr>
              <p:spPr>
                <a:xfrm>
                  <a:off x="7451993" y="894232"/>
                  <a:ext cx="372517" cy="174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Прямоугольник 27"/>
                <p:cNvSpPr/>
                <p:nvPr/>
              </p:nvSpPr>
              <p:spPr>
                <a:xfrm>
                  <a:off x="4011955" y="1511363"/>
                  <a:ext cx="1151278" cy="224886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СЕМЬЯ</a:t>
                  </a:r>
                </a:p>
              </p:txBody>
            </p:sp>
            <p:grpSp>
              <p:nvGrpSpPr>
                <p:cNvPr id="7195" name="Группа 139"/>
                <p:cNvGrpSpPr>
                  <a:grpSpLocks/>
                </p:cNvGrpSpPr>
                <p:nvPr/>
              </p:nvGrpSpPr>
              <p:grpSpPr bwMode="auto">
                <a:xfrm>
                  <a:off x="827160" y="1147011"/>
                  <a:ext cx="7573757" cy="364353"/>
                  <a:chOff x="827160" y="1147011"/>
                  <a:chExt cx="7573757" cy="364353"/>
                </a:xfrm>
              </p:grpSpPr>
              <p:cxnSp>
                <p:nvCxnSpPr>
                  <p:cNvPr id="34" name="Прямая со стрелкой 33"/>
                  <p:cNvCxnSpPr>
                    <a:endCxn id="4" idx="2"/>
                  </p:cNvCxnSpPr>
                  <p:nvPr/>
                </p:nvCxnSpPr>
                <p:spPr>
                  <a:xfrm flipH="1" flipV="1">
                    <a:off x="827160" y="1147011"/>
                    <a:ext cx="767" cy="221402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 стрелкой 34"/>
                  <p:cNvCxnSpPr>
                    <a:endCxn id="9" idx="2"/>
                  </p:cNvCxnSpPr>
                  <p:nvPr/>
                </p:nvCxnSpPr>
                <p:spPr>
                  <a:xfrm flipV="1">
                    <a:off x="8400916" y="1148755"/>
                    <a:ext cx="0" cy="21965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Прямая со стрелкой 37"/>
                  <p:cNvCxnSpPr/>
                  <p:nvPr/>
                </p:nvCxnSpPr>
                <p:spPr>
                  <a:xfrm>
                    <a:off x="4586827" y="1368412"/>
                    <a:ext cx="0" cy="142952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единительная линия 39"/>
                  <p:cNvCxnSpPr/>
                  <p:nvPr/>
                </p:nvCxnSpPr>
                <p:spPr>
                  <a:xfrm>
                    <a:off x="827926" y="1368412"/>
                    <a:ext cx="7572991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Прямоугольник 42"/>
                <p:cNvSpPr/>
                <p:nvPr/>
              </p:nvSpPr>
              <p:spPr>
                <a:xfrm>
                  <a:off x="3651701" y="1917554"/>
                  <a:ext cx="1871786" cy="50730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Координационный совет</a:t>
                  </a:r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1070906" y="1842115"/>
                  <a:ext cx="1631873" cy="197865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Директор</a:t>
                  </a:r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1070906" y="2088399"/>
                  <a:ext cx="1631873" cy="534325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 smtClean="0"/>
                    <a:t>Координатор </a:t>
                  </a:r>
                  <a:r>
                    <a:rPr lang="ru-RU" sz="1050" b="1" dirty="0"/>
                    <a:t>по инклюзии </a:t>
                  </a:r>
                  <a:r>
                    <a:rPr lang="ru-RU" sz="1050" b="1" dirty="0" smtClean="0"/>
                    <a:t>- учитель-логопед</a:t>
                  </a:r>
                  <a:endParaRPr lang="ru-RU" sz="1050" b="1" dirty="0"/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6470877" y="2025639"/>
                  <a:ext cx="1702308" cy="231861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Педагог-психолог</a:t>
                  </a:r>
                </a:p>
              </p:txBody>
            </p:sp>
            <p:sp>
              <p:nvSpPr>
                <p:cNvPr id="47" name="Прямоугольник 46"/>
                <p:cNvSpPr/>
                <p:nvPr/>
              </p:nvSpPr>
              <p:spPr>
                <a:xfrm>
                  <a:off x="6470877" y="2315029"/>
                  <a:ext cx="1702308" cy="237092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 smtClean="0"/>
                    <a:t>Врач-педиатр</a:t>
                  </a:r>
                  <a:endParaRPr lang="ru-RU" sz="1050" b="1" dirty="0"/>
                </a:p>
              </p:txBody>
            </p:sp>
            <p:cxnSp>
              <p:nvCxnSpPr>
                <p:cNvPr id="48" name="Прямая со стрелкой 47"/>
                <p:cNvCxnSpPr>
                  <a:stCxn id="44" idx="3"/>
                </p:cNvCxnSpPr>
                <p:nvPr/>
              </p:nvCxnSpPr>
              <p:spPr>
                <a:xfrm>
                  <a:off x="2702778" y="1941048"/>
                  <a:ext cx="948923" cy="915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 стрелкой 50"/>
                <p:cNvCxnSpPr>
                  <a:stCxn id="45" idx="3"/>
                </p:cNvCxnSpPr>
                <p:nvPr/>
              </p:nvCxnSpPr>
              <p:spPr>
                <a:xfrm flipV="1">
                  <a:off x="2702778" y="2315031"/>
                  <a:ext cx="935126" cy="4053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 стрелкой 53"/>
                <p:cNvCxnSpPr>
                  <a:endCxn id="46" idx="1"/>
                </p:cNvCxnSpPr>
                <p:nvPr/>
              </p:nvCxnSpPr>
              <p:spPr>
                <a:xfrm flipV="1">
                  <a:off x="5529619" y="2141570"/>
                  <a:ext cx="941258" cy="2876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 стрелкой 55"/>
                <p:cNvCxnSpPr>
                  <a:endCxn id="47" idx="1"/>
                </p:cNvCxnSpPr>
                <p:nvPr/>
              </p:nvCxnSpPr>
              <p:spPr>
                <a:xfrm>
                  <a:off x="5529619" y="2315029"/>
                  <a:ext cx="941258" cy="11854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Прямоугольник 59"/>
                <p:cNvSpPr/>
                <p:nvPr/>
              </p:nvSpPr>
              <p:spPr>
                <a:xfrm>
                  <a:off x="6470877" y="2674151"/>
                  <a:ext cx="2255034" cy="577036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Повторный патронат (2-5)</a:t>
                  </a:r>
                </a:p>
              </p:txBody>
            </p:sp>
            <p:sp>
              <p:nvSpPr>
                <p:cNvPr id="61" name="Прямоугольник 60"/>
                <p:cNvSpPr/>
                <p:nvPr/>
              </p:nvSpPr>
              <p:spPr>
                <a:xfrm>
                  <a:off x="449277" y="2674151"/>
                  <a:ext cx="2253501" cy="577036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Первичный патронат </a:t>
                  </a:r>
                </a:p>
              </p:txBody>
            </p:sp>
            <p:sp>
              <p:nvSpPr>
                <p:cNvPr id="62" name="Прямоугольник 61"/>
                <p:cNvSpPr/>
                <p:nvPr/>
              </p:nvSpPr>
              <p:spPr>
                <a:xfrm>
                  <a:off x="3176473" y="2674151"/>
                  <a:ext cx="2886628" cy="559603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Патронат</a:t>
                  </a:r>
                </a:p>
                <a:p>
                  <a:pPr algn="ctr">
                    <a:defRPr/>
                  </a:pPr>
                  <a:r>
                    <a:rPr lang="ru-RU" sz="1050" b="1" dirty="0"/>
                    <a:t>Результат: рекомендации специалистов города, ОУ, ГПМПК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3685427" y="3416801"/>
                  <a:ext cx="1804334" cy="840276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Адаптационный период</a:t>
                  </a:r>
                </a:p>
                <a:p>
                  <a:pPr algn="ctr">
                    <a:defRPr/>
                  </a:pPr>
                  <a:r>
                    <a:rPr lang="ru-RU" sz="1050" b="1" dirty="0"/>
                    <a:t> в ДОУ</a:t>
                  </a:r>
                </a:p>
                <a:p>
                  <a:pPr algn="ctr">
                    <a:defRPr/>
                  </a:pPr>
                  <a:r>
                    <a:rPr lang="ru-RU" sz="1050" b="1" dirty="0"/>
                    <a:t>Результат: листы адаптации</a:t>
                  </a:r>
                </a:p>
              </p:txBody>
            </p:sp>
            <p:sp>
              <p:nvSpPr>
                <p:cNvPr id="64" name="Прямоугольник 63"/>
                <p:cNvSpPr/>
                <p:nvPr/>
              </p:nvSpPr>
              <p:spPr>
                <a:xfrm>
                  <a:off x="2042057" y="3418545"/>
                  <a:ext cx="1234061" cy="838532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Рекомендации педагогам</a:t>
                  </a:r>
                </a:p>
              </p:txBody>
            </p:sp>
            <p:sp>
              <p:nvSpPr>
                <p:cNvPr id="65" name="Прямоугольник 64"/>
                <p:cNvSpPr/>
                <p:nvPr/>
              </p:nvSpPr>
              <p:spPr>
                <a:xfrm>
                  <a:off x="449277" y="3418545"/>
                  <a:ext cx="1243258" cy="838532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Рекомендации специалистам</a:t>
                  </a:r>
                </a:p>
              </p:txBody>
            </p:sp>
            <p:sp>
              <p:nvSpPr>
                <p:cNvPr id="66" name="Прямоугольник 65"/>
                <p:cNvSpPr/>
                <p:nvPr/>
              </p:nvSpPr>
              <p:spPr>
                <a:xfrm>
                  <a:off x="7491851" y="3416801"/>
                  <a:ext cx="1234060" cy="840276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Рекомендации семье</a:t>
                  </a:r>
                </a:p>
              </p:txBody>
            </p:sp>
            <p:sp>
              <p:nvSpPr>
                <p:cNvPr id="67" name="Прямоугольник 66"/>
                <p:cNvSpPr/>
                <p:nvPr/>
              </p:nvSpPr>
              <p:spPr>
                <a:xfrm>
                  <a:off x="5928197" y="3416801"/>
                  <a:ext cx="1234060" cy="840276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Рекомендации медицинскому персоналу</a:t>
                  </a:r>
                </a:p>
              </p:txBody>
            </p:sp>
            <p:sp>
              <p:nvSpPr>
                <p:cNvPr id="68" name="Прямоугольник 67"/>
                <p:cNvSpPr/>
                <p:nvPr/>
              </p:nvSpPr>
              <p:spPr>
                <a:xfrm>
                  <a:off x="3685427" y="4434895"/>
                  <a:ext cx="1804334" cy="648511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>
                      <a:solidFill>
                        <a:schemeClr val="tx1"/>
                      </a:solidFill>
                    </a:rPr>
                    <a:t>ПМПС </a:t>
                  </a:r>
                </a:p>
                <a:p>
                  <a:pPr algn="ctr">
                    <a:defRPr/>
                  </a:pPr>
                  <a:r>
                    <a:rPr lang="ru-RU" sz="1050" b="1" dirty="0">
                      <a:solidFill>
                        <a:schemeClr val="tx1"/>
                      </a:solidFill>
                    </a:rPr>
                    <a:t>Результат :</a:t>
                  </a:r>
                </a:p>
                <a:p>
                  <a:pPr algn="ctr">
                    <a:defRPr/>
                  </a:pPr>
                  <a:r>
                    <a:rPr lang="ru-RU" sz="1050" b="1" dirty="0">
                      <a:solidFill>
                        <a:schemeClr val="tx1"/>
                      </a:solidFill>
                    </a:rPr>
                    <a:t>АОП, ИОМ</a:t>
                  </a:r>
                </a:p>
              </p:txBody>
            </p:sp>
            <p:sp>
              <p:nvSpPr>
                <p:cNvPr id="69" name="Прямоугольник 68"/>
                <p:cNvSpPr/>
                <p:nvPr/>
              </p:nvSpPr>
              <p:spPr>
                <a:xfrm>
                  <a:off x="449277" y="4436638"/>
                  <a:ext cx="2826841" cy="657227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>
                      <a:solidFill>
                        <a:schemeClr val="tx1"/>
                      </a:solidFill>
                    </a:rPr>
                    <a:t>Отдел</a:t>
                  </a:r>
                </a:p>
                <a:p>
                  <a:pPr algn="ctr">
                    <a:defRPr/>
                  </a:pPr>
                  <a:r>
                    <a:rPr lang="ru-RU" sz="1050" b="1" dirty="0">
                      <a:solidFill>
                        <a:schemeClr val="tx1"/>
                      </a:solidFill>
                    </a:rPr>
                    <a:t>«Скорая помощь»</a:t>
                  </a:r>
                </a:p>
              </p:txBody>
            </p:sp>
            <p:sp>
              <p:nvSpPr>
                <p:cNvPr id="71" name="Прямоугольник 70"/>
                <p:cNvSpPr/>
                <p:nvPr/>
              </p:nvSpPr>
              <p:spPr>
                <a:xfrm>
                  <a:off x="7491851" y="4436638"/>
                  <a:ext cx="1234060" cy="648511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>
                      <a:solidFill>
                        <a:schemeClr val="tx1"/>
                      </a:solidFill>
                    </a:rPr>
                    <a:t>ГПМПК</a:t>
                  </a:r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>
                <a:xfrm>
                  <a:off x="5928197" y="4436638"/>
                  <a:ext cx="1234060" cy="648511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>
                      <a:solidFill>
                        <a:schemeClr val="tx1"/>
                      </a:solidFill>
                    </a:rPr>
                    <a:t>ПМПк</a:t>
                  </a:r>
                </a:p>
              </p:txBody>
            </p:sp>
            <p:sp>
              <p:nvSpPr>
                <p:cNvPr id="73" name="Прямоугольник 72"/>
                <p:cNvSpPr/>
                <p:nvPr/>
              </p:nvSpPr>
              <p:spPr>
                <a:xfrm>
                  <a:off x="251520" y="5697051"/>
                  <a:ext cx="1151279" cy="503817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Педагог-психолог</a:t>
                  </a:r>
                </a:p>
              </p:txBody>
            </p:sp>
            <p:sp>
              <p:nvSpPr>
                <p:cNvPr id="74" name="Прямоугольник 73"/>
                <p:cNvSpPr/>
                <p:nvPr/>
              </p:nvSpPr>
              <p:spPr>
                <a:xfrm>
                  <a:off x="1763052" y="5697051"/>
                  <a:ext cx="1152812" cy="503817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 Родители</a:t>
                  </a:r>
                </a:p>
              </p:txBody>
            </p:sp>
            <p:sp>
              <p:nvSpPr>
                <p:cNvPr id="75" name="Прямоугольник 74"/>
                <p:cNvSpPr/>
                <p:nvPr/>
              </p:nvSpPr>
              <p:spPr>
                <a:xfrm>
                  <a:off x="3276118" y="5697051"/>
                  <a:ext cx="1151278" cy="503817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Специалисты</a:t>
                  </a:r>
                </a:p>
              </p:txBody>
            </p:sp>
            <p:sp>
              <p:nvSpPr>
                <p:cNvPr id="76" name="Прямоугольник 75"/>
                <p:cNvSpPr/>
                <p:nvPr/>
              </p:nvSpPr>
              <p:spPr>
                <a:xfrm>
                  <a:off x="4787650" y="5695308"/>
                  <a:ext cx="1152812" cy="50556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Педколлектив комбинирован-ной группы</a:t>
                  </a:r>
                </a:p>
              </p:txBody>
            </p:sp>
            <p:sp>
              <p:nvSpPr>
                <p:cNvPr id="77" name="Прямоугольник 76"/>
                <p:cNvSpPr/>
                <p:nvPr/>
              </p:nvSpPr>
              <p:spPr>
                <a:xfrm>
                  <a:off x="6300714" y="5697051"/>
                  <a:ext cx="1151279" cy="503817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Врач-педиатр, старшая медсестра</a:t>
                  </a:r>
                </a:p>
              </p:txBody>
            </p:sp>
            <p:sp>
              <p:nvSpPr>
                <p:cNvPr id="78" name="Прямоугольник 77"/>
                <p:cNvSpPr/>
                <p:nvPr/>
              </p:nvSpPr>
              <p:spPr>
                <a:xfrm>
                  <a:off x="7824510" y="5697051"/>
                  <a:ext cx="1152812" cy="503817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Учитель-логопед</a:t>
                  </a:r>
                </a:p>
              </p:txBody>
            </p:sp>
            <p:sp>
              <p:nvSpPr>
                <p:cNvPr id="84" name="Прямоугольник 83"/>
                <p:cNvSpPr/>
                <p:nvPr/>
              </p:nvSpPr>
              <p:spPr>
                <a:xfrm>
                  <a:off x="3176473" y="6596599"/>
                  <a:ext cx="2823775" cy="252781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СОЦИАЛЬНО-БЛАГОПОЛУЧНАЯ СЕМЬЯ</a:t>
                  </a:r>
                </a:p>
              </p:txBody>
            </p:sp>
            <p:cxnSp>
              <p:nvCxnSpPr>
                <p:cNvPr id="85" name="Прямая со стрелкой 84"/>
                <p:cNvCxnSpPr>
                  <a:cxnSpLocks/>
                  <a:stCxn id="43" idx="2"/>
                  <a:endCxn id="62" idx="0"/>
                </p:cNvCxnSpPr>
                <p:nvPr/>
              </p:nvCxnSpPr>
              <p:spPr>
                <a:xfrm>
                  <a:off x="4586827" y="2424858"/>
                  <a:ext cx="33726" cy="24929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 стрелкой 87"/>
                <p:cNvCxnSpPr>
                  <a:stCxn id="43" idx="2"/>
                </p:cNvCxnSpPr>
                <p:nvPr/>
              </p:nvCxnSpPr>
              <p:spPr>
                <a:xfrm flipH="1">
                  <a:off x="2702778" y="2424858"/>
                  <a:ext cx="1884049" cy="24929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 стрелкой 91"/>
                <p:cNvCxnSpPr>
                  <a:stCxn id="43" idx="2"/>
                </p:cNvCxnSpPr>
                <p:nvPr/>
              </p:nvCxnSpPr>
              <p:spPr>
                <a:xfrm>
                  <a:off x="4586827" y="2424858"/>
                  <a:ext cx="1884050" cy="24929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 стрелкой 94"/>
                <p:cNvCxnSpPr>
                  <a:cxnSpLocks/>
                  <a:stCxn id="61" idx="3"/>
                  <a:endCxn id="62" idx="1"/>
                </p:cNvCxnSpPr>
                <p:nvPr/>
              </p:nvCxnSpPr>
              <p:spPr>
                <a:xfrm flipV="1">
                  <a:off x="2702778" y="2953081"/>
                  <a:ext cx="473695" cy="871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 стрелкой 100"/>
                <p:cNvCxnSpPr>
                  <a:cxnSpLocks/>
                  <a:stCxn id="62" idx="3"/>
                  <a:endCxn id="60" idx="1"/>
                </p:cNvCxnSpPr>
                <p:nvPr/>
              </p:nvCxnSpPr>
              <p:spPr>
                <a:xfrm>
                  <a:off x="6063101" y="2953081"/>
                  <a:ext cx="407776" cy="871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 стрелкой 103"/>
                <p:cNvCxnSpPr>
                  <a:cxnSpLocks/>
                  <a:stCxn id="62" idx="2"/>
                  <a:endCxn id="63" idx="0"/>
                </p:cNvCxnSpPr>
                <p:nvPr/>
              </p:nvCxnSpPr>
              <p:spPr>
                <a:xfrm flipH="1">
                  <a:off x="4586827" y="3233754"/>
                  <a:ext cx="33726" cy="18304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 стрелкой 106"/>
                <p:cNvCxnSpPr>
                  <a:stCxn id="64" idx="3"/>
                  <a:endCxn id="63" idx="1"/>
                </p:cNvCxnSpPr>
                <p:nvPr/>
              </p:nvCxnSpPr>
              <p:spPr>
                <a:xfrm flipV="1">
                  <a:off x="3276118" y="3836940"/>
                  <a:ext cx="40930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 стрелкой 109"/>
                <p:cNvCxnSpPr>
                  <a:stCxn id="63" idx="3"/>
                  <a:endCxn id="67" idx="1"/>
                </p:cNvCxnSpPr>
                <p:nvPr/>
              </p:nvCxnSpPr>
              <p:spPr>
                <a:xfrm>
                  <a:off x="5489761" y="3836940"/>
                  <a:ext cx="438436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 стрелкой 112"/>
                <p:cNvCxnSpPr>
                  <a:stCxn id="67" idx="3"/>
                  <a:endCxn id="66" idx="1"/>
                </p:cNvCxnSpPr>
                <p:nvPr/>
              </p:nvCxnSpPr>
              <p:spPr>
                <a:xfrm>
                  <a:off x="7162257" y="3836940"/>
                  <a:ext cx="32959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Прямая со стрелкой 118"/>
                <p:cNvCxnSpPr>
                  <a:cxnSpLocks/>
                  <a:stCxn id="69" idx="3"/>
                  <a:endCxn id="68" idx="1"/>
                </p:cNvCxnSpPr>
                <p:nvPr/>
              </p:nvCxnSpPr>
              <p:spPr>
                <a:xfrm flipV="1">
                  <a:off x="3276118" y="4759150"/>
                  <a:ext cx="409309" cy="697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Прямая со стрелкой 121"/>
                <p:cNvCxnSpPr>
                  <a:cxnSpLocks/>
                  <a:stCxn id="68" idx="3"/>
                  <a:endCxn id="72" idx="1"/>
                </p:cNvCxnSpPr>
                <p:nvPr/>
              </p:nvCxnSpPr>
              <p:spPr>
                <a:xfrm>
                  <a:off x="5489761" y="4759150"/>
                  <a:ext cx="438436" cy="174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 стрелкой 124"/>
                <p:cNvCxnSpPr>
                  <a:stCxn id="72" idx="3"/>
                  <a:endCxn id="71" idx="1"/>
                </p:cNvCxnSpPr>
                <p:nvPr/>
              </p:nvCxnSpPr>
              <p:spPr>
                <a:xfrm>
                  <a:off x="7162257" y="4760894"/>
                  <a:ext cx="32959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 стрелкой 127"/>
                <p:cNvCxnSpPr>
                  <a:cxnSpLocks/>
                  <a:stCxn id="63" idx="2"/>
                  <a:endCxn id="68" idx="0"/>
                </p:cNvCxnSpPr>
                <p:nvPr/>
              </p:nvCxnSpPr>
              <p:spPr>
                <a:xfrm>
                  <a:off x="4586827" y="4257077"/>
                  <a:ext cx="0" cy="17781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 стрелкой 130"/>
                <p:cNvCxnSpPr/>
                <p:nvPr/>
              </p:nvCxnSpPr>
              <p:spPr>
                <a:xfrm>
                  <a:off x="4614421" y="6343820"/>
                  <a:ext cx="0" cy="2440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 flipV="1">
                  <a:off x="827926" y="6331616"/>
                  <a:ext cx="7572990" cy="226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Прямая соединительная линия 132"/>
                <p:cNvCxnSpPr>
                  <a:stCxn id="73" idx="2"/>
                </p:cNvCxnSpPr>
                <p:nvPr/>
              </p:nvCxnSpPr>
              <p:spPr>
                <a:xfrm>
                  <a:off x="827926" y="6200869"/>
                  <a:ext cx="0" cy="15341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>
                  <a:stCxn id="78" idx="2"/>
                </p:cNvCxnSpPr>
                <p:nvPr/>
              </p:nvCxnSpPr>
              <p:spPr>
                <a:xfrm flipH="1">
                  <a:off x="8400916" y="6200869"/>
                  <a:ext cx="0" cy="1307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>
                <a:xfrm flipV="1">
                  <a:off x="2658321" y="5224615"/>
                  <a:ext cx="5449794" cy="2266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>
                  <a:cxnSpLocks/>
                  <a:stCxn id="69" idx="2"/>
                </p:cNvCxnSpPr>
                <p:nvPr/>
              </p:nvCxnSpPr>
              <p:spPr>
                <a:xfrm>
                  <a:off x="1862697" y="5093866"/>
                  <a:ext cx="795623" cy="14295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>
                  <a:stCxn id="71" idx="2"/>
                </p:cNvCxnSpPr>
                <p:nvPr/>
              </p:nvCxnSpPr>
              <p:spPr>
                <a:xfrm flipH="1">
                  <a:off x="8108115" y="5085150"/>
                  <a:ext cx="0" cy="15166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Прямая соединительная линия 152"/>
                <p:cNvCxnSpPr/>
                <p:nvPr/>
              </p:nvCxnSpPr>
              <p:spPr>
                <a:xfrm flipV="1">
                  <a:off x="827926" y="5507031"/>
                  <a:ext cx="7572990" cy="2266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Прямая соединительная линия 153"/>
                <p:cNvCxnSpPr>
                  <a:endCxn id="73" idx="0"/>
                </p:cNvCxnSpPr>
                <p:nvPr/>
              </p:nvCxnSpPr>
              <p:spPr>
                <a:xfrm>
                  <a:off x="827926" y="5515747"/>
                  <a:ext cx="0" cy="18130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Прямая соединительная линия 154"/>
                <p:cNvCxnSpPr>
                  <a:endCxn id="78" idx="0"/>
                </p:cNvCxnSpPr>
                <p:nvPr/>
              </p:nvCxnSpPr>
              <p:spPr>
                <a:xfrm>
                  <a:off x="8400916" y="5507031"/>
                  <a:ext cx="0" cy="1900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Прямая со стрелкой 158"/>
                <p:cNvCxnSpPr/>
                <p:nvPr/>
              </p:nvCxnSpPr>
              <p:spPr>
                <a:xfrm>
                  <a:off x="5292004" y="5247277"/>
                  <a:ext cx="0" cy="26847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Прямоугольник 88"/>
                <p:cNvSpPr/>
                <p:nvPr/>
              </p:nvSpPr>
              <p:spPr>
                <a:xfrm>
                  <a:off x="6470877" y="1736250"/>
                  <a:ext cx="1702308" cy="233605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/>
                    <a:t>Старший </a:t>
                  </a:r>
                  <a:r>
                    <a:rPr lang="ru-RU" sz="1050" b="1" dirty="0" smtClean="0"/>
                    <a:t>воспитатель</a:t>
                  </a:r>
                  <a:endParaRPr lang="ru-RU" sz="1050" b="1" dirty="0"/>
                </a:p>
              </p:txBody>
            </p:sp>
            <p:cxnSp>
              <p:nvCxnSpPr>
                <p:cNvPr id="90" name="Прямая со стрелкой 89"/>
                <p:cNvCxnSpPr>
                  <a:endCxn id="89" idx="1"/>
                </p:cNvCxnSpPr>
                <p:nvPr/>
              </p:nvCxnSpPr>
              <p:spPr>
                <a:xfrm flipV="1">
                  <a:off x="5529619" y="1853052"/>
                  <a:ext cx="941258" cy="17258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5" name="Прямая соединительная линия 164"/>
              <p:cNvCxnSpPr>
                <a:stCxn id="73" idx="3"/>
                <a:endCxn id="74" idx="1"/>
              </p:cNvCxnSpPr>
              <p:nvPr/>
            </p:nvCxnSpPr>
            <p:spPr>
              <a:xfrm>
                <a:off x="1402799" y="5948088"/>
                <a:ext cx="3602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единительная линия 165"/>
              <p:cNvCxnSpPr>
                <a:stCxn id="74" idx="3"/>
                <a:endCxn id="75" idx="1"/>
              </p:cNvCxnSpPr>
              <p:nvPr/>
            </p:nvCxnSpPr>
            <p:spPr>
              <a:xfrm>
                <a:off x="2915864" y="5948088"/>
                <a:ext cx="36025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единительная линия 168"/>
              <p:cNvCxnSpPr>
                <a:stCxn id="75" idx="3"/>
                <a:endCxn id="76" idx="1"/>
              </p:cNvCxnSpPr>
              <p:nvPr/>
            </p:nvCxnSpPr>
            <p:spPr>
              <a:xfrm flipV="1">
                <a:off x="4427396" y="5948088"/>
                <a:ext cx="36025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Прямая соединительная линия 171"/>
              <p:cNvCxnSpPr>
                <a:stCxn id="76" idx="3"/>
                <a:endCxn id="77" idx="1"/>
              </p:cNvCxnSpPr>
              <p:nvPr/>
            </p:nvCxnSpPr>
            <p:spPr>
              <a:xfrm>
                <a:off x="5940461" y="5948088"/>
                <a:ext cx="3602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Прямая соединительная линия 174"/>
              <p:cNvCxnSpPr>
                <a:stCxn id="77" idx="3"/>
                <a:endCxn id="78" idx="1"/>
              </p:cNvCxnSpPr>
              <p:nvPr/>
            </p:nvCxnSpPr>
            <p:spPr>
              <a:xfrm>
                <a:off x="7451993" y="5948088"/>
                <a:ext cx="372517" cy="17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6" name="Прямая соединительная линия 255"/>
            <p:cNvCxnSpPr>
              <a:stCxn id="65" idx="3"/>
              <a:endCxn id="64" idx="1"/>
            </p:cNvCxnSpPr>
            <p:nvPr/>
          </p:nvCxnSpPr>
          <p:spPr>
            <a:xfrm>
              <a:off x="1692534" y="3836940"/>
              <a:ext cx="3495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Прямая со стрелкой 81"/>
          <p:cNvCxnSpPr/>
          <p:nvPr/>
        </p:nvCxnSpPr>
        <p:spPr>
          <a:xfrm flipH="1">
            <a:off x="4573588" y="1643063"/>
            <a:ext cx="0" cy="165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Прямоугольник 17"/>
          <p:cNvSpPr>
            <a:spLocks noChangeArrowheads="1"/>
          </p:cNvSpPr>
          <p:nvPr/>
        </p:nvSpPr>
        <p:spPr bwMode="auto">
          <a:xfrm>
            <a:off x="3314700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8486080" cy="884238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документы для реализации инклюзивного образования в ОУ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68313" y="1988840"/>
            <a:ext cx="828040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41338" indent="-541338" eaLnBrk="1" hangingPunct="1">
              <a:spcBef>
                <a:spcPct val="50000"/>
              </a:spcBef>
              <a:buClr>
                <a:schemeClr val="accent2"/>
              </a:buClr>
              <a:buSzPct val="150000"/>
              <a:buFont typeface="Webdings" pitchFamily="18" charset="2"/>
              <a:buChar char="Â"/>
            </a:pPr>
            <a:r>
              <a:rPr lang="ru-RU" altLang="ru-RU" sz="2400" b="1" dirty="0" smtClean="0"/>
              <a:t>Положение </a:t>
            </a:r>
            <a:r>
              <a:rPr lang="ru-RU" altLang="ru-RU" sz="2400" b="1" dirty="0"/>
              <a:t>о Координационном совете;</a:t>
            </a:r>
          </a:p>
          <a:p>
            <a:pPr marL="541338" indent="-541338" eaLnBrk="1" hangingPunct="1">
              <a:spcBef>
                <a:spcPct val="50000"/>
              </a:spcBef>
              <a:buClr>
                <a:schemeClr val="accent2"/>
              </a:buClr>
              <a:buSzPct val="150000"/>
              <a:buFont typeface="Webdings" pitchFamily="18" charset="2"/>
              <a:buChar char="Â"/>
            </a:pPr>
            <a:r>
              <a:rPr lang="ru-RU" altLang="ru-RU" sz="2400" b="1" dirty="0" smtClean="0"/>
              <a:t>Положение </a:t>
            </a:r>
            <a:r>
              <a:rPr lang="ru-RU" altLang="ru-RU" sz="2400" b="1" dirty="0"/>
              <a:t>о ПМПС;</a:t>
            </a:r>
          </a:p>
          <a:p>
            <a:pPr marL="541338" indent="-541338" eaLnBrk="1" hangingPunct="1">
              <a:spcBef>
                <a:spcPct val="50000"/>
              </a:spcBef>
              <a:buClr>
                <a:schemeClr val="accent2"/>
              </a:buClr>
              <a:buSzPct val="150000"/>
              <a:buFont typeface="Webdings" pitchFamily="18" charset="2"/>
              <a:buChar char="Â"/>
            </a:pPr>
            <a:r>
              <a:rPr lang="ru-RU" altLang="ru-RU" sz="2400" b="1" dirty="0" smtClean="0"/>
              <a:t>Положение </a:t>
            </a:r>
            <a:r>
              <a:rPr lang="ru-RU" altLang="ru-RU" sz="2400" b="1" dirty="0"/>
              <a:t>о ПМПк ОУ;</a:t>
            </a:r>
          </a:p>
          <a:p>
            <a:pPr marL="541338" indent="-541338" eaLnBrk="1" hangingPunct="1">
              <a:spcBef>
                <a:spcPct val="50000"/>
              </a:spcBef>
              <a:buClr>
                <a:schemeClr val="accent2"/>
              </a:buClr>
              <a:buSzPct val="150000"/>
              <a:buFont typeface="Webdings" pitchFamily="18" charset="2"/>
              <a:buChar char="Â"/>
            </a:pPr>
            <a:r>
              <a:rPr lang="ru-RU" altLang="ru-RU" sz="2400" b="1" dirty="0" smtClean="0"/>
              <a:t>Положение </a:t>
            </a:r>
            <a:r>
              <a:rPr lang="ru-RU" altLang="ru-RU" sz="2400" b="1" dirty="0"/>
              <a:t>об отделе «Скорая помощь»;</a:t>
            </a:r>
          </a:p>
          <a:p>
            <a:pPr marL="541338" indent="-541338" eaLnBrk="1" hangingPunct="1">
              <a:spcBef>
                <a:spcPct val="50000"/>
              </a:spcBef>
              <a:buClr>
                <a:schemeClr val="accent2"/>
              </a:buClr>
              <a:buSzPct val="150000"/>
              <a:buFont typeface="Webdings" pitchFamily="18" charset="2"/>
              <a:buChar char="Â"/>
            </a:pPr>
            <a:r>
              <a:rPr lang="ru-RU" altLang="ru-RU" sz="2400" b="1" dirty="0" smtClean="0"/>
              <a:t>Должностные </a:t>
            </a:r>
            <a:r>
              <a:rPr lang="ru-RU" altLang="ru-RU" sz="2400" b="1" dirty="0"/>
              <a:t>обязанности воспитателя группы комбинированного вида.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150000"/>
              <a:buFont typeface="Webdings" pitchFamily="18" charset="2"/>
              <a:buChar char="Â"/>
            </a:pPr>
            <a:endParaRPr lang="ru-RU" altLang="ru-RU" dirty="0"/>
          </a:p>
        </p:txBody>
      </p:sp>
      <p:pic>
        <p:nvPicPr>
          <p:cNvPr id="6148" name="Picture 5" descr="photo1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9" t="22406" r="23164" b="21953"/>
          <a:stretch>
            <a:fillRect/>
          </a:stretch>
        </p:blipFill>
        <p:spPr>
          <a:xfrm rot="2602157">
            <a:off x="6938094" y="5010736"/>
            <a:ext cx="1383827" cy="1489298"/>
          </a:xfrm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609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827584" y="476672"/>
            <a:ext cx="7325911" cy="807244"/>
            <a:chOff x="918497" y="2085975"/>
            <a:chExt cx="7325911" cy="807244"/>
          </a:xfrm>
        </p:grpSpPr>
        <p:sp>
          <p:nvSpPr>
            <p:cNvPr id="43" name="Прямоугольник 42"/>
            <p:cNvSpPr/>
            <p:nvPr/>
          </p:nvSpPr>
          <p:spPr bwMode="auto">
            <a:xfrm>
              <a:off x="3580555" y="2251075"/>
              <a:ext cx="1930723" cy="46196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Координационный совет</a:t>
              </a:r>
            </a:p>
          </p:txBody>
        </p:sp>
        <p:sp>
          <p:nvSpPr>
            <p:cNvPr id="44" name="Прямоугольник 43"/>
            <p:cNvSpPr/>
            <p:nvPr/>
          </p:nvSpPr>
          <p:spPr bwMode="auto">
            <a:xfrm>
              <a:off x="918497" y="2182378"/>
              <a:ext cx="1683256" cy="18018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Директор</a:t>
              </a:r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918497" y="2406650"/>
              <a:ext cx="1683256" cy="48656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 smtClean="0"/>
                <a:t>Координатор </a:t>
              </a:r>
              <a:r>
                <a:rPr lang="ru-RU" sz="1050" b="1" dirty="0"/>
                <a:t>по инклюзии </a:t>
              </a:r>
              <a:r>
                <a:rPr lang="ru-RU" sz="1050" b="1" dirty="0" smtClean="0"/>
                <a:t>- учитель-логопед</a:t>
              </a:r>
              <a:endParaRPr lang="ru-RU" sz="1050" b="1" dirty="0"/>
            </a:p>
          </p:txBody>
        </p:sp>
        <p:sp>
          <p:nvSpPr>
            <p:cNvPr id="46" name="Прямоугольник 45"/>
            <p:cNvSpPr/>
            <p:nvPr/>
          </p:nvSpPr>
          <p:spPr bwMode="auto">
            <a:xfrm>
              <a:off x="6488499" y="2349500"/>
              <a:ext cx="1755909" cy="21113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Педагог-психолог</a:t>
              </a:r>
            </a:p>
          </p:txBody>
        </p:sp>
        <p:sp>
          <p:nvSpPr>
            <p:cNvPr id="47" name="Прямоугольник 46"/>
            <p:cNvSpPr/>
            <p:nvPr/>
          </p:nvSpPr>
          <p:spPr bwMode="auto">
            <a:xfrm>
              <a:off x="6488499" y="2613025"/>
              <a:ext cx="1755909" cy="21590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 smtClean="0"/>
                <a:t>Врач-педиатр</a:t>
              </a:r>
              <a:endParaRPr lang="ru-RU" sz="1050" b="1" dirty="0"/>
            </a:p>
          </p:txBody>
        </p:sp>
        <p:cxnSp>
          <p:nvCxnSpPr>
            <p:cNvPr id="48" name="Прямая со стрелкой 47"/>
            <p:cNvCxnSpPr>
              <a:stCxn id="44" idx="3"/>
            </p:cNvCxnSpPr>
            <p:nvPr/>
          </p:nvCxnSpPr>
          <p:spPr bwMode="auto">
            <a:xfrm>
              <a:off x="2601753" y="2272469"/>
              <a:ext cx="978802" cy="83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stCxn id="45" idx="3"/>
            </p:cNvCxnSpPr>
            <p:nvPr/>
          </p:nvCxnSpPr>
          <p:spPr bwMode="auto">
            <a:xfrm flipV="1">
              <a:off x="2601753" y="2613027"/>
              <a:ext cx="964571" cy="369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endCxn id="46" idx="1"/>
            </p:cNvCxnSpPr>
            <p:nvPr/>
          </p:nvCxnSpPr>
          <p:spPr bwMode="auto">
            <a:xfrm flipV="1">
              <a:off x="5517603" y="2455069"/>
              <a:ext cx="970896" cy="261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>
              <a:endCxn id="47" idx="1"/>
            </p:cNvCxnSpPr>
            <p:nvPr/>
          </p:nvCxnSpPr>
          <p:spPr bwMode="auto">
            <a:xfrm>
              <a:off x="5517603" y="2613025"/>
              <a:ext cx="970896" cy="10795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Прямоугольник 88"/>
            <p:cNvSpPr/>
            <p:nvPr/>
          </p:nvSpPr>
          <p:spPr bwMode="auto">
            <a:xfrm>
              <a:off x="6488499" y="2085975"/>
              <a:ext cx="1755909" cy="2127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Старший </a:t>
              </a:r>
              <a:r>
                <a:rPr lang="ru-RU" sz="1050" b="1" dirty="0" smtClean="0"/>
                <a:t>воспитатель</a:t>
              </a:r>
              <a:endParaRPr lang="ru-RU" sz="1050" b="1" dirty="0"/>
            </a:p>
          </p:txBody>
        </p:sp>
        <p:cxnSp>
          <p:nvCxnSpPr>
            <p:cNvPr id="90" name="Прямая со стрелкой 89"/>
            <p:cNvCxnSpPr>
              <a:endCxn id="89" idx="1"/>
            </p:cNvCxnSpPr>
            <p:nvPr/>
          </p:nvCxnSpPr>
          <p:spPr bwMode="auto">
            <a:xfrm flipV="1">
              <a:off x="5517603" y="2192338"/>
              <a:ext cx="970896" cy="1571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67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150000"/>
              <a:buFont typeface="Webdings" pitchFamily="18" charset="2"/>
              <a:buNone/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Функции координационного совета:</a:t>
            </a:r>
          </a:p>
          <a:p>
            <a:pPr marL="285750" indent="-285750">
              <a:buFont typeface="Arial" pitchFamily="34" charset="0"/>
              <a:buChar char="−"/>
              <a:defRPr/>
            </a:pPr>
            <a:r>
              <a:rPr lang="ru-RU" sz="1800" b="1" dirty="0"/>
              <a:t>разрабатывает концепцию развития инклюзивной практики в ДОУ;</a:t>
            </a:r>
          </a:p>
          <a:p>
            <a:pPr marL="285750" indent="-285750">
              <a:buFont typeface="Arial" pitchFamily="34" charset="0"/>
              <a:buChar char="−"/>
              <a:defRPr/>
            </a:pPr>
            <a:r>
              <a:rPr lang="ru-RU" sz="1800" b="1" dirty="0"/>
              <a:t>обобщает имеющийся опыт в области инклюзивной практики;</a:t>
            </a:r>
          </a:p>
          <a:p>
            <a:pPr marL="285750" indent="-285750">
              <a:buFont typeface="Arial" pitchFamily="34" charset="0"/>
              <a:buChar char="−"/>
              <a:defRPr/>
            </a:pPr>
            <a:r>
              <a:rPr lang="ru-RU" sz="1800" b="1" dirty="0"/>
              <a:t>определяет перечень необходимых научно-практических материалов; </a:t>
            </a:r>
          </a:p>
          <a:p>
            <a:pPr marL="285750" indent="-285750">
              <a:buFont typeface="Arial" pitchFamily="34" charset="0"/>
              <a:buChar char="−"/>
              <a:defRPr/>
            </a:pPr>
            <a:r>
              <a:rPr lang="ru-RU" sz="1800" b="1" dirty="0"/>
              <a:t>осуществляет стратегическое планирование деятельности инклюзивного образования в ДОУ;</a:t>
            </a:r>
          </a:p>
          <a:p>
            <a:pPr marL="285750" indent="-285750">
              <a:buFont typeface="Arial" pitchFamily="34" charset="0"/>
              <a:buChar char="−"/>
              <a:defRPr/>
            </a:pPr>
            <a:r>
              <a:rPr lang="ru-RU" sz="1800" b="1" dirty="0"/>
              <a:t>решает оперативные задачи:</a:t>
            </a:r>
          </a:p>
          <a:p>
            <a:pPr marL="539750" indent="-285750">
              <a:buFont typeface="Wingdings" panose="05000000000000000000" pitchFamily="2" charset="2"/>
              <a:buChar char="§"/>
              <a:defRPr/>
            </a:pPr>
            <a:r>
              <a:rPr lang="ru-RU" sz="1800" b="1" dirty="0"/>
              <a:t>анализ педагогической ситуации в ДОУ и оперативное реагирование на нее;</a:t>
            </a:r>
          </a:p>
          <a:p>
            <a:pPr marL="539750" indent="-285750">
              <a:buFont typeface="Wingdings" panose="05000000000000000000" pitchFamily="2" charset="2"/>
              <a:buChar char="§"/>
              <a:defRPr/>
            </a:pPr>
            <a:r>
              <a:rPr lang="ru-RU" sz="1800" b="1" dirty="0"/>
              <a:t>обсуждение планов и отчетов структурных подразделений ДОУ;</a:t>
            </a:r>
          </a:p>
          <a:p>
            <a:pPr marL="539750" indent="-285750">
              <a:buFont typeface="Wingdings" panose="05000000000000000000" pitchFamily="2" charset="2"/>
              <a:buChar char="§"/>
              <a:defRPr/>
            </a:pPr>
            <a:r>
              <a:rPr lang="ru-RU" sz="1800" b="1" dirty="0"/>
              <a:t>контроль и анализ деятельности ПМПС  ДОУ;</a:t>
            </a:r>
          </a:p>
          <a:p>
            <a:pPr marL="539750" indent="-285750">
              <a:buFont typeface="Wingdings" panose="05000000000000000000" pitchFamily="2" charset="2"/>
              <a:buChar char="§"/>
              <a:defRPr/>
            </a:pPr>
            <a:r>
              <a:rPr lang="ru-RU" sz="1800" b="1" dirty="0"/>
              <a:t>определение ценностей, цели, принципов и направлений работы учреждения (эти вопросы обсуждаются всем коллективом на команд­ных тренингах, проходящих 2 раза в год).</a:t>
            </a:r>
          </a:p>
          <a:p>
            <a:pPr marL="0" indent="0">
              <a:buNone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2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548680"/>
            <a:ext cx="8537243" cy="525463"/>
            <a:chOff x="277295" y="2940050"/>
            <a:chExt cx="8537243" cy="525463"/>
          </a:xfrm>
        </p:grpSpPr>
        <p:sp>
          <p:nvSpPr>
            <p:cNvPr id="60" name="Прямоугольник 59"/>
            <p:cNvSpPr/>
            <p:nvPr/>
          </p:nvSpPr>
          <p:spPr bwMode="auto">
            <a:xfrm>
              <a:off x="6488499" y="2940050"/>
              <a:ext cx="2326039" cy="52546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Повторный патронат (2-5)</a:t>
              </a:r>
            </a:p>
          </p:txBody>
        </p:sp>
        <p:sp>
          <p:nvSpPr>
            <p:cNvPr id="61" name="Прямоугольник 60"/>
            <p:cNvSpPr/>
            <p:nvPr/>
          </p:nvSpPr>
          <p:spPr bwMode="auto">
            <a:xfrm>
              <a:off x="277295" y="2940050"/>
              <a:ext cx="2324458" cy="52546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Первичный патронат </a:t>
              </a:r>
            </a:p>
          </p:txBody>
        </p:sp>
        <p:sp>
          <p:nvSpPr>
            <p:cNvPr id="62" name="Прямоугольник 61"/>
            <p:cNvSpPr/>
            <p:nvPr/>
          </p:nvSpPr>
          <p:spPr bwMode="auto">
            <a:xfrm>
              <a:off x="3090363" y="2940050"/>
              <a:ext cx="2977520" cy="50958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Патронат</a:t>
              </a:r>
            </a:p>
            <a:p>
              <a:pPr algn="ctr">
                <a:defRPr/>
              </a:pPr>
              <a:r>
                <a:rPr lang="ru-RU" sz="1050" b="1" dirty="0"/>
                <a:t>Результат: рекомендации специалистов города, ОУ, ГПМПК </a:t>
              </a:r>
            </a:p>
          </p:txBody>
        </p:sp>
        <p:cxnSp>
          <p:nvCxnSpPr>
            <p:cNvPr id="95" name="Прямая со стрелкой 94"/>
            <p:cNvCxnSpPr>
              <a:cxnSpLocks/>
              <a:stCxn id="61" idx="3"/>
              <a:endCxn id="62" idx="1"/>
            </p:cNvCxnSpPr>
            <p:nvPr/>
          </p:nvCxnSpPr>
          <p:spPr bwMode="auto">
            <a:xfrm flipV="1">
              <a:off x="2601753" y="3194050"/>
              <a:ext cx="488610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>
              <a:cxnSpLocks/>
              <a:stCxn id="62" idx="3"/>
              <a:endCxn id="60" idx="1"/>
            </p:cNvCxnSpPr>
            <p:nvPr/>
          </p:nvCxnSpPr>
          <p:spPr bwMode="auto">
            <a:xfrm>
              <a:off x="6067883" y="3194050"/>
              <a:ext cx="420616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3527" y="1594768"/>
            <a:ext cx="8537243" cy="5002584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None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altLang="ru-RU" sz="2800" b="1" dirty="0"/>
              <a:t> </a:t>
            </a:r>
            <a:r>
              <a:rPr lang="ru-RU" altLang="ru-RU" sz="2400" b="1" dirty="0"/>
              <a:t>изучение особенностей семьи.</a:t>
            </a:r>
          </a:p>
          <a:p>
            <a:pPr algn="ctr">
              <a:buNone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pPr marL="355600" indent="-261938"/>
            <a:r>
              <a:rPr lang="ru-RU" sz="2400" b="1" dirty="0"/>
              <a:t>определить мотивированность родителей к сотрудничеству с ОУ;</a:t>
            </a:r>
          </a:p>
          <a:p>
            <a:pPr marL="355600" indent="-261938"/>
            <a:r>
              <a:rPr lang="ru-RU" sz="2400" b="1" dirty="0"/>
              <a:t>выявить уровень ожиданий родителей и их отношение к ребёнку; </a:t>
            </a:r>
          </a:p>
          <a:p>
            <a:pPr marL="355600" indent="-261938"/>
            <a:r>
              <a:rPr lang="ru-RU" sz="2400" b="1" dirty="0"/>
              <a:t>определить микросоциальные условия воспитания ребенка в семье;</a:t>
            </a:r>
          </a:p>
          <a:p>
            <a:pPr marL="355600" indent="-261938"/>
            <a:r>
              <a:rPr lang="ru-RU" sz="2400" b="1" dirty="0"/>
              <a:t>изучить особенности детско-родительских отношений;</a:t>
            </a:r>
          </a:p>
          <a:p>
            <a:pPr marL="355600" indent="-261938"/>
            <a:r>
              <a:rPr lang="ru-RU" sz="2400" b="1" dirty="0"/>
              <a:t>определить уровень речевого развития ребенка. </a:t>
            </a:r>
            <a:endParaRPr lang="ru-RU" altLang="ru-RU" sz="2400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78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548680"/>
            <a:ext cx="8537243" cy="525463"/>
            <a:chOff x="277295" y="2940050"/>
            <a:chExt cx="8537243" cy="525463"/>
          </a:xfrm>
        </p:grpSpPr>
        <p:sp>
          <p:nvSpPr>
            <p:cNvPr id="60" name="Прямоугольник 59"/>
            <p:cNvSpPr/>
            <p:nvPr/>
          </p:nvSpPr>
          <p:spPr bwMode="auto">
            <a:xfrm>
              <a:off x="6488499" y="2940050"/>
              <a:ext cx="2326039" cy="52546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Повторный патронат (2-5)</a:t>
              </a:r>
            </a:p>
          </p:txBody>
        </p:sp>
        <p:sp>
          <p:nvSpPr>
            <p:cNvPr id="61" name="Прямоугольник 60"/>
            <p:cNvSpPr/>
            <p:nvPr/>
          </p:nvSpPr>
          <p:spPr bwMode="auto">
            <a:xfrm>
              <a:off x="277295" y="2940050"/>
              <a:ext cx="2324458" cy="52546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Первичный патронат </a:t>
              </a:r>
            </a:p>
          </p:txBody>
        </p:sp>
        <p:sp>
          <p:nvSpPr>
            <p:cNvPr id="62" name="Прямоугольник 61"/>
            <p:cNvSpPr/>
            <p:nvPr/>
          </p:nvSpPr>
          <p:spPr bwMode="auto">
            <a:xfrm>
              <a:off x="3090363" y="2940050"/>
              <a:ext cx="2977520" cy="50958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Патронат</a:t>
              </a:r>
            </a:p>
            <a:p>
              <a:pPr algn="ctr">
                <a:defRPr/>
              </a:pPr>
              <a:r>
                <a:rPr lang="ru-RU" sz="1050" b="1" dirty="0"/>
                <a:t>Результат: рекомендации специалистов города, ОУ, ГПМПК </a:t>
              </a:r>
            </a:p>
          </p:txBody>
        </p:sp>
        <p:cxnSp>
          <p:nvCxnSpPr>
            <p:cNvPr id="95" name="Прямая со стрелкой 94"/>
            <p:cNvCxnSpPr>
              <a:cxnSpLocks/>
              <a:stCxn id="61" idx="3"/>
              <a:endCxn id="62" idx="1"/>
            </p:cNvCxnSpPr>
            <p:nvPr/>
          </p:nvCxnSpPr>
          <p:spPr bwMode="auto">
            <a:xfrm flipV="1">
              <a:off x="2601753" y="3194050"/>
              <a:ext cx="488610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>
              <a:cxnSpLocks/>
              <a:stCxn id="62" idx="3"/>
              <a:endCxn id="60" idx="1"/>
            </p:cNvCxnSpPr>
            <p:nvPr/>
          </p:nvCxnSpPr>
          <p:spPr bwMode="auto">
            <a:xfrm>
              <a:off x="6067883" y="3194050"/>
              <a:ext cx="420616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1521" y="1844824"/>
            <a:ext cx="8609250" cy="475252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None/>
            </a:pPr>
            <a:endParaRPr lang="ru-RU" altLang="ru-RU" sz="2400" b="1" dirty="0"/>
          </a:p>
          <a:p>
            <a:pPr marL="0" indent="0" algn="ctr">
              <a:buNone/>
            </a:pPr>
            <a:r>
              <a:rPr lang="ru-RU" sz="4000" b="1" dirty="0" smtClean="0"/>
              <a:t>П о ч е м у   т а к   в а ж е н</a:t>
            </a:r>
          </a:p>
          <a:p>
            <a:pPr marL="0" indent="0" algn="ctr">
              <a:buNone/>
            </a:pPr>
            <a:r>
              <a:rPr lang="ru-RU" sz="4000" b="1" dirty="0" smtClean="0"/>
              <a:t> п е р в и ч н ы й    п а т р о н а т?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584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60993229"/>
              </p:ext>
            </p:extLst>
          </p:nvPr>
        </p:nvGraphicFramePr>
        <p:xfrm>
          <a:off x="223817" y="332656"/>
          <a:ext cx="8712968" cy="579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8301" y="60928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dirty="0"/>
              <a:t>* Г.А. </a:t>
            </a:r>
            <a:r>
              <a:rPr lang="ru-RU" sz="1200" dirty="0" err="1"/>
              <a:t>Каркашадзе</a:t>
            </a:r>
            <a:r>
              <a:rPr lang="ru-RU" sz="1200" dirty="0"/>
              <a:t>, Л.С. </a:t>
            </a:r>
            <a:r>
              <a:rPr lang="ru-RU" sz="1200" dirty="0" err="1"/>
              <a:t>Намазова</a:t>
            </a:r>
            <a:r>
              <a:rPr lang="ru-RU" sz="1200" dirty="0"/>
              <a:t>-Баранова, А.К. Геворкян, О.И. Маслова, А.М. </a:t>
            </a:r>
            <a:r>
              <a:rPr lang="ru-RU" sz="1200" dirty="0" err="1"/>
              <a:t>Мамедьяров</a:t>
            </a:r>
            <a:r>
              <a:rPr lang="ru-RU" sz="1200" dirty="0"/>
              <a:t>, Н.С. Сергиенко, Л.А. Осипова, Т.Ю. </a:t>
            </a:r>
            <a:r>
              <a:rPr lang="ru-RU" sz="1200" dirty="0" err="1"/>
              <a:t>Гогберашвили</a:t>
            </a:r>
            <a:r>
              <a:rPr lang="ru-RU" sz="1200" dirty="0"/>
              <a:t>. «Амбулаторная обращаемость за детской специализированной неврологической помощью: структура и основные закономерности». Педиатрическая фармакология. 2014; 11 (5): 82–92.</a:t>
            </a:r>
          </a:p>
        </p:txBody>
      </p:sp>
    </p:spTree>
    <p:extLst>
      <p:ext uri="{BB962C8B-B14F-4D97-AF65-F5344CB8AC3E}">
        <p14:creationId xmlns:p14="http://schemas.microsoft.com/office/powerpoint/2010/main" val="21032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842486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Выявление нарушения развития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на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ранних стадиях позволяет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предотвратить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отрицательные последствия: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850" y="2132857"/>
            <a:ext cx="8424863" cy="4228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60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67544" y="2132856"/>
            <a:ext cx="8352928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5600" indent="-355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400" dirty="0" smtClean="0"/>
          </a:p>
          <a:p>
            <a:pPr marL="355600" indent="-355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400" b="1" dirty="0" smtClean="0"/>
              <a:t>снижение </a:t>
            </a:r>
            <a:r>
              <a:rPr lang="ru-RU" sz="2400" b="1" dirty="0"/>
              <a:t>познавательной  активности,</a:t>
            </a:r>
          </a:p>
          <a:p>
            <a:pPr marL="355600" indent="-355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400" b="1" dirty="0" smtClean="0"/>
              <a:t>снижение </a:t>
            </a:r>
            <a:r>
              <a:rPr lang="ru-RU" sz="2400" b="1" dirty="0"/>
              <a:t>развития высших психических функций </a:t>
            </a:r>
            <a:r>
              <a:rPr lang="ru-RU" sz="2400" b="1" dirty="0" smtClean="0"/>
              <a:t>(восприятия</a:t>
            </a:r>
            <a:r>
              <a:rPr lang="ru-RU" sz="2400" b="1" dirty="0"/>
              <a:t>, внимания, памяти, мышления, воображение), </a:t>
            </a:r>
          </a:p>
          <a:p>
            <a:pPr marL="355600" indent="-355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400" b="1" dirty="0" smtClean="0"/>
              <a:t>снижение </a:t>
            </a:r>
            <a:r>
              <a:rPr lang="ru-RU" sz="2400" b="1" dirty="0"/>
              <a:t>уровня освоения ООП ДО,</a:t>
            </a:r>
          </a:p>
          <a:p>
            <a:pPr marL="355600" indent="-355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400" b="1" dirty="0" smtClean="0"/>
              <a:t>трудности </a:t>
            </a:r>
            <a:r>
              <a:rPr lang="ru-RU" sz="2400" b="1" dirty="0"/>
              <a:t>в освоении школьной программы, а может и невозможность её освоения,</a:t>
            </a:r>
          </a:p>
          <a:p>
            <a:pPr marL="355600" indent="-355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400" b="1" dirty="0" smtClean="0"/>
              <a:t>не успешность </a:t>
            </a:r>
            <a:r>
              <a:rPr lang="ru-RU" sz="2400" b="1" dirty="0"/>
              <a:t>в дальнейшей жизни</a:t>
            </a:r>
            <a:r>
              <a:rPr lang="ru-RU" sz="2400" b="1" dirty="0" smtClean="0"/>
              <a:t>.</a:t>
            </a:r>
          </a:p>
          <a:p>
            <a:pPr marL="355600" indent="-355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30574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252028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Нарушения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речи –  ошибки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диагностики</a:t>
            </a:r>
            <a:r>
              <a:rPr lang="ru-RU" sz="3200" b="1" dirty="0" smtClean="0">
                <a:solidFill>
                  <a:srgbClr val="003300"/>
                </a:solidFill>
              </a:rPr>
              <a:t/>
            </a:r>
            <a:br>
              <a:rPr lang="ru-RU" sz="3200" b="1" dirty="0" smtClean="0">
                <a:solidFill>
                  <a:srgbClr val="003300"/>
                </a:solidFill>
              </a:rPr>
            </a:br>
            <a:r>
              <a:rPr lang="ru-RU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600" b="1" kern="1200" dirty="0" err="1" smtClean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Каркашадзе</a:t>
            </a:r>
            <a:r>
              <a:rPr lang="ru-RU" altLang="ru-RU" sz="1600" b="1" kern="1200" dirty="0" smtClean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 Г. А., кандидат </a:t>
            </a:r>
            <a:r>
              <a:rPr lang="ru-RU" altLang="ru-RU" sz="1600" b="1" kern="1200" dirty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медицинских наук</a:t>
            </a:r>
            <a:r>
              <a:rPr lang="ru-RU" altLang="ru-RU" sz="1600" b="1" kern="1200" dirty="0" smtClean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, </a:t>
            </a:r>
            <a:br>
              <a:rPr lang="ru-RU" altLang="ru-RU" sz="1600" b="1" kern="1200" dirty="0" smtClean="0">
                <a:solidFill>
                  <a:srgbClr val="003300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600" b="1" kern="1200" dirty="0" smtClean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заведующий лаборатории неврологии </a:t>
            </a:r>
            <a:r>
              <a:rPr lang="ru-RU" altLang="ru-RU" sz="1600" b="1" kern="1200" dirty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altLang="ru-RU" sz="1600" b="1" kern="1200" dirty="0" smtClean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1600" b="1" kern="1200" dirty="0" smtClean="0">
                <a:solidFill>
                  <a:srgbClr val="003300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600" b="1" kern="1200" dirty="0" smtClean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когнитивного здоровья детей ФГАУ </a:t>
            </a:r>
            <a:r>
              <a:rPr lang="ru-RU" altLang="ru-RU" sz="1600" b="1" kern="1200" dirty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НМИЦ </a:t>
            </a:r>
            <a:r>
              <a:rPr lang="ru-RU" sz="1600" b="1" dirty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srgbClr val="003300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600" kern="1200" dirty="0" smtClean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  </a:t>
            </a:r>
            <a:br>
              <a:rPr lang="ru-RU" altLang="ru-RU" sz="1600" kern="1200" dirty="0" smtClean="0">
                <a:solidFill>
                  <a:srgbClr val="003300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600" kern="1200" dirty="0" smtClean="0">
                <a:solidFill>
                  <a:srgbClr val="003300"/>
                </a:solidFill>
                <a:ea typeface="+mn-ea"/>
                <a:cs typeface="+mn-cs"/>
              </a:rPr>
              <a:t>                       </a:t>
            </a:r>
            <a:endParaRPr lang="ru-RU" sz="1600" dirty="0">
              <a:solidFill>
                <a:srgbClr val="003300"/>
              </a:solidFill>
              <a:ea typeface="+mn-ea"/>
              <a:cs typeface="+mn-cs"/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251520" y="2996952"/>
            <a:ext cx="8568952" cy="3168352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2400" kern="12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</a:t>
            </a:r>
            <a:endParaRPr lang="ru-RU" altLang="ru-RU" sz="2400" kern="12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altLang="ru-RU" sz="2400" kern="12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В 77,8</a:t>
            </a:r>
            <a:r>
              <a:rPr lang="ru-RU" sz="2400" b="1" dirty="0" smtClean="0"/>
              <a:t>% выявление  ЗРР неврологами происходит с   опозданием  на </a:t>
            </a:r>
            <a:r>
              <a:rPr lang="ru-RU" sz="2400" b="1" dirty="0"/>
              <a:t>2 года и более.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400" b="1" dirty="0"/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В 35% случаев родители при первичном обращении не актуализировали </a:t>
            </a:r>
            <a:r>
              <a:rPr lang="ru-RU" sz="2400" b="1" dirty="0" smtClean="0"/>
              <a:t> и не видели проблемы </a:t>
            </a:r>
            <a:r>
              <a:rPr lang="ru-RU" sz="2400" b="1" dirty="0"/>
              <a:t>речи.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altLang="ru-RU" sz="2400" b="1" kern="1200" dirty="0" smtClean="0">
              <a:solidFill>
                <a:srgbClr val="4F81BD">
                  <a:lumMod val="50000"/>
                </a:srgbClr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altLang="ru-RU" sz="2400" kern="12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altLang="ru-RU" sz="2400" kern="12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altLang="ru-RU" sz="2400" kern="12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altLang="ru-RU" sz="2400" kern="12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altLang="ru-RU" sz="2400" kern="12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altLang="ru-RU" sz="2400" kern="12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63" y="1052736"/>
            <a:ext cx="2766582" cy="27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404664"/>
            <a:ext cx="8569325" cy="95408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Семейно-социальные причины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задержки речевого развития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T Sans Narrow"/>
                <a:cs typeface="PT Sans Narrow"/>
              </a:rPr>
              <a:t>у детей до 2-х лет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7306" y="1772816"/>
            <a:ext cx="8568951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/>
              <a:t>Не востребованность </a:t>
            </a:r>
            <a:r>
              <a:rPr lang="ru-RU" sz="2000" b="1" dirty="0"/>
              <a:t>речи</a:t>
            </a:r>
            <a:r>
              <a:rPr lang="ru-RU" sz="2000" b="1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 </a:t>
            </a:r>
            <a:r>
              <a:rPr lang="ru-RU" sz="2000" b="1" dirty="0" smtClean="0"/>
              <a:t>- </a:t>
            </a:r>
            <a:r>
              <a:rPr lang="ru-RU" sz="2000" b="1" dirty="0"/>
              <a:t>сниженный объём общения с ребенком;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/>
              <a:t>Не востребованность </a:t>
            </a:r>
            <a:r>
              <a:rPr lang="ru-RU" sz="2000" b="1" dirty="0"/>
              <a:t>речи</a:t>
            </a:r>
            <a:r>
              <a:rPr lang="ru-RU" sz="2000" b="1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 </a:t>
            </a:r>
            <a:r>
              <a:rPr lang="ru-RU" sz="2000" b="1" dirty="0" smtClean="0"/>
              <a:t>- </a:t>
            </a:r>
            <a:r>
              <a:rPr lang="ru-RU" sz="2000" b="1" dirty="0"/>
              <a:t>предугадывание действий и мотивов ребенка;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/>
              <a:t>Копирование речевой модели поведения других детей, с которыми много </a:t>
            </a:r>
            <a:r>
              <a:rPr lang="ru-RU" sz="2000" b="1" dirty="0" smtClean="0"/>
              <a:t>контактируют  </a:t>
            </a:r>
            <a:r>
              <a:rPr lang="ru-RU" sz="2000" b="1" dirty="0"/>
              <a:t>(близнецы, старшие братья/сестры с нарушениями речи</a:t>
            </a:r>
            <a:r>
              <a:rPr lang="ru-RU" sz="2000" b="1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/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3300"/>
                </a:solidFill>
                <a:latin typeface="Arial"/>
              </a:rPr>
              <a:t>Недостаточная эмоциональная составляющая в общении с ребенком (бедность интонаций, мелодической стороны речи).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34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Актуальность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endParaRPr lang="ru-RU" sz="2800" b="1" dirty="0" smtClean="0">
              <a:ea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ea typeface="Times New Roman" panose="02020603050405020304" pitchFamily="18" charset="0"/>
              </a:rPr>
              <a:t>Согласно </a:t>
            </a:r>
            <a:r>
              <a:rPr lang="ru-RU" sz="2800" b="1" dirty="0">
                <a:ea typeface="Times New Roman" panose="02020603050405020304" pitchFamily="18" charset="0"/>
              </a:rPr>
              <a:t>статистике, сегодня в России насчитывается более 2 миллионов детей с ограниченными возможностями здоровья </a:t>
            </a:r>
          </a:p>
          <a:p>
            <a:pPr marL="0" indent="0" algn="just">
              <a:buNone/>
            </a:pPr>
            <a:r>
              <a:rPr lang="ru-RU" sz="2800" b="1" dirty="0" smtClean="0">
                <a:ea typeface="Times New Roman" panose="02020603050405020304" pitchFamily="18" charset="0"/>
              </a:rPr>
              <a:t>   (</a:t>
            </a:r>
            <a:r>
              <a:rPr lang="ru-RU" sz="2800" b="1" dirty="0">
                <a:ea typeface="Times New Roman" panose="02020603050405020304" pitchFamily="18" charset="0"/>
              </a:rPr>
              <a:t>8% всей детской </a:t>
            </a:r>
            <a:r>
              <a:rPr lang="ru-RU" sz="2800" b="1" dirty="0" smtClean="0">
                <a:ea typeface="Times New Roman" panose="02020603050405020304" pitchFamily="18" charset="0"/>
              </a:rPr>
              <a:t>популяции), </a:t>
            </a:r>
            <a:r>
              <a:rPr lang="ru-RU" sz="2800" b="1" dirty="0">
                <a:ea typeface="Times New Roman" panose="02020603050405020304" pitchFamily="18" charset="0"/>
              </a:rPr>
              <a:t>из них </a:t>
            </a:r>
            <a:endParaRPr lang="ru-RU" sz="2800" b="1" dirty="0" smtClean="0"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ea typeface="Times New Roman" panose="02020603050405020304" pitchFamily="18" charset="0"/>
              </a:rPr>
              <a:t>  около 700 </a:t>
            </a:r>
            <a:r>
              <a:rPr lang="ru-RU" sz="2800" b="1" dirty="0">
                <a:ea typeface="Times New Roman" panose="02020603050405020304" pitchFamily="18" charset="0"/>
              </a:rPr>
              <a:t>тысяч — дети с </a:t>
            </a:r>
            <a:r>
              <a:rPr lang="ru-RU" sz="2800" b="1" dirty="0" smtClean="0">
                <a:ea typeface="Times New Roman" panose="02020603050405020304" pitchFamily="18" charset="0"/>
              </a:rPr>
              <a:t>инвалидностью.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ea typeface="Times New Roman" panose="02020603050405020304" pitchFamily="18" charset="0"/>
              </a:rPr>
              <a:t>Ежегодно </a:t>
            </a:r>
            <a:r>
              <a:rPr lang="ru-RU" sz="2800" b="1" dirty="0">
                <a:ea typeface="Times New Roman" panose="02020603050405020304" pitchFamily="18" charset="0"/>
              </a:rPr>
              <a:t>численность данной категории детей растёт.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8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0648"/>
            <a:ext cx="732135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Нормы речевого развития до 1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года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Narrow"/>
              <a:cs typeface="PT Sans Narrow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23573"/>
              </p:ext>
            </p:extLst>
          </p:nvPr>
        </p:nvGraphicFramePr>
        <p:xfrm>
          <a:off x="18550" y="908721"/>
          <a:ext cx="9036050" cy="518417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17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8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265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2-4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месяца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PT Sans Narrow"/>
                      </a:endParaRPr>
                    </a:p>
                  </a:txBody>
                  <a:tcPr marL="36493" marR="36493" marT="24327" marB="243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Появляется агукание и  гуление, ребенок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издает отдельные звуки и прислушивается к ним (а-а-а,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о-о-о)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PT Sans Narrow"/>
                      </a:endParaRPr>
                    </a:p>
                  </a:txBody>
                  <a:tcPr marL="36493" marR="36493" marT="24327" marB="243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44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4-5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месяцев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PT Sans Narrow"/>
                      </a:endParaRPr>
                    </a:p>
                  </a:txBody>
                  <a:tcPr marL="36493" marR="36493" marT="24327" marB="243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Псевдоречевые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неопределенные звуки, редко включается локализация звуков, в звуки включается язык.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 5 мес.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дети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пытаются подражать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интонации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взрослых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PT Sans Narrow"/>
                      </a:endParaRPr>
                    </a:p>
                  </a:txBody>
                  <a:tcPr marL="36493" marR="36493" marT="24327" marB="243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43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6-9 месяцев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PT Sans Narrow"/>
                      </a:endParaRPr>
                    </a:p>
                  </a:txBody>
                  <a:tcPr marL="36493" marR="36493" marT="24327" marB="243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6 мес.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путем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подражания или в качестве игры 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произносит отдельные слоги (па-па-па,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ба-ба-ба,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ма-ма-ма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, га-га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и т.п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.) - лепет.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Ребенок способен повторить за взрослым разнообразные сочетания звуков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. К 8 мес. цепочка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лепетных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слогов достигает 4-5 сегментов, далее снижается до 2-5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PT Sans Narrow"/>
                      </a:endParaRPr>
                    </a:p>
                  </a:txBody>
                  <a:tcPr marL="36493" marR="36493" marT="24327" marB="243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20877"/>
            <a:ext cx="864095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Нормы речевого развития до 1 года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Narrow"/>
              <a:cs typeface="PT Sans Narrow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97532"/>
              </p:ext>
            </p:extLst>
          </p:nvPr>
        </p:nvGraphicFramePr>
        <p:xfrm>
          <a:off x="0" y="1268759"/>
          <a:ext cx="9036050" cy="532567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91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 месяцев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T Sans Narrow"/>
                      </a:endParaRPr>
                    </a:p>
                  </a:txBody>
                  <a:tcPr marL="36493" marR="36493" marT="24327" marB="243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Появляются первые лепетные  слова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T Sans Narrow"/>
                      </a:endParaRPr>
                    </a:p>
                  </a:txBody>
                  <a:tcPr marL="36493" marR="36493" marT="24327" marB="243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11 месяцев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T Sans Narrow"/>
                      </a:endParaRPr>
                    </a:p>
                  </a:txBody>
                  <a:tcPr marL="36493" marR="36493" marT="24327" marB="243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Появляются лепетные цепи </a:t>
                      </a:r>
                      <a:r>
                        <a:rPr lang="ru-RU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с чередующимися слогами (ва-ля, </a:t>
                      </a:r>
                      <a:r>
                        <a:rPr lang="ru-RU" sz="24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ди</a:t>
                      </a:r>
                      <a:r>
                        <a:rPr lang="ru-RU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-ка, ба-на и т.п.), при этом какой-то слог выделяется  длительностью, громкостью, высотой звука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T Sans Narrow"/>
                      </a:endParaRPr>
                    </a:p>
                  </a:txBody>
                  <a:tcPr marL="36493" marR="36493" marT="24327" marB="243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3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 месяцев 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T Sans Narrow"/>
                      </a:endParaRPr>
                    </a:p>
                  </a:txBody>
                  <a:tcPr marL="36493" marR="36493" marT="24327" marB="243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Появляются первые слова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T Sans Narrow"/>
                      </a:endParaRPr>
                    </a:p>
                  </a:txBody>
                  <a:tcPr marL="36493" marR="36493" marT="24327" marB="243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6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403648" y="398335"/>
            <a:ext cx="662473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Нормы речевого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развития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 1 года до 2-х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лет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15335"/>
              </p:ext>
            </p:extLst>
          </p:nvPr>
        </p:nvGraphicFramePr>
        <p:xfrm>
          <a:off x="251520" y="1556792"/>
          <a:ext cx="8640960" cy="45365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7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3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 1 год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493" marR="36493" marT="24336" marB="243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</a:rPr>
                        <a:t>Отдельные </a:t>
                      </a:r>
                      <a:r>
                        <a:rPr lang="ru-RU" sz="2000" b="1" dirty="0">
                          <a:effectLst/>
                        </a:rPr>
                        <a:t>адресные слова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493" marR="36493" marT="24336" marB="243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9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1г. 3 мес.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493" marR="36493" marT="24336" marB="243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Запас слов </a:t>
                      </a:r>
                      <a:r>
                        <a:rPr lang="ru-RU" sz="2000" b="1" dirty="0" smtClean="0">
                          <a:effectLst/>
                        </a:rPr>
                        <a:t>- до 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493" marR="36493" marT="24336" marB="243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6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1г. 6 мес.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493" marR="36493" marT="24336" marB="243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Запас слов </a:t>
                      </a:r>
                      <a:r>
                        <a:rPr lang="ru-RU" sz="2000" b="1" dirty="0" smtClean="0">
                          <a:effectLst/>
                        </a:rPr>
                        <a:t>- до </a:t>
                      </a:r>
                      <a:r>
                        <a:rPr lang="ru-RU" sz="2000" b="1" dirty="0">
                          <a:effectLst/>
                        </a:rPr>
                        <a:t>50, легко повторяет отдельные слышимые</a:t>
                      </a:r>
                      <a:r>
                        <a:rPr lang="ru-RU" sz="2000" b="1" baseline="0" dirty="0">
                          <a:effectLst/>
                        </a:rPr>
                        <a:t> слова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493" marR="36493" marT="24336" marB="243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8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1г. </a:t>
                      </a:r>
                      <a:r>
                        <a:rPr lang="ru-RU" sz="2000" b="1" dirty="0" smtClean="0">
                          <a:effectLst/>
                        </a:rPr>
                        <a:t>6 мес</a:t>
                      </a:r>
                      <a:r>
                        <a:rPr lang="ru-RU" sz="2000" b="1" dirty="0">
                          <a:effectLst/>
                        </a:rPr>
                        <a:t>. – 2 года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493" marR="36493" marT="24336" marB="243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Увеличение запаса слов, появление фраз и </a:t>
                      </a:r>
                      <a:r>
                        <a:rPr lang="ru-RU" sz="2000" b="1" dirty="0" smtClean="0">
                          <a:effectLst/>
                        </a:rPr>
                        <a:t>двухсловных </a:t>
                      </a:r>
                      <a:r>
                        <a:rPr lang="ru-RU" sz="2000" b="1" dirty="0">
                          <a:effectLst/>
                        </a:rPr>
                        <a:t>предложений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493" marR="36493" marT="24336" marB="243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159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2 года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493" marR="36493" marT="24336" marB="243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Запас слов </a:t>
                      </a:r>
                      <a:r>
                        <a:rPr lang="ru-RU" sz="2000" b="1" dirty="0" smtClean="0">
                          <a:effectLst/>
                        </a:rPr>
                        <a:t>- до </a:t>
                      </a:r>
                      <a:r>
                        <a:rPr lang="ru-RU" sz="2000" b="1" dirty="0">
                          <a:effectLst/>
                        </a:rPr>
                        <a:t>200-300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493" marR="36493" marT="24336" marB="243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7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13" y="404813"/>
            <a:ext cx="8112125" cy="95410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T Sans Narrow"/>
                <a:cs typeface="PT Sans Narrow"/>
              </a:rPr>
              <a:t>Типичные причины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PT Sans Narrow"/>
              <a:cs typeface="PT Sans Narrow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PT Sans Narrow"/>
                <a:cs typeface="PT Sans Narrow"/>
              </a:rPr>
              <a:t>позднего обращения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T Sans Narrow"/>
                <a:cs typeface="PT Sans Narrow"/>
              </a:rPr>
              <a:t>к специалистам</a:t>
            </a:r>
          </a:p>
        </p:txBody>
      </p:sp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4079875" y="1989138"/>
            <a:ext cx="4972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endParaRPr lang="ru-RU" altLang="ru-RU" b="1">
              <a:solidFill>
                <a:schemeClr val="bg1"/>
              </a:solidFill>
              <a:latin typeface="PT Sans Narrow"/>
            </a:endParaRPr>
          </a:p>
          <a:p>
            <a:pPr eaLnBrk="1" hangingPunct="1">
              <a:buFont typeface="Arial" pitchFamily="34" charset="0"/>
              <a:buChar char="•"/>
            </a:pPr>
            <a:endParaRPr lang="ru-RU" altLang="ru-RU" b="1">
              <a:solidFill>
                <a:schemeClr val="bg1"/>
              </a:solidFill>
              <a:latin typeface="PT Sans Narrow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10800000" flipV="1">
            <a:off x="251520" y="1806535"/>
            <a:ext cx="8614736" cy="3046988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Ребенок </a:t>
            </a:r>
            <a:r>
              <a:rPr lang="ru-RU" sz="2400" b="1" dirty="0"/>
              <a:t>соседей (отец, брат и т.п.)  долго молчал, но потом сразу и много заговорил в 3, 4, 5 лет;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Он такой умный, всё понимает и делает;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А вдруг сразу назначат лекарства</a:t>
            </a:r>
            <a:r>
              <a:rPr lang="ru-RU" sz="2400" b="1" dirty="0" smtClean="0"/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179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extLst/>
          </p:nvPr>
        </p:nvGraphicFramePr>
        <p:xfrm>
          <a:off x="0" y="548680"/>
          <a:ext cx="60896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" r:id="rId3" imgW="6090432" imgH="4688230" progId="Excel.Chart.8">
                  <p:embed/>
                </p:oleObj>
              </mc:Choice>
              <mc:Fallback>
                <p:oleObj r:id="rId3" imgW="6090432" imgH="4688230" progId="Excel.Chart.8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8680"/>
                        <a:ext cx="60896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96137" y="1810809"/>
            <a:ext cx="2580940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b="1" dirty="0">
                <a:solidFill>
                  <a:srgbClr val="C00000"/>
                </a:solidFill>
              </a:rPr>
              <a:t>Нарушения речи</a:t>
            </a:r>
          </a:p>
          <a:p>
            <a:pPr>
              <a:defRPr/>
            </a:pPr>
            <a:r>
              <a:rPr lang="ru-RU" b="1" dirty="0"/>
              <a:t>Мальчики – 69,2%</a:t>
            </a:r>
          </a:p>
          <a:p>
            <a:pPr>
              <a:defRPr/>
            </a:pPr>
            <a:r>
              <a:rPr lang="ru-RU" b="1" dirty="0"/>
              <a:t>Девочки    – 30,8%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500689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/>
              <a:t>   Распространённость нарушений речи в </a:t>
            </a:r>
            <a:r>
              <a:rPr lang="ru-RU" b="1" dirty="0"/>
              <a:t>США у детей до </a:t>
            </a:r>
            <a:r>
              <a:rPr lang="ru-RU" b="1" dirty="0" smtClean="0"/>
              <a:t>3-х </a:t>
            </a:r>
            <a:r>
              <a:rPr lang="ru-RU" b="1" dirty="0"/>
              <a:t>лет – 10-15%, </a:t>
            </a:r>
            <a:r>
              <a:rPr lang="ru-RU" b="1" dirty="0" smtClean="0"/>
              <a:t>                              </a:t>
            </a:r>
            <a:r>
              <a:rPr lang="en-US" b="1" dirty="0" smtClean="0"/>
              <a:t>                 </a:t>
            </a:r>
            <a:r>
              <a:rPr lang="ru-RU" b="1" dirty="0"/>
              <a:t>у детей школьного возраста – 3-7% (</a:t>
            </a:r>
            <a:r>
              <a:rPr lang="en-US" b="1" dirty="0"/>
              <a:t>DSM-IV)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47111" y="3284538"/>
            <a:ext cx="3245369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В 35% случаев родители при </a:t>
            </a:r>
            <a:r>
              <a:rPr lang="ru-RU" b="1" dirty="0" smtClean="0"/>
              <a:t>первичном  </a:t>
            </a:r>
            <a:r>
              <a:rPr lang="ru-RU" b="1" dirty="0"/>
              <a:t>обращении не актуализировали проблемы речи</a:t>
            </a:r>
          </a:p>
        </p:txBody>
      </p:sp>
    </p:spTree>
    <p:extLst>
      <p:ext uri="{BB962C8B-B14F-4D97-AF65-F5344CB8AC3E}">
        <p14:creationId xmlns:p14="http://schemas.microsoft.com/office/powerpoint/2010/main" val="37086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Алгоритм первичного патроната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904656"/>
          </a:xfrm>
        </p:spPr>
        <p:txBody>
          <a:bodyPr/>
          <a:lstStyle/>
          <a:p>
            <a:pPr marL="0" marR="417195" lvl="0" inden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kern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шаг: </a:t>
            </a:r>
          </a:p>
          <a:p>
            <a:pPr marL="0" marR="417195" lvl="0" inden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kern="12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ru-RU" sz="2000" b="1" kern="1200" dirty="0" smtClean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аинтересованный </a:t>
            </a:r>
            <a:r>
              <a:rPr lang="ru-RU" sz="2000" b="1" kern="12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родитель предварительно  записывается по телефону, указанному на сайте учреждения, на первичный приём.</a:t>
            </a:r>
            <a:endParaRPr lang="ru-RU" sz="2000" b="1" kern="1200" dirty="0">
              <a:solidFill>
                <a:srgbClr val="0033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417195" lvl="0" inden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ru-RU" sz="2000" b="1" kern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шаг:</a:t>
            </a:r>
            <a:endParaRPr lang="ru-RU" sz="20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417195" lvl="0" inden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kern="12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ru-RU" sz="2000" b="1" kern="1200" dirty="0" smtClean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sz="2000" b="1" kern="12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первичный приём  </a:t>
            </a:r>
            <a:r>
              <a:rPr lang="ru-RU" sz="2000" b="1" kern="1200" dirty="0" smtClean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приглашается  </a:t>
            </a:r>
            <a:r>
              <a:rPr lang="ru-RU" sz="2000" b="1" kern="12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вся семья  с ребёнком и </a:t>
            </a:r>
            <a:r>
              <a:rPr lang="ru-RU" sz="2000" b="1" kern="1200" dirty="0" smtClean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медицинская карта ребёнка.</a:t>
            </a:r>
            <a:endParaRPr lang="ru-RU" sz="2000" b="1" kern="1200" dirty="0">
              <a:solidFill>
                <a:srgbClr val="0033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417195" lvl="0" inden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ru-RU" sz="2000" b="1" kern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шаг:</a:t>
            </a:r>
            <a:endParaRPr lang="ru-RU" sz="20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417195" lvl="0" inden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kern="1200" dirty="0" smtClean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Беседа, наблюдение, обследование </a:t>
            </a:r>
            <a:r>
              <a:rPr lang="ru-RU" sz="2000" b="1" kern="12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специалистов – </a:t>
            </a:r>
            <a:r>
              <a:rPr lang="ru-RU" sz="2000" b="1" kern="1200" dirty="0" smtClean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педагог-психолог</a:t>
            </a:r>
            <a:r>
              <a:rPr lang="ru-RU" sz="2000" b="1" kern="12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kern="1200" dirty="0" smtClean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учитель-логопед</a:t>
            </a:r>
            <a:r>
              <a:rPr lang="ru-RU" sz="2000" b="1" kern="12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kern="1200" dirty="0" smtClean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врач-педиатр</a:t>
            </a:r>
            <a:r>
              <a:rPr lang="ru-RU" sz="2000" b="1" kern="1200" dirty="0" smtClean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старший воспитатель.</a:t>
            </a:r>
          </a:p>
          <a:p>
            <a:pPr marL="0" marR="417195" lvl="0" inden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kern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шаг:</a:t>
            </a:r>
          </a:p>
          <a:p>
            <a:pPr marL="0" marR="417195" lvl="0" inden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kern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Выполнение рекомендаций.</a:t>
            </a:r>
            <a:endParaRPr lang="ru-RU" sz="2000" b="1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417195" lvl="0" inden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endParaRPr lang="ru-RU" sz="20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3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827584" y="476672"/>
            <a:ext cx="7325911" cy="807244"/>
            <a:chOff x="918497" y="2085975"/>
            <a:chExt cx="7325911" cy="807244"/>
          </a:xfrm>
        </p:grpSpPr>
        <p:sp>
          <p:nvSpPr>
            <p:cNvPr id="43" name="Прямоугольник 42"/>
            <p:cNvSpPr/>
            <p:nvPr/>
          </p:nvSpPr>
          <p:spPr bwMode="auto">
            <a:xfrm>
              <a:off x="3580555" y="2251075"/>
              <a:ext cx="1930723" cy="46196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Координационный совет</a:t>
              </a:r>
            </a:p>
          </p:txBody>
        </p:sp>
        <p:sp>
          <p:nvSpPr>
            <p:cNvPr id="44" name="Прямоугольник 43"/>
            <p:cNvSpPr/>
            <p:nvPr/>
          </p:nvSpPr>
          <p:spPr bwMode="auto">
            <a:xfrm>
              <a:off x="918497" y="2182378"/>
              <a:ext cx="1683256" cy="18018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Директор</a:t>
              </a:r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918497" y="2406650"/>
              <a:ext cx="1683256" cy="48656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 smtClean="0"/>
                <a:t>Координатор </a:t>
              </a:r>
              <a:r>
                <a:rPr lang="ru-RU" sz="1050" b="1" dirty="0"/>
                <a:t>по инклюзии </a:t>
              </a:r>
              <a:r>
                <a:rPr lang="ru-RU" sz="1050" b="1" dirty="0" smtClean="0"/>
                <a:t>- учитель-логопед</a:t>
              </a:r>
              <a:endParaRPr lang="ru-RU" sz="1050" b="1" dirty="0"/>
            </a:p>
          </p:txBody>
        </p:sp>
        <p:sp>
          <p:nvSpPr>
            <p:cNvPr id="46" name="Прямоугольник 45"/>
            <p:cNvSpPr/>
            <p:nvPr/>
          </p:nvSpPr>
          <p:spPr bwMode="auto">
            <a:xfrm>
              <a:off x="6488499" y="2349500"/>
              <a:ext cx="1755909" cy="21113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Педагог-психолог</a:t>
              </a:r>
            </a:p>
          </p:txBody>
        </p:sp>
        <p:sp>
          <p:nvSpPr>
            <p:cNvPr id="47" name="Прямоугольник 46"/>
            <p:cNvSpPr/>
            <p:nvPr/>
          </p:nvSpPr>
          <p:spPr bwMode="auto">
            <a:xfrm>
              <a:off x="6488499" y="2613025"/>
              <a:ext cx="1755909" cy="21590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 smtClean="0"/>
                <a:t>Врач-педиатр</a:t>
              </a:r>
              <a:endParaRPr lang="ru-RU" sz="1050" b="1" dirty="0"/>
            </a:p>
          </p:txBody>
        </p:sp>
        <p:cxnSp>
          <p:nvCxnSpPr>
            <p:cNvPr id="48" name="Прямая со стрелкой 47"/>
            <p:cNvCxnSpPr>
              <a:stCxn id="44" idx="3"/>
            </p:cNvCxnSpPr>
            <p:nvPr/>
          </p:nvCxnSpPr>
          <p:spPr bwMode="auto">
            <a:xfrm>
              <a:off x="2601753" y="2272469"/>
              <a:ext cx="978802" cy="83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stCxn id="45" idx="3"/>
            </p:cNvCxnSpPr>
            <p:nvPr/>
          </p:nvCxnSpPr>
          <p:spPr bwMode="auto">
            <a:xfrm flipV="1">
              <a:off x="2601753" y="2613027"/>
              <a:ext cx="964571" cy="369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endCxn id="46" idx="1"/>
            </p:cNvCxnSpPr>
            <p:nvPr/>
          </p:nvCxnSpPr>
          <p:spPr bwMode="auto">
            <a:xfrm flipV="1">
              <a:off x="5517603" y="2455069"/>
              <a:ext cx="970896" cy="261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>
              <a:endCxn id="47" idx="1"/>
            </p:cNvCxnSpPr>
            <p:nvPr/>
          </p:nvCxnSpPr>
          <p:spPr bwMode="auto">
            <a:xfrm>
              <a:off x="5517603" y="2613025"/>
              <a:ext cx="970896" cy="10795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Прямоугольник 88"/>
            <p:cNvSpPr/>
            <p:nvPr/>
          </p:nvSpPr>
          <p:spPr bwMode="auto">
            <a:xfrm>
              <a:off x="6488499" y="2085975"/>
              <a:ext cx="1755909" cy="2127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Старший </a:t>
              </a:r>
              <a:r>
                <a:rPr lang="ru-RU" sz="1050" b="1" dirty="0" smtClean="0"/>
                <a:t>воспитатель</a:t>
              </a:r>
              <a:endParaRPr lang="ru-RU" sz="1050" b="1" dirty="0"/>
            </a:p>
          </p:txBody>
        </p:sp>
        <p:cxnSp>
          <p:nvCxnSpPr>
            <p:cNvPr id="90" name="Прямая со стрелкой 89"/>
            <p:cNvCxnSpPr>
              <a:endCxn id="89" idx="1"/>
            </p:cNvCxnSpPr>
            <p:nvPr/>
          </p:nvCxnSpPr>
          <p:spPr bwMode="auto">
            <a:xfrm flipV="1">
              <a:off x="5517603" y="2192338"/>
              <a:ext cx="970896" cy="1571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67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57200" y="1616140"/>
            <a:ext cx="8229600" cy="490920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164" y="1410960"/>
            <a:ext cx="88776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36600"/>
              </a:buClr>
              <a:buSzPct val="75000"/>
            </a:pP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                                        Первичный патронат </a:t>
            </a:r>
          </a:p>
          <a:p>
            <a:pPr marL="342900" lvl="0" indent="-342900">
              <a:spcBef>
                <a:spcPct val="20000"/>
              </a:spcBef>
              <a:buClr>
                <a:srgbClr val="336600"/>
              </a:buClr>
              <a:buSzPct val="75000"/>
              <a:buFont typeface="Wingdings" pitchFamily="2" charset="2"/>
              <a:buChar char="n"/>
            </a:pP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Директор </a:t>
            </a:r>
            <a:r>
              <a:rPr lang="ru-RU" b="1" kern="0" dirty="0">
                <a:latin typeface="Arial"/>
              </a:rPr>
              <a:t>– определяет по первой беседе уровень ожиданий родителей  от образовательного учреждения и их отношение к ребёнку, уровень  родительской мотивации на сотрудничество с ОУ.</a:t>
            </a:r>
          </a:p>
          <a:p>
            <a:pPr marL="342900" lvl="0" indent="-342900">
              <a:spcBef>
                <a:spcPct val="20000"/>
              </a:spcBef>
              <a:buClr>
                <a:srgbClr val="336600"/>
              </a:buClr>
              <a:buSzPct val="75000"/>
              <a:buFont typeface="Wingdings" pitchFamily="2" charset="2"/>
              <a:buChar char="n"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Старший 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воспитатель </a:t>
            </a:r>
            <a:r>
              <a:rPr lang="ru-RU" b="1" kern="0" dirty="0" smtClean="0">
                <a:latin typeface="Arial"/>
              </a:rPr>
              <a:t>-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ru-RU" b="1" kern="0" dirty="0">
                <a:latin typeface="Arial"/>
              </a:rPr>
              <a:t>изучает микросоциальные условия воспитания в семье. </a:t>
            </a:r>
          </a:p>
          <a:p>
            <a:pPr marL="342900" lvl="0" indent="-342900">
              <a:spcBef>
                <a:spcPct val="20000"/>
              </a:spcBef>
              <a:buClr>
                <a:srgbClr val="336600"/>
              </a:buClr>
              <a:buSzPct val="75000"/>
              <a:buFont typeface="Wingdings" pitchFamily="2" charset="2"/>
              <a:buChar char="n"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Психолог </a:t>
            </a:r>
            <a:r>
              <a:rPr lang="ru-RU" b="1" kern="0" dirty="0">
                <a:solidFill>
                  <a:srgbClr val="003300"/>
                </a:solidFill>
                <a:latin typeface="Arial"/>
              </a:rPr>
              <a:t>– </a:t>
            </a:r>
            <a:r>
              <a:rPr lang="ru-RU" b="1" kern="0" dirty="0">
                <a:latin typeface="Arial"/>
              </a:rPr>
              <a:t>диагностирует  детско-родительские отношения, наличие проблем в развитии и </a:t>
            </a:r>
            <a:r>
              <a:rPr lang="ru-RU" b="1" kern="0" dirty="0" smtClean="0">
                <a:latin typeface="Arial"/>
              </a:rPr>
              <a:t>степень </a:t>
            </a:r>
            <a:r>
              <a:rPr lang="ru-RU" b="1" kern="0" dirty="0">
                <a:latin typeface="Arial"/>
              </a:rPr>
              <a:t>понимания их родителями, </a:t>
            </a:r>
            <a:r>
              <a:rPr lang="ru-RU" b="1" kern="0" dirty="0" smtClean="0">
                <a:latin typeface="Arial"/>
              </a:rPr>
              <a:t>произвольность поведения ребенка  </a:t>
            </a:r>
            <a:r>
              <a:rPr lang="ru-RU" b="1" kern="0" dirty="0">
                <a:latin typeface="Arial"/>
              </a:rPr>
              <a:t>и готовность </a:t>
            </a:r>
            <a:r>
              <a:rPr lang="ru-RU" b="1" kern="0" dirty="0" smtClean="0">
                <a:latin typeface="Arial"/>
              </a:rPr>
              <a:t>его </a:t>
            </a:r>
            <a:r>
              <a:rPr lang="ru-RU" b="1" kern="0" dirty="0">
                <a:latin typeface="Arial"/>
              </a:rPr>
              <a:t>к сотрудничеству. </a:t>
            </a:r>
          </a:p>
          <a:p>
            <a:pPr marL="342900" lvl="0" indent="-342900">
              <a:spcBef>
                <a:spcPct val="20000"/>
              </a:spcBef>
              <a:buClr>
                <a:srgbClr val="336600"/>
              </a:buClr>
              <a:buSzPct val="75000"/>
              <a:buFont typeface="Wingdings" pitchFamily="2" charset="2"/>
              <a:buChar char="n"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Учитель логопед </a:t>
            </a:r>
            <a:r>
              <a:rPr lang="ru-RU" b="1" kern="0" dirty="0">
                <a:solidFill>
                  <a:srgbClr val="003300"/>
                </a:solidFill>
                <a:latin typeface="Arial"/>
              </a:rPr>
              <a:t>–  </a:t>
            </a:r>
            <a:r>
              <a:rPr lang="ru-RU" b="1" kern="0" dirty="0">
                <a:latin typeface="Arial"/>
              </a:rPr>
              <a:t>обследует  речевое  развитие. </a:t>
            </a:r>
          </a:p>
          <a:p>
            <a:pPr marL="342900" lvl="0" indent="-342900">
              <a:spcBef>
                <a:spcPct val="20000"/>
              </a:spcBef>
              <a:buClr>
                <a:srgbClr val="336600"/>
              </a:buClr>
              <a:buSzPct val="75000"/>
              <a:buFont typeface="Wingdings" pitchFamily="2" charset="2"/>
              <a:buChar char="n"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Врач педиатр </a:t>
            </a:r>
            <a:r>
              <a:rPr lang="ru-RU" b="1" kern="0" dirty="0">
                <a:latin typeface="Arial"/>
              </a:rPr>
              <a:t>–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ru-RU" b="1" kern="0" dirty="0">
                <a:latin typeface="Arial"/>
              </a:rPr>
              <a:t>знакомится  с медицинской картой, делая большой упор на  анализ родового  анамнеза, наличие хронических заболеваний, </a:t>
            </a:r>
            <a:r>
              <a:rPr lang="ru-RU" b="1" kern="0" dirty="0" smtClean="0">
                <a:latin typeface="Arial"/>
              </a:rPr>
              <a:t>своевременную привитость, оценивает </a:t>
            </a:r>
            <a:r>
              <a:rPr lang="ru-RU" b="1" kern="0" dirty="0">
                <a:latin typeface="Arial"/>
              </a:rPr>
              <a:t>комплексное  состояние здоровья,  </a:t>
            </a:r>
            <a:r>
              <a:rPr lang="ru-RU" b="1" kern="0" dirty="0" smtClean="0">
                <a:latin typeface="Arial"/>
              </a:rPr>
              <a:t>группу </a:t>
            </a:r>
            <a:r>
              <a:rPr lang="ru-RU" b="1" kern="0" dirty="0">
                <a:latin typeface="Arial"/>
              </a:rPr>
              <a:t>здоровья,  </a:t>
            </a:r>
            <a:r>
              <a:rPr lang="ru-RU" b="1" kern="0" dirty="0" smtClean="0">
                <a:latin typeface="Arial"/>
              </a:rPr>
              <a:t>осуществляет оценку </a:t>
            </a:r>
            <a:r>
              <a:rPr lang="ru-RU" b="1" kern="0" dirty="0">
                <a:latin typeface="Arial"/>
              </a:rPr>
              <a:t>резистентности (как часто болеет), </a:t>
            </a:r>
            <a:r>
              <a:rPr lang="ru-RU" b="1" kern="0" dirty="0" smtClean="0">
                <a:latin typeface="Arial"/>
              </a:rPr>
              <a:t>  нервно-психического </a:t>
            </a:r>
            <a:r>
              <a:rPr lang="ru-RU" b="1" kern="0" dirty="0">
                <a:latin typeface="Arial"/>
              </a:rPr>
              <a:t>развития, соответствие биологическому возрасту с целью успешной адаптации.</a:t>
            </a:r>
          </a:p>
        </p:txBody>
      </p:sp>
    </p:spTree>
    <p:extLst>
      <p:ext uri="{BB962C8B-B14F-4D97-AF65-F5344CB8AC3E}">
        <p14:creationId xmlns:p14="http://schemas.microsoft.com/office/powerpoint/2010/main" val="6281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3156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семье :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454624"/>
          </a:xfrm>
        </p:spPr>
        <p:txBody>
          <a:bodyPr/>
          <a:lstStyle/>
          <a:p>
            <a:pPr marL="355600" marR="417195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обратиться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помощью к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специалистам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узкой медицинской  квалификация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(которых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нет в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штате ОУ),</a:t>
            </a:r>
            <a:endParaRPr lang="ru-RU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посетить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территориальную ПМПК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(договора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центрами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«Доверие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и «Развитие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»).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выполнить рекомендации специалистов ОУ</a:t>
            </a:r>
            <a:endParaRPr lang="ru-RU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7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712968" cy="95557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Первичный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патронат позволяет: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80520"/>
          </a:xfrm>
        </p:spPr>
        <p:txBody>
          <a:bodyPr/>
          <a:lstStyle/>
          <a:p>
            <a:pPr lvl="0"/>
            <a:r>
              <a:rPr lang="ru-RU" sz="2800" b="1" dirty="0" smtClean="0"/>
              <a:t>планировать </a:t>
            </a:r>
            <a:r>
              <a:rPr lang="ru-RU" sz="2800" b="1" dirty="0"/>
              <a:t>стратегию работы с родителями,</a:t>
            </a:r>
          </a:p>
          <a:p>
            <a:pPr lvl="0"/>
            <a:r>
              <a:rPr lang="ru-RU" sz="2800" b="1" dirty="0"/>
              <a:t>обеспечить лёгкую </a:t>
            </a:r>
            <a:r>
              <a:rPr lang="ru-RU" sz="2800" b="1" dirty="0" smtClean="0"/>
              <a:t>адаптацию ребёнку и семье к </a:t>
            </a:r>
            <a:r>
              <a:rPr lang="ru-RU" sz="2800" b="1" dirty="0"/>
              <a:t>условиям ОУ</a:t>
            </a:r>
            <a:r>
              <a:rPr lang="ru-RU" sz="2800" b="1" dirty="0" smtClean="0"/>
              <a:t>, </a:t>
            </a:r>
            <a:r>
              <a:rPr lang="ru-RU" sz="2800" b="1" dirty="0"/>
              <a:t>успешное овладение ООП </a:t>
            </a:r>
            <a:r>
              <a:rPr lang="ru-RU" sz="2800" b="1" dirty="0" smtClean="0"/>
              <a:t>ДО, </a:t>
            </a:r>
            <a:r>
              <a:rPr lang="ru-RU" sz="2800" b="1" dirty="0"/>
              <a:t>а для детей с </a:t>
            </a:r>
            <a:r>
              <a:rPr lang="ru-RU" sz="2800" b="1" dirty="0" smtClean="0"/>
              <a:t>ОВЗ -   </a:t>
            </a:r>
            <a:r>
              <a:rPr lang="ru-RU" sz="2800" b="1" dirty="0"/>
              <a:t>возможность начать освоение адаптированной образовательной  программы (АОП),</a:t>
            </a:r>
          </a:p>
          <a:p>
            <a:r>
              <a:rPr lang="ru-RU" sz="2800" b="1" dirty="0"/>
              <a:t>благодаря входящему первичному мониторингу </a:t>
            </a:r>
            <a:r>
              <a:rPr lang="ru-RU" sz="2800" b="1" dirty="0" smtClean="0"/>
              <a:t>семьи </a:t>
            </a:r>
            <a:r>
              <a:rPr lang="ru-RU" sz="2800" b="1" dirty="0" smtClean="0"/>
              <a:t>оказать действенную и своевременную помощь </a:t>
            </a:r>
            <a:r>
              <a:rPr lang="ru-RU" sz="2800" b="1" dirty="0"/>
              <a:t>педагогам в </a:t>
            </a:r>
            <a:r>
              <a:rPr lang="ru-RU" sz="2800" b="1" dirty="0" smtClean="0"/>
              <a:t>работе.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2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63938" y="765175"/>
            <a:ext cx="46085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Координатор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по инклюзии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07504" y="1890486"/>
            <a:ext cx="8856984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Координатор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 инклюзии </a:t>
            </a:r>
            <a:r>
              <a:rPr lang="ru-RU" sz="2400" b="1" dirty="0"/>
              <a:t>— это организатор - специалист с выс­шим </a:t>
            </a:r>
            <a:r>
              <a:rPr lang="ru-RU" sz="2400" b="1" dirty="0" smtClean="0"/>
              <a:t>педагогическим образованием , (</a:t>
            </a:r>
            <a:r>
              <a:rPr lang="ru-RU" sz="2400" b="1" dirty="0"/>
              <a:t>учитель-логопед, учитель-дефектолог, педагог-психолог), имеющий опыт работы с детьми с разными нарушениями развития, прошедший профессиональную подготовку (повышение квалификации, профессиональную переподготовку, бакалавриат, магистратуру) в об­ласти инклюзивного образования. 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Цель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его работы</a:t>
            </a:r>
            <a:r>
              <a:rPr lang="ru-RU" sz="2400" b="1" dirty="0"/>
              <a:t>: обеспечение эффективного взаимодействия всех субъек­тов инклюзивного образовательного процесса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1508" name="Picture 5" descr="n_mo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51477">
            <a:off x="1041222" y="442918"/>
            <a:ext cx="1800225" cy="1214438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6" descr="m0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646">
            <a:off x="2679685" y="360146"/>
            <a:ext cx="1046162" cy="14573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18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40160"/>
          </a:xfrm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1296144"/>
          </a:xfrm>
        </p:spPr>
        <p:txBody>
          <a:bodyPr/>
          <a:lstStyle/>
          <a:p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ea typeface="Times New Roman" panose="02020603050405020304" pitchFamily="18" charset="0"/>
            </a:endParaRPr>
          </a:p>
          <a:p>
            <a:endParaRPr lang="ru-RU" sz="2000" b="1" dirty="0"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ea typeface="Times New Roman" panose="02020603050405020304" pitchFamily="18" charset="0"/>
              </a:rPr>
              <a:t>Для </a:t>
            </a:r>
            <a:r>
              <a:rPr lang="ru-RU" sz="2400" b="1" dirty="0">
                <a:ea typeface="Times New Roman" panose="02020603050405020304" pitchFamily="18" charset="0"/>
              </a:rPr>
              <a:t>того, чтобы в дальнейшем жизнь таких детей была полноценной, необходимо обеспечить оптимальные условия для их успешной интеграции в среду здоровых сверстников уже в дошкольном учреждении. Создание этих условий задача сложная, требующая комплексного подхода и полной отдачи от всех участников процесса. </a:t>
            </a:r>
          </a:p>
          <a:p>
            <a:endParaRPr lang="ru-RU" dirty="0"/>
          </a:p>
        </p:txBody>
      </p:sp>
      <p:pic>
        <p:nvPicPr>
          <p:cNvPr id="4" name="Рисунок 186" descr="http://www.alegri.ru/images/photos/medium/article1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1680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79388" y="314653"/>
            <a:ext cx="8640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Должностные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обязанности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координатора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инклюзии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4606" y="1262169"/>
            <a:ext cx="9131341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b="1" dirty="0" smtClean="0"/>
              <a:t>Взаимодействие 2 структур  ПМПС </a:t>
            </a:r>
            <a:r>
              <a:rPr lang="ru-RU" b="1" dirty="0"/>
              <a:t>и ПМПк для получения рекомендаций по опреде­лению </a:t>
            </a:r>
            <a:r>
              <a:rPr lang="ru-RU" b="1" dirty="0" smtClean="0"/>
              <a:t> индивидуального образовательного </a:t>
            </a:r>
            <a:r>
              <a:rPr lang="ru-RU" b="1" dirty="0"/>
              <a:t>маршрута и условий, необходимых для эффек­тивного включения </a:t>
            </a:r>
            <a:r>
              <a:rPr lang="ru-RU" b="1" dirty="0" smtClean="0"/>
              <a:t> в обр. процесс и </a:t>
            </a:r>
            <a:r>
              <a:rPr lang="ru-RU" b="1" dirty="0"/>
              <a:t>успешной адаптации ребенка в ДОУ; </a:t>
            </a:r>
            <a:endParaRPr lang="ru-RU" b="1" dirty="0" smtClean="0"/>
          </a:p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b="1" dirty="0" smtClean="0"/>
              <a:t> передача информации по результатам ПМПК и организация </a:t>
            </a:r>
            <a:r>
              <a:rPr lang="ru-RU" b="1" dirty="0"/>
              <a:t>подготовки персонала комбинированной группы к прихо­ду ребёнка с </a:t>
            </a:r>
            <a:r>
              <a:rPr lang="ru-RU" b="1" dirty="0" smtClean="0"/>
              <a:t>ОВЗ;</a:t>
            </a:r>
          </a:p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b="1" dirty="0" smtClean="0"/>
              <a:t>организация </a:t>
            </a:r>
            <a:r>
              <a:rPr lang="ru-RU" b="1" dirty="0"/>
              <a:t>подготовки родителей нормально развивающихся детей к приходу в группу ребенка с </a:t>
            </a:r>
            <a:r>
              <a:rPr lang="ru-RU" b="1" dirty="0" smtClean="0"/>
              <a:t>ОВЗ;</a:t>
            </a:r>
          </a:p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b="1" dirty="0" smtClean="0"/>
              <a:t>организация </a:t>
            </a:r>
            <a:r>
              <a:rPr lang="ru-RU" b="1" dirty="0"/>
              <a:t>методической помощи воспитателям по адаптации каждого ребенка с ОВЗ и включению его во взаимодействие с другими </a:t>
            </a:r>
            <a:r>
              <a:rPr lang="ru-RU" b="1" dirty="0" smtClean="0"/>
              <a:t>детьми;</a:t>
            </a:r>
          </a:p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b="1" dirty="0" smtClean="0"/>
              <a:t>оказание </a:t>
            </a:r>
            <a:r>
              <a:rPr lang="ru-RU" b="1" dirty="0"/>
              <a:t>помощи психологу в организации игровых занятий в мини-группах с целью включения ребенка с ОВЗ во взаимодействие с другими </a:t>
            </a:r>
            <a:r>
              <a:rPr lang="ru-RU" b="1" dirty="0" smtClean="0"/>
              <a:t>детьми;</a:t>
            </a:r>
          </a:p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b="1" dirty="0" smtClean="0"/>
              <a:t>организация </a:t>
            </a:r>
            <a:r>
              <a:rPr lang="ru-RU" b="1" dirty="0"/>
              <a:t>взаимодействия специалистов и воспитателей комбинированных  </a:t>
            </a:r>
            <a:r>
              <a:rPr lang="ru-RU" b="1" dirty="0" smtClean="0"/>
              <a:t>групп;</a:t>
            </a:r>
          </a:p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b="1" dirty="0" smtClean="0"/>
              <a:t>контроль </a:t>
            </a:r>
            <a:r>
              <a:rPr lang="ru-RU" b="1" dirty="0"/>
              <a:t>за ведением документации по каждому ребенку специа­листами ДОУ, посещение занятий </a:t>
            </a:r>
            <a:r>
              <a:rPr lang="ru-RU" b="1" dirty="0" smtClean="0"/>
              <a:t>специалистов;</a:t>
            </a:r>
          </a:p>
        </p:txBody>
      </p:sp>
    </p:spTree>
    <p:extLst>
      <p:ext uri="{BB962C8B-B14F-4D97-AF65-F5344CB8AC3E}">
        <p14:creationId xmlns:p14="http://schemas.microsoft.com/office/powerpoint/2010/main" val="83572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79388" y="1412776"/>
            <a:ext cx="8857108" cy="546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b="1" dirty="0"/>
              <a:t> организация и контроль за проведением психолого-педагогичес­кой диагностики с целью отслеживания динамики развития ребенка (З раза в год</a:t>
            </a:r>
            <a:r>
              <a:rPr lang="ru-RU" b="1" dirty="0" smtClean="0"/>
              <a:t>);</a:t>
            </a:r>
          </a:p>
          <a:p>
            <a: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b="1" dirty="0" smtClean="0"/>
              <a:t>организация работы ПМПС по обсуждению достижений каждого ребенка (3 раза в год - плановые консилиумы, а также по запросу роди­телей или педагогов);</a:t>
            </a:r>
            <a:endParaRPr lang="ru-RU" b="1" dirty="0"/>
          </a:p>
          <a:p>
            <a: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b="1" dirty="0" smtClean="0"/>
              <a:t>организация взаимодействия с семьей ребенка с ОВЗ</a:t>
            </a:r>
            <a:r>
              <a:rPr lang="ru-RU" b="1" dirty="0" smtClean="0"/>
              <a:t>;</a:t>
            </a:r>
          </a:p>
          <a:p>
            <a: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endParaRPr lang="ru-RU" b="1" dirty="0" smtClean="0"/>
          </a:p>
          <a:p>
            <a: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b="1" dirty="0" smtClean="0"/>
              <a:t>организация консультаций ребенка у специалистов (невропатоло­га, психоневролога или других) по запросу родителей или педагогов;</a:t>
            </a:r>
            <a:endParaRPr lang="ru-RU" b="1" dirty="0"/>
          </a:p>
          <a:p>
            <a: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b="1" dirty="0" smtClean="0"/>
              <a:t>налаживание сотрудничества со специалистами других организа­ций, занимающихся с ребенком с ОВЗ, посещающим ОУ (например, ГППМК - центра «Доверие»);</a:t>
            </a:r>
            <a:endParaRPr lang="ru-RU" b="1" dirty="0"/>
          </a:p>
          <a:p>
            <a: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endParaRPr lang="ru-RU" b="1" dirty="0" smtClean="0"/>
          </a:p>
          <a:p>
            <a: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b="1" dirty="0" smtClean="0"/>
              <a:t>совместно </a:t>
            </a:r>
            <a:r>
              <a:rPr lang="ru-RU" b="1" dirty="0" smtClean="0"/>
              <a:t>со старшим воспитателем (другими членами координационного  совета)</a:t>
            </a:r>
            <a:r>
              <a:rPr lang="en-US" b="1" dirty="0" smtClean="0"/>
              <a:t> </a:t>
            </a:r>
            <a:r>
              <a:rPr lang="ru-RU" b="1" dirty="0" smtClean="0"/>
              <a:t>организация открытых занятий, мастер-классов, семинаров с целью повышения квалификации педагогического соста­ва, семинаров и тренингов для родителей.</a:t>
            </a:r>
            <a:endParaRPr lang="ru-RU" b="1" dirty="0"/>
          </a:p>
        </p:txBody>
      </p:sp>
      <p:sp>
        <p:nvSpPr>
          <p:cNvPr id="4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79388" y="314653"/>
            <a:ext cx="8640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Должностные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обязанности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координатора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инклюзии (продолжение)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4" y="1772816"/>
            <a:ext cx="8393227" cy="2592288"/>
            <a:chOff x="277295" y="3244850"/>
            <a:chExt cx="8537243" cy="1136650"/>
          </a:xfrm>
        </p:grpSpPr>
        <p:sp>
          <p:nvSpPr>
            <p:cNvPr id="63" name="Прямоугольник 62"/>
            <p:cNvSpPr/>
            <p:nvPr/>
          </p:nvSpPr>
          <p:spPr bwMode="auto">
            <a:xfrm>
              <a:off x="3615342" y="3616325"/>
              <a:ext cx="1861148" cy="7651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/>
                <a:t>Адаптационный период</a:t>
              </a:r>
            </a:p>
            <a:p>
              <a:pPr algn="ctr">
                <a:defRPr/>
              </a:pPr>
              <a:r>
                <a:rPr lang="ru-RU" sz="1100" b="1" dirty="0"/>
                <a:t> в ДОУ</a:t>
              </a:r>
            </a:p>
            <a:p>
              <a:pPr algn="ctr">
                <a:defRPr/>
              </a:pPr>
              <a:r>
                <a:rPr lang="ru-RU" sz="1100" b="1" dirty="0"/>
                <a:t>Результат: листы адаптации</a:t>
              </a:r>
            </a:p>
          </p:txBody>
        </p:sp>
        <p:sp>
          <p:nvSpPr>
            <p:cNvPr id="64" name="Прямоугольник 63"/>
            <p:cNvSpPr/>
            <p:nvPr/>
          </p:nvSpPr>
          <p:spPr bwMode="auto">
            <a:xfrm>
              <a:off x="1920227" y="3617913"/>
              <a:ext cx="1272918" cy="76358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/>
                <a:t>Рекомендации педагогам</a:t>
              </a:r>
            </a:p>
          </p:txBody>
        </p:sp>
        <p:sp>
          <p:nvSpPr>
            <p:cNvPr id="65" name="Прямоугольник 64"/>
            <p:cNvSpPr/>
            <p:nvPr/>
          </p:nvSpPr>
          <p:spPr bwMode="auto">
            <a:xfrm>
              <a:off x="277295" y="3617913"/>
              <a:ext cx="1282405" cy="76358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/>
                <a:t>Рекомендации специалистам</a:t>
              </a:r>
            </a:p>
          </p:txBody>
        </p:sp>
        <p:sp>
          <p:nvSpPr>
            <p:cNvPr id="66" name="Прямоугольник 65"/>
            <p:cNvSpPr/>
            <p:nvPr/>
          </p:nvSpPr>
          <p:spPr bwMode="auto">
            <a:xfrm>
              <a:off x="7541621" y="3616325"/>
              <a:ext cx="1272917" cy="7651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/>
                <a:t>Рекомендации семье</a:t>
              </a:r>
            </a:p>
          </p:txBody>
        </p:sp>
        <p:sp>
          <p:nvSpPr>
            <p:cNvPr id="67" name="Прямоугольник 66"/>
            <p:cNvSpPr/>
            <p:nvPr/>
          </p:nvSpPr>
          <p:spPr bwMode="auto">
            <a:xfrm>
              <a:off x="5928731" y="3616325"/>
              <a:ext cx="1272917" cy="7651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/>
                <a:t>Рекомендации медицинскому персоналу</a:t>
              </a:r>
            </a:p>
          </p:txBody>
        </p:sp>
        <p:cxnSp>
          <p:nvCxnSpPr>
            <p:cNvPr id="107" name="Прямая со стрелкой 106"/>
            <p:cNvCxnSpPr>
              <a:stCxn id="64" idx="3"/>
              <a:endCxn id="63" idx="1"/>
            </p:cNvCxnSpPr>
            <p:nvPr/>
          </p:nvCxnSpPr>
          <p:spPr bwMode="auto">
            <a:xfrm flipV="1">
              <a:off x="3193145" y="3998913"/>
              <a:ext cx="42219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 стрелкой 109"/>
            <p:cNvCxnSpPr>
              <a:stCxn id="63" idx="3"/>
              <a:endCxn id="67" idx="1"/>
            </p:cNvCxnSpPr>
            <p:nvPr/>
          </p:nvCxnSpPr>
          <p:spPr bwMode="auto">
            <a:xfrm>
              <a:off x="5476490" y="3998913"/>
              <a:ext cx="45224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>
              <a:stCxn id="67" idx="3"/>
              <a:endCxn id="66" idx="1"/>
            </p:cNvCxnSpPr>
            <p:nvPr/>
          </p:nvCxnSpPr>
          <p:spPr bwMode="auto">
            <a:xfrm>
              <a:off x="7201648" y="3998913"/>
              <a:ext cx="3399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Прямая соединительная линия 255"/>
            <p:cNvCxnSpPr>
              <a:stCxn id="65" idx="3"/>
              <a:endCxn id="64" idx="1"/>
            </p:cNvCxnSpPr>
            <p:nvPr/>
          </p:nvCxnSpPr>
          <p:spPr bwMode="auto">
            <a:xfrm>
              <a:off x="1559699" y="3998913"/>
              <a:ext cx="36052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4" name="Прямоугольник 17"/>
            <p:cNvSpPr>
              <a:spLocks noChangeArrowheads="1"/>
            </p:cNvSpPr>
            <p:nvPr/>
          </p:nvSpPr>
          <p:spPr bwMode="auto">
            <a:xfrm>
              <a:off x="3314700" y="3244850"/>
              <a:ext cx="2381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/>
                <a:t> </a:t>
              </a:r>
              <a:endParaRPr lang="ru-RU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57200"/>
            <a:ext cx="8640960" cy="73955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Адаптационный период в ДОУ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67544" y="1981200"/>
            <a:ext cx="8219256" cy="21159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040905"/>
          <a:ext cx="8229595" cy="4606180"/>
        </p:xfrm>
        <a:graphic>
          <a:graphicData uri="http://schemas.openxmlformats.org/drawingml/2006/table">
            <a:tbl>
              <a:tblPr firstRow="1" firstCol="1" bandRow="1"/>
              <a:tblGrid>
                <a:gridCol w="829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1227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</a:tblGrid>
              <a:tr h="15203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Дни наблюдений/ оценка параметров в баллах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33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Аппетит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Завтрак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Уплотненный полдник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54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Стул 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66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Моче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ис-ние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033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Сон 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Засыпание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Сон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033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Эмоцион. состояние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Настроение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8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Реакция на изменение привычной ситуации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772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Общение 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детьми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 взрослыми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033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Активность 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игре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речи: пассивная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активная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0" marR="56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809799"/>
            <a:ext cx="936104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Адаптационный лист ребёнка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Фамилия, имя ребёнка___________________________ дата рождения _____________________ дата поступления в ОУ ___________________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при поступлении_________ группа здоровья _____________________ заболевания до поступления____________________________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антропометрии: рост_________ вес_________(при поступлении); рост___________ вес _______________ (через месяц)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Индивидуальные особенности ____________________________ Привычки_______________________________________________________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73869" y="1412779"/>
          <a:ext cx="8363272" cy="4785283"/>
        </p:xfrm>
        <a:graphic>
          <a:graphicData uri="http://schemas.openxmlformats.org/drawingml/2006/table">
            <a:tbl>
              <a:tblPr firstRow="1" firstCol="1" bandRow="1"/>
              <a:tblGrid>
                <a:gridCol w="1856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29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 (баллы)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9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 физического здоровья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Аппетит 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хороший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выборочный, ест долго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отказ от еды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Стул 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регулярный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учащенный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запор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Мочеиспускание 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регулярное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учащенное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редкое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Сон 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глубокий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засыпает с трудом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тревожен во сне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294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 психического здоровья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Настроение 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бодрое, положительное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неустойчивое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отрицательное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Реакция на изменение привычной ситуации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принятие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тревожность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неприятие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Общение со взрослыми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инициативен, контактен, доброжелателен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принимает инициативу взрослого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реакция протеста, уход от контакта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Общение с детьми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инициативен, контактен, доброжелателен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вступает в контакт при поддержке взрослого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пассивен, реакция протеста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9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Активность в игре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активен, проявляет интерес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активен при поддержке взрослого, не использует сформированные навыки, игра ситуативная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пассивен, реакция протеста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19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Активность в речи (пассивная речь)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понимает обращенную речь в полном объеме, выполняет словесные инструкции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понимание речи хорошее, выполняет словесные инструкции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понимание речи затруднено ,инструкции не выполняет, на замечания не реагирует, либо пугается их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67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Активность в речи (активная речь)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пользуется речью в общении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речевая активность снижена общение с помощью отдельных слов, звукоподражаний, могут быть предложения из 2-х слов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речевого общения (могут быть только отдельные звукосочетания, звукоподражания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2" marR="4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6432" y="5949280"/>
            <a:ext cx="70487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Степень адаптации: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ЛЕГКАЯ (до 15 дней)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16-20 баллов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СРЕДНЯЯ (до 30 дней)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15-11 баллов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ТЯЖЕЛАЯ(более 30 дней до 6 месяцев)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10-7 баллов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3"/>
            <a:ext cx="7975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Перенесенные заболевания, кол-во пропущенных дней __________________________________________________________________________________________</a:t>
            </a:r>
            <a:endParaRPr lang="ru-RU" sz="800" b="1" dirty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адаптационного периода 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</a:t>
            </a: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параметров адаптации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476672"/>
            <a:ext cx="8537243" cy="600075"/>
            <a:chOff x="277295" y="4543425"/>
            <a:chExt cx="8537243" cy="600075"/>
          </a:xfrm>
        </p:grpSpPr>
        <p:sp>
          <p:nvSpPr>
            <p:cNvPr id="68" name="Прямоугольник 67"/>
            <p:cNvSpPr/>
            <p:nvPr/>
          </p:nvSpPr>
          <p:spPr bwMode="auto">
            <a:xfrm>
              <a:off x="3615342" y="4543425"/>
              <a:ext cx="1861148" cy="59055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>
                  <a:solidFill>
                    <a:schemeClr val="tx1"/>
                  </a:solidFill>
                </a:rPr>
                <a:t>ПМПС </a:t>
              </a:r>
            </a:p>
            <a:p>
              <a:pPr algn="ctr">
                <a:defRPr/>
              </a:pPr>
              <a:r>
                <a:rPr lang="ru-RU" sz="1050" b="1" dirty="0">
                  <a:solidFill>
                    <a:schemeClr val="tx1"/>
                  </a:solidFill>
                </a:rPr>
                <a:t>Результат :</a:t>
              </a:r>
            </a:p>
            <a:p>
              <a:pPr algn="ctr">
                <a:defRPr/>
              </a:pPr>
              <a:r>
                <a:rPr lang="ru-RU" sz="1050" b="1" dirty="0">
                  <a:solidFill>
                    <a:schemeClr val="tx1"/>
                  </a:solidFill>
                </a:rPr>
                <a:t>АОП, ИОМ</a:t>
              </a:r>
            </a:p>
          </p:txBody>
        </p:sp>
        <p:sp>
          <p:nvSpPr>
            <p:cNvPr id="69" name="Прямоугольник 68"/>
            <p:cNvSpPr/>
            <p:nvPr/>
          </p:nvSpPr>
          <p:spPr bwMode="auto">
            <a:xfrm>
              <a:off x="277295" y="4545013"/>
              <a:ext cx="2915851" cy="59848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>
                  <a:solidFill>
                    <a:schemeClr val="tx1"/>
                  </a:solidFill>
                </a:rPr>
                <a:t>Отдел</a:t>
              </a:r>
            </a:p>
            <a:p>
              <a:pPr algn="ctr">
                <a:defRPr/>
              </a:pPr>
              <a:r>
                <a:rPr lang="ru-RU" sz="1050" b="1" dirty="0">
                  <a:solidFill>
                    <a:schemeClr val="tx1"/>
                  </a:solidFill>
                </a:rPr>
                <a:t>«Скорая помощь»</a:t>
              </a:r>
            </a:p>
          </p:txBody>
        </p:sp>
        <p:sp>
          <p:nvSpPr>
            <p:cNvPr id="71" name="Прямоугольник 70"/>
            <p:cNvSpPr/>
            <p:nvPr/>
          </p:nvSpPr>
          <p:spPr bwMode="auto">
            <a:xfrm>
              <a:off x="7541621" y="4545013"/>
              <a:ext cx="1272917" cy="59055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>
                  <a:solidFill>
                    <a:schemeClr val="tx1"/>
                  </a:solidFill>
                </a:rPr>
                <a:t>ГПМПК</a:t>
              </a:r>
            </a:p>
          </p:txBody>
        </p:sp>
        <p:sp>
          <p:nvSpPr>
            <p:cNvPr id="72" name="Прямоугольник 71"/>
            <p:cNvSpPr/>
            <p:nvPr/>
          </p:nvSpPr>
          <p:spPr bwMode="auto">
            <a:xfrm>
              <a:off x="5928731" y="4545013"/>
              <a:ext cx="1272917" cy="59055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>
                  <a:solidFill>
                    <a:schemeClr val="tx1"/>
                  </a:solidFill>
                </a:rPr>
                <a:t>ПМПк</a:t>
              </a:r>
            </a:p>
          </p:txBody>
        </p:sp>
        <p:cxnSp>
          <p:nvCxnSpPr>
            <p:cNvPr id="119" name="Прямая со стрелкой 118"/>
            <p:cNvCxnSpPr>
              <a:cxnSpLocks/>
              <a:stCxn id="69" idx="3"/>
              <a:endCxn id="68" idx="1"/>
            </p:cNvCxnSpPr>
            <p:nvPr/>
          </p:nvCxnSpPr>
          <p:spPr bwMode="auto">
            <a:xfrm flipV="1">
              <a:off x="3193145" y="4838700"/>
              <a:ext cx="422197" cy="63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 стрелкой 121"/>
            <p:cNvCxnSpPr>
              <a:cxnSpLocks/>
              <a:stCxn id="68" idx="3"/>
              <a:endCxn id="72" idx="1"/>
            </p:cNvCxnSpPr>
            <p:nvPr/>
          </p:nvCxnSpPr>
          <p:spPr bwMode="auto">
            <a:xfrm>
              <a:off x="5476490" y="4838700"/>
              <a:ext cx="452241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 стрелкой 124"/>
            <p:cNvCxnSpPr>
              <a:stCxn id="72" idx="3"/>
              <a:endCxn id="71" idx="1"/>
            </p:cNvCxnSpPr>
            <p:nvPr/>
          </p:nvCxnSpPr>
          <p:spPr bwMode="auto">
            <a:xfrm>
              <a:off x="7201648" y="4840288"/>
              <a:ext cx="3399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7" y="457200"/>
            <a:ext cx="8537243" cy="883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3527" y="1634455"/>
            <a:ext cx="8537243" cy="357138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Цель ПМПС: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37175" y="2996952"/>
            <a:ext cx="8609251" cy="353943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800" b="1" dirty="0"/>
              <a:t>О</a:t>
            </a:r>
            <a:r>
              <a:rPr lang="ru-RU" sz="2800" b="1" dirty="0" smtClean="0"/>
              <a:t>беспечение </a:t>
            </a:r>
            <a:r>
              <a:rPr lang="ru-RU" sz="2800" b="1" dirty="0"/>
              <a:t>диагностико- психолого-медико-педагогического сопровождения </a:t>
            </a:r>
            <a:r>
              <a:rPr lang="ru-RU" sz="2800" b="1" dirty="0" smtClean="0"/>
              <a:t>воспитанников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в соответствии с образовательными потребностями, возрастными и индивидуальными </a:t>
            </a:r>
            <a:r>
              <a:rPr lang="ru-RU" sz="2800" b="1" dirty="0" smtClean="0"/>
              <a:t>особенностями</a:t>
            </a:r>
            <a:r>
              <a:rPr lang="ru-RU" sz="2800" b="1" dirty="0" smtClean="0"/>
              <a:t>. Выявление одарённости и детей группы риска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278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Основные задачи ПМПС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86672"/>
          </a:xfrm>
        </p:spPr>
        <p:txBody>
          <a:bodyPr/>
          <a:lstStyle/>
          <a:p>
            <a:pPr lvl="0"/>
            <a:r>
              <a:rPr lang="ru-RU" sz="1700" b="1" dirty="0" smtClean="0"/>
              <a:t>определение </a:t>
            </a:r>
            <a:r>
              <a:rPr lang="ru-RU" sz="1700" b="1" dirty="0"/>
              <a:t>уровня и особенностей психофизического развития и состояния здоровья воспитанников;</a:t>
            </a:r>
          </a:p>
          <a:p>
            <a:pPr lvl="0"/>
            <a:r>
              <a:rPr lang="ru-RU" sz="1700" b="1" dirty="0"/>
              <a:t>психолого - педагогическая диагностика вновь поступающих детей (по желанию родителей);</a:t>
            </a:r>
          </a:p>
          <a:p>
            <a:pPr lvl="0"/>
            <a:r>
              <a:rPr lang="ru-RU" sz="1700" b="1" dirty="0"/>
              <a:t>координация </a:t>
            </a:r>
            <a:r>
              <a:rPr lang="ru-RU" sz="1700" b="1" dirty="0" smtClean="0"/>
              <a:t>действий </a:t>
            </a:r>
            <a:r>
              <a:rPr lang="ru-RU" sz="1700" b="1" dirty="0"/>
              <a:t>всех участников образовательного процесса с целью оказания помощи ребенку в преодолении актуальных для него проблем развития и воспитания;</a:t>
            </a:r>
          </a:p>
          <a:p>
            <a:pPr lvl="0"/>
            <a:r>
              <a:rPr lang="ru-RU" sz="1700" b="1" dirty="0"/>
              <a:t>анализ материалов мониторинга развития детей, подготовка аналитической информации для администрации и педагогического совета по оптимизации образовательного процесса на основе здоровьесберегающих технологий;</a:t>
            </a:r>
          </a:p>
          <a:p>
            <a:pPr lvl="0"/>
            <a:r>
              <a:rPr lang="ru-RU" sz="1700" b="1" dirty="0"/>
              <a:t>выявление одаренных детей, детей группы риска;</a:t>
            </a:r>
          </a:p>
          <a:p>
            <a:pPr lvl="0"/>
            <a:r>
              <a:rPr lang="ru-RU" sz="1700" b="1" dirty="0"/>
              <a:t>профилактика физических, интеллектуальных и эмоционально-личностных перегрузок и срывов;</a:t>
            </a:r>
          </a:p>
          <a:p>
            <a:pPr lvl="0"/>
            <a:r>
              <a:rPr lang="ru-RU" sz="1700" b="1" dirty="0"/>
              <a:t>подготовка и ведение документации, отражающей </a:t>
            </a:r>
            <a:r>
              <a:rPr lang="ru-RU" sz="1700" b="1" dirty="0" smtClean="0"/>
              <a:t>реальное  </a:t>
            </a:r>
            <a:r>
              <a:rPr lang="ru-RU" sz="1700" b="1" dirty="0"/>
              <a:t>развитие ребенка, уровень школьной успешности;</a:t>
            </a:r>
          </a:p>
          <a:p>
            <a:pPr lvl="0"/>
            <a:r>
              <a:rPr lang="ru-RU" sz="1700" b="1" dirty="0"/>
              <a:t>определения уровня освоения ООП ДО и  </a:t>
            </a:r>
            <a:r>
              <a:rPr lang="ru-RU" sz="1700" b="1" dirty="0" smtClean="0"/>
              <a:t>НОО;</a:t>
            </a:r>
            <a:endParaRPr lang="ru-RU" sz="1700" b="1" dirty="0"/>
          </a:p>
          <a:p>
            <a:pPr lvl="0"/>
            <a:r>
              <a:rPr lang="ru-RU" sz="1700" b="1" dirty="0"/>
              <a:t>содействие семье по вопросам развития, обучения, воспитания детей дошкольного и младшего школьного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2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Группа 118"/>
          <p:cNvGrpSpPr/>
          <p:nvPr/>
        </p:nvGrpSpPr>
        <p:grpSpPr>
          <a:xfrm>
            <a:off x="-135782" y="19422"/>
            <a:ext cx="9279782" cy="6821273"/>
            <a:chOff x="26052" y="116632"/>
            <a:chExt cx="9010444" cy="669944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504" y="116632"/>
              <a:ext cx="8928992" cy="3600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 smtClean="0">
                  <a:solidFill>
                    <a:srgbClr val="C00000"/>
                  </a:solidFill>
                </a:rPr>
                <a:t>Система комплексного сопровождения обучающихся начальной школы-детского </a:t>
              </a:r>
              <a:r>
                <a:rPr lang="ru-RU" b="1" dirty="0" smtClean="0">
                  <a:solidFill>
                    <a:srgbClr val="C00000"/>
                  </a:solidFill>
                </a:rPr>
                <a:t>сада №115 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3553" y="476672"/>
              <a:ext cx="2020175" cy="3600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Этапы(виды) </a:t>
              </a:r>
              <a:r>
                <a:rPr lang="ru-RU" sz="1600" b="1" dirty="0" err="1" smtClean="0">
                  <a:solidFill>
                    <a:schemeClr val="tx1"/>
                  </a:solidFill>
                </a:rPr>
                <a:t>монит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.)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23728" y="476672"/>
              <a:ext cx="6912768" cy="3600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</a:rPr>
                <a:t>Структура сопровождения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3553" y="839416"/>
              <a:ext cx="2020175" cy="10774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15875" algn="ctr">
                <a:buAutoNum type="romanUcPeriod"/>
              </a:pPr>
              <a:r>
                <a:rPr lang="ru-RU" sz="1400" b="1" dirty="0" smtClean="0">
                  <a:solidFill>
                    <a:schemeClr val="tx1"/>
                  </a:solidFill>
                </a:rPr>
                <a:t>Входной мониторинг</a:t>
              </a:r>
            </a:p>
            <a:p>
              <a:pPr marL="285750" indent="-15875" algn="ctr"/>
              <a:r>
                <a:rPr lang="ru-RU" sz="1400" b="1" dirty="0" smtClean="0">
                  <a:solidFill>
                    <a:schemeClr val="tx1"/>
                  </a:solidFill>
                </a:rPr>
                <a:t>(комплексный)</a:t>
              </a:r>
            </a:p>
            <a:p>
              <a:pPr marL="285750" indent="-15875" algn="ctr">
                <a:buFont typeface="Arial" charset="0"/>
                <a:buChar char="•"/>
              </a:pPr>
              <a:r>
                <a:rPr lang="ru-RU" sz="1400" b="1" dirty="0">
                  <a:solidFill>
                    <a:schemeClr val="tx1"/>
                  </a:solidFill>
                </a:rPr>
                <a:t>с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ентябрь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23728" y="839416"/>
              <a:ext cx="6912768" cy="10774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3552" y="1911424"/>
              <a:ext cx="2020175" cy="16615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II</a:t>
              </a:r>
              <a:r>
                <a:rPr lang="ru-RU" sz="1400" dirty="0" smtClean="0">
                  <a:solidFill>
                    <a:schemeClr val="tx1"/>
                  </a:solidFill>
                </a:rPr>
                <a:t>.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Анализ и контроль</a:t>
              </a:r>
            </a:p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(2 раза в год)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23727" y="1911424"/>
              <a:ext cx="6912768" cy="16615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411759" y="2204864"/>
              <a:ext cx="3626665" cy="11521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</a:rPr>
                <a:t>ПМПС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089182" y="2383159"/>
              <a:ext cx="810890" cy="79898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</a:rPr>
                <a:t>ПМПК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Блок-схема: объединение 19"/>
            <p:cNvSpPr/>
            <p:nvPr/>
          </p:nvSpPr>
          <p:spPr>
            <a:xfrm>
              <a:off x="6341513" y="2204864"/>
              <a:ext cx="1368149" cy="1152127"/>
            </a:xfrm>
            <a:prstGeom prst="flowChartMerg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</a:rPr>
                <a:t>ПМПк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>
              <a:off x="6341513" y="2204858"/>
              <a:ext cx="684073" cy="1152126"/>
            </a:xfrm>
            <a:prstGeom prst="rt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dirty="0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rot="16200000">
              <a:off x="6783300" y="2430621"/>
              <a:ext cx="1152127" cy="700603"/>
            </a:xfrm>
            <a:prstGeom prst="rt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700" dirty="0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03551" y="3573016"/>
              <a:ext cx="2020175" cy="8307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III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. Рекомендации, план коррекционной работы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123726" y="3573016"/>
              <a:ext cx="6912768" cy="8307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411760" y="3717032"/>
              <a:ext cx="6355506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</a:rPr>
                <a:t>Индивидуальные маршруты развития обучающихся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3550" y="4403812"/>
              <a:ext cx="2020175" cy="8253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IV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. Корригирующая работа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123725" y="4403812"/>
              <a:ext cx="6912768" cy="8253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29" name="Блок-схема: данные 28"/>
            <p:cNvSpPr/>
            <p:nvPr/>
          </p:nvSpPr>
          <p:spPr>
            <a:xfrm>
              <a:off x="2404721" y="4492470"/>
              <a:ext cx="916794" cy="592714"/>
            </a:xfrm>
            <a:prstGeom prst="flowChartInputOutp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100" b="1" dirty="0" smtClean="0">
                  <a:solidFill>
                    <a:prstClr val="black"/>
                  </a:solidFill>
                </a:rPr>
                <a:t>Учител</a:t>
              </a:r>
              <a:r>
                <a:rPr lang="ru-RU" sz="900" b="1" dirty="0" smtClean="0">
                  <a:solidFill>
                    <a:prstClr val="black"/>
                  </a:solidFill>
                </a:rPr>
                <a:t>я</a:t>
              </a:r>
              <a:endParaRPr lang="ru-RU" sz="8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Блок-схема: данные 29"/>
            <p:cNvSpPr/>
            <p:nvPr/>
          </p:nvSpPr>
          <p:spPr>
            <a:xfrm>
              <a:off x="3321515" y="4492470"/>
              <a:ext cx="916794" cy="592714"/>
            </a:xfrm>
            <a:prstGeom prst="flowChartInputOutp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Дошкольники</a:t>
              </a:r>
              <a:endParaRPr lang="ru-RU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Блок-схема: данные 30"/>
            <p:cNvSpPr/>
            <p:nvPr/>
          </p:nvSpPr>
          <p:spPr>
            <a:xfrm>
              <a:off x="4238309" y="4500919"/>
              <a:ext cx="916794" cy="592714"/>
            </a:xfrm>
            <a:prstGeom prst="flowChartInputOutp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prstClr val="black"/>
                  </a:solidFill>
                </a:rPr>
                <a:t>Узкие специалисты</a:t>
              </a:r>
              <a:endParaRPr lang="ru-RU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2" name="Блок-схема: данные 31"/>
            <p:cNvSpPr/>
            <p:nvPr/>
          </p:nvSpPr>
          <p:spPr>
            <a:xfrm>
              <a:off x="5155103" y="4500919"/>
              <a:ext cx="916794" cy="592714"/>
            </a:xfrm>
            <a:prstGeom prst="flowChartInputOutp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050" b="1" dirty="0" smtClean="0">
                  <a:solidFill>
                    <a:prstClr val="black"/>
                  </a:solidFill>
                </a:rPr>
                <a:t>Медики</a:t>
              </a:r>
              <a:endParaRPr lang="ru-RU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Блок-схема: данные 32"/>
            <p:cNvSpPr/>
            <p:nvPr/>
          </p:nvSpPr>
          <p:spPr>
            <a:xfrm>
              <a:off x="6071897" y="4500919"/>
              <a:ext cx="916794" cy="592714"/>
            </a:xfrm>
            <a:prstGeom prst="flowChartInputOutp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Психолог</a:t>
              </a:r>
              <a:endParaRPr lang="ru-RU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Блок-схема: данные 33"/>
            <p:cNvSpPr/>
            <p:nvPr/>
          </p:nvSpPr>
          <p:spPr>
            <a:xfrm>
              <a:off x="6988691" y="4500919"/>
              <a:ext cx="916794" cy="592714"/>
            </a:xfrm>
            <a:prstGeom prst="flowChartInputOutp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solidFill>
                    <a:prstClr val="black"/>
                  </a:solidFill>
                </a:rPr>
                <a:t>Логопед</a:t>
              </a:r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35" name="Блок-схема: данные 34"/>
            <p:cNvSpPr/>
            <p:nvPr/>
          </p:nvSpPr>
          <p:spPr>
            <a:xfrm>
              <a:off x="7905485" y="4500919"/>
              <a:ext cx="916794" cy="592714"/>
            </a:xfrm>
            <a:prstGeom prst="flowChartInputOutp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900" b="1" dirty="0" smtClean="0">
                  <a:solidFill>
                    <a:prstClr val="black"/>
                  </a:solidFill>
                </a:rPr>
                <a:t>Родители</a:t>
              </a:r>
              <a:endParaRPr lang="ru-RU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6052" y="5303911"/>
              <a:ext cx="2020175" cy="15121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V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. Итоговый мониторинг </a:t>
              </a:r>
            </a:p>
            <a:p>
              <a:pPr marL="446088" indent="-285750" algn="ctr">
                <a:buFont typeface="Arial" charset="0"/>
                <a:buChar char="•"/>
              </a:pPr>
              <a:r>
                <a:rPr lang="ru-RU" sz="1400" b="1" dirty="0">
                  <a:solidFill>
                    <a:schemeClr val="tx1"/>
                  </a:solidFill>
                </a:rPr>
                <a:t>а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прель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123726" y="5229200"/>
              <a:ext cx="6912768" cy="15121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404721" y="5442501"/>
              <a:ext cx="6410519" cy="2880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prstClr val="black"/>
                  </a:solidFill>
                </a:rPr>
                <a:t>УУД/НШ                                 Результат                                  ЦО/ДОУ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411760" y="5910571"/>
              <a:ext cx="6410519" cy="5428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</a:rPr>
                <a:t>ПМПС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26385" y="2575441"/>
              <a:ext cx="590649" cy="90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b="1" dirty="0" err="1" smtClean="0">
                  <a:solidFill>
                    <a:prstClr val="black"/>
                  </a:solidFill>
                </a:rPr>
                <a:t>Корр</a:t>
              </a:r>
              <a:endParaRPr lang="ru-RU" sz="900" b="1" dirty="0" smtClean="0">
                <a:solidFill>
                  <a:prstClr val="black"/>
                </a:solidFill>
              </a:endParaRPr>
            </a:p>
            <a:p>
              <a:pPr algn="r"/>
              <a:r>
                <a:rPr lang="ru-RU" sz="900" b="1" dirty="0" err="1" smtClean="0">
                  <a:solidFill>
                    <a:prstClr val="black"/>
                  </a:solidFill>
                </a:rPr>
                <a:t>екцио</a:t>
              </a:r>
              <a:endParaRPr lang="ru-RU" sz="900" b="1" dirty="0" smtClean="0">
                <a:solidFill>
                  <a:prstClr val="black"/>
                </a:solidFill>
              </a:endParaRPr>
            </a:p>
            <a:p>
              <a:pPr algn="r"/>
              <a:r>
                <a:rPr lang="ru-RU" sz="900" b="1" dirty="0" err="1" smtClean="0">
                  <a:solidFill>
                    <a:prstClr val="black"/>
                  </a:solidFill>
                </a:rPr>
                <a:t>нное</a:t>
              </a:r>
              <a:endParaRPr lang="ru-RU" sz="900" b="1" dirty="0" smtClean="0">
                <a:solidFill>
                  <a:prstClr val="black"/>
                </a:solidFill>
              </a:endParaRPr>
            </a:p>
            <a:p>
              <a:pPr algn="r"/>
              <a:r>
                <a:rPr lang="ru-RU" sz="900" b="1" dirty="0" err="1" smtClean="0">
                  <a:solidFill>
                    <a:prstClr val="black"/>
                  </a:solidFill>
                </a:rPr>
                <a:t>сопрово</a:t>
              </a:r>
              <a:endParaRPr lang="ru-RU" sz="900" b="1" dirty="0" smtClean="0">
                <a:solidFill>
                  <a:prstClr val="black"/>
                </a:solidFill>
              </a:endParaRPr>
            </a:p>
            <a:p>
              <a:pPr algn="r"/>
              <a:r>
                <a:rPr lang="ru-RU" sz="900" b="1" dirty="0" err="1" smtClean="0">
                  <a:solidFill>
                    <a:prstClr val="black"/>
                  </a:solidFill>
                </a:rPr>
                <a:t>дение</a:t>
              </a:r>
              <a:endParaRPr lang="ru-RU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48886" y="2941486"/>
              <a:ext cx="772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black"/>
                  </a:solidFill>
                </a:rPr>
                <a:t>Скорая</a:t>
              </a:r>
            </a:p>
            <a:p>
              <a:r>
                <a:rPr lang="ru-RU" sz="900" b="1" dirty="0" smtClean="0">
                  <a:solidFill>
                    <a:prstClr val="black"/>
                  </a:solidFill>
                </a:rPr>
                <a:t>помощь</a:t>
              </a:r>
              <a:endParaRPr lang="ru-RU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Ромб 8"/>
            <p:cNvSpPr/>
            <p:nvPr/>
          </p:nvSpPr>
          <p:spPr>
            <a:xfrm>
              <a:off x="2127679" y="842120"/>
              <a:ext cx="1024805" cy="1074712"/>
            </a:xfrm>
            <a:prstGeom prst="diamon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Педагогический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Ромб 9"/>
            <p:cNvSpPr/>
            <p:nvPr/>
          </p:nvSpPr>
          <p:spPr>
            <a:xfrm>
              <a:off x="3161910" y="842120"/>
              <a:ext cx="1040358" cy="1074712"/>
            </a:xfrm>
            <a:prstGeom prst="diamon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Медицинский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Ромб 10"/>
            <p:cNvSpPr/>
            <p:nvPr/>
          </p:nvSpPr>
          <p:spPr>
            <a:xfrm>
              <a:off x="4202268" y="842120"/>
              <a:ext cx="1099066" cy="1074712"/>
            </a:xfrm>
            <a:prstGeom prst="diamon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ru-RU" sz="1200" b="1" dirty="0" smtClean="0">
                  <a:solidFill>
                    <a:srgbClr val="7030A0"/>
                  </a:solidFill>
                </a:rPr>
                <a:t>Логопедически</a:t>
              </a:r>
              <a:r>
                <a:rPr lang="ru-RU" sz="1050" b="1" dirty="0" smtClean="0">
                  <a:solidFill>
                    <a:srgbClr val="7030A0"/>
                  </a:solidFill>
                </a:rPr>
                <a:t>й</a:t>
              </a:r>
              <a:endParaRPr lang="ru-RU" sz="1050" b="1" dirty="0">
                <a:solidFill>
                  <a:srgbClr val="7030A0"/>
                </a:solidFill>
              </a:endParaRPr>
            </a:p>
          </p:txBody>
        </p:sp>
        <p:sp>
          <p:nvSpPr>
            <p:cNvPr id="12" name="Ромб 11"/>
            <p:cNvSpPr/>
            <p:nvPr/>
          </p:nvSpPr>
          <p:spPr>
            <a:xfrm>
              <a:off x="5301334" y="842120"/>
              <a:ext cx="1063595" cy="1074712"/>
            </a:xfrm>
            <a:prstGeom prst="diamon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ru-RU" sz="1100" b="1" dirty="0" smtClean="0">
                  <a:solidFill>
                    <a:prstClr val="black"/>
                  </a:solidFill>
                </a:rPr>
                <a:t>Психологический</a:t>
              </a:r>
              <a:endParaRPr lang="ru-RU" sz="1100" b="1" dirty="0">
                <a:solidFill>
                  <a:prstClr val="black"/>
                </a:solidFill>
              </a:endParaRPr>
            </a:p>
          </p:txBody>
        </p:sp>
        <p:cxnSp>
          <p:nvCxnSpPr>
            <p:cNvPr id="45" name="Прямая со стрелкой 44"/>
            <p:cNvCxnSpPr>
              <a:stCxn id="9" idx="2"/>
            </p:cNvCxnSpPr>
            <p:nvPr/>
          </p:nvCxnSpPr>
          <p:spPr>
            <a:xfrm flipH="1">
              <a:off x="2640081" y="1916832"/>
              <a:ext cx="1" cy="28802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stCxn id="10" idx="2"/>
            </p:cNvCxnSpPr>
            <p:nvPr/>
          </p:nvCxnSpPr>
          <p:spPr>
            <a:xfrm>
              <a:off x="3682089" y="1916832"/>
              <a:ext cx="0" cy="28802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stCxn id="11" idx="2"/>
            </p:cNvCxnSpPr>
            <p:nvPr/>
          </p:nvCxnSpPr>
          <p:spPr>
            <a:xfrm>
              <a:off x="4751801" y="1916832"/>
              <a:ext cx="0" cy="28802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stCxn id="12" idx="2"/>
            </p:cNvCxnSpPr>
            <p:nvPr/>
          </p:nvCxnSpPr>
          <p:spPr>
            <a:xfrm flipH="1">
              <a:off x="5833131" y="1916832"/>
              <a:ext cx="1" cy="28803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stCxn id="21" idx="1"/>
              <a:endCxn id="15" idx="3"/>
            </p:cNvCxnSpPr>
            <p:nvPr/>
          </p:nvCxnSpPr>
          <p:spPr>
            <a:xfrm flipH="1">
              <a:off x="6038424" y="2780921"/>
              <a:ext cx="303089" cy="7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>
              <a:stCxn id="17" idx="1"/>
            </p:cNvCxnSpPr>
            <p:nvPr/>
          </p:nvCxnSpPr>
          <p:spPr>
            <a:xfrm flipH="1">
              <a:off x="7709665" y="2782652"/>
              <a:ext cx="379517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>
              <a:stCxn id="15" idx="2"/>
            </p:cNvCxnSpPr>
            <p:nvPr/>
          </p:nvCxnSpPr>
          <p:spPr>
            <a:xfrm>
              <a:off x="4225092" y="3356992"/>
              <a:ext cx="0" cy="3600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>
              <a:stCxn id="23" idx="0"/>
            </p:cNvCxnSpPr>
            <p:nvPr/>
          </p:nvCxnSpPr>
          <p:spPr>
            <a:xfrm>
              <a:off x="7009062" y="3356986"/>
              <a:ext cx="0" cy="3600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>
              <a:endCxn id="29" idx="0"/>
            </p:cNvCxnSpPr>
            <p:nvPr/>
          </p:nvCxnSpPr>
          <p:spPr>
            <a:xfrm>
              <a:off x="2954797" y="4221088"/>
              <a:ext cx="0" cy="27138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>
              <a:endCxn id="30" idx="0"/>
            </p:cNvCxnSpPr>
            <p:nvPr/>
          </p:nvCxnSpPr>
          <p:spPr>
            <a:xfrm>
              <a:off x="3871591" y="4221088"/>
              <a:ext cx="0" cy="27138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>
              <a:endCxn id="31" idx="0"/>
            </p:cNvCxnSpPr>
            <p:nvPr/>
          </p:nvCxnSpPr>
          <p:spPr>
            <a:xfrm>
              <a:off x="4788385" y="4221088"/>
              <a:ext cx="0" cy="2798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>
              <a:endCxn id="32" idx="0"/>
            </p:cNvCxnSpPr>
            <p:nvPr/>
          </p:nvCxnSpPr>
          <p:spPr>
            <a:xfrm>
              <a:off x="5705179" y="4221088"/>
              <a:ext cx="0" cy="2798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>
              <a:endCxn id="33" idx="0"/>
            </p:cNvCxnSpPr>
            <p:nvPr/>
          </p:nvCxnSpPr>
          <p:spPr>
            <a:xfrm>
              <a:off x="6621973" y="4221088"/>
              <a:ext cx="0" cy="2798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>
              <a:endCxn id="34" idx="0"/>
            </p:cNvCxnSpPr>
            <p:nvPr/>
          </p:nvCxnSpPr>
          <p:spPr>
            <a:xfrm>
              <a:off x="7538767" y="4221088"/>
              <a:ext cx="0" cy="2798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>
              <a:endCxn id="35" idx="0"/>
            </p:cNvCxnSpPr>
            <p:nvPr/>
          </p:nvCxnSpPr>
          <p:spPr>
            <a:xfrm>
              <a:off x="8455561" y="4221088"/>
              <a:ext cx="0" cy="2798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>
              <a:off x="2791110" y="5093509"/>
              <a:ext cx="0" cy="27138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>
              <a:off x="3707904" y="5093509"/>
              <a:ext cx="0" cy="27138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>
            <a:xfrm>
              <a:off x="4624698" y="5093509"/>
              <a:ext cx="0" cy="2798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>
              <a:off x="5541492" y="5093509"/>
              <a:ext cx="0" cy="2798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>
              <a:off x="6458286" y="5093509"/>
              <a:ext cx="0" cy="2798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7375080" y="5093509"/>
              <a:ext cx="0" cy="2798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>
              <a:off x="8291874" y="5093509"/>
              <a:ext cx="0" cy="2798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95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37419"/>
              </p:ext>
            </p:extLst>
          </p:nvPr>
        </p:nvGraphicFramePr>
        <p:xfrm>
          <a:off x="111024" y="1196752"/>
          <a:ext cx="9036496" cy="54359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74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Медицинский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мониторинг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Психологический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мониторинг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Педагогический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мониторинг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Логопедический мониторинг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профосмотры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специалистами (окулист, невролог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, хирург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гинеколог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, уролог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стоматолог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УЗИ)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 раз 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год;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- лабораторные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исследования -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1раз;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 замер зрения-1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раз;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 проверка сердечно – сосудистой системы в состоянии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покоя - 2раза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 диагностика развития  телесной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вертикали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антропопометрия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) - 2раза;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 диагностика вестибулярной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устойчивости - 2раза;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 рисуночные тесты  «Метель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» - 2 раза;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- хронометраж уроков и занятий –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2раза;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плечелопаточный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тест на сутулость, осанку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- 2 раза.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диагностика  развития индивидуальных особенностей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воспитанников - 2раза;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- исследование процессов социализации детей, 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Социомониторинг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» - 2раза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(6-11л);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- диагностика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952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адаптации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 ДОУ, </a:t>
                      </a:r>
                    </a:p>
                    <a:p>
                      <a:pPr marL="0" indent="952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адаптации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 школе -1кл.</a:t>
                      </a:r>
                    </a:p>
                    <a:p>
                      <a:pPr marL="0" indent="952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готовности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 школьному </a:t>
                      </a:r>
                    </a:p>
                    <a:p>
                      <a:pPr marL="0" indent="95250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     обучению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4 классе.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анализ урока и занятия  с позиций</a:t>
                      </a:r>
                      <a:r>
                        <a:rPr lang="ru-RU" sz="16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spc="-35" dirty="0" err="1" smtClean="0">
                          <a:solidFill>
                            <a:schemeClr val="tx1"/>
                          </a:solidFill>
                          <a:effectLst/>
                        </a:rPr>
                        <a:t>здоровьесбереже-ния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- уровень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сформированнос-ти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целевых ориентиров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дошкольников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(метод наблюдения),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- диагностика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сформированнос-ти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УУД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у младших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школьников.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- диагностика речевого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развития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детей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раннего возраста;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- диагностика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устной речи дошкольников;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- выявление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предпосылок нарушения письменной речи;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- диагностика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нарушения устной и письменной речи у младших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школьников.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1024" y="1875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Психолого-медико-логопедическое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и педагогическое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сопровождении обучающихся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ПМПк  ОУ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10608"/>
          </a:xfrm>
        </p:spPr>
        <p:txBody>
          <a:bodyPr/>
          <a:lstStyle/>
          <a:p>
            <a:pPr lvl="0"/>
            <a:r>
              <a:rPr lang="ru-RU" sz="2800" b="1" dirty="0" smtClean="0"/>
              <a:t>Обеспечение </a:t>
            </a:r>
            <a:r>
              <a:rPr lang="ru-RU" sz="2800" b="1" dirty="0" err="1"/>
              <a:t>диагностико</a:t>
            </a:r>
            <a:r>
              <a:rPr lang="ru-RU" sz="2800" b="1" dirty="0"/>
              <a:t>-коррекционного психолого-медико- педагогического сопровождения воспитанников в соответствии со специальными образовательными потребностями, возрастными и индивидуальными особенностями, состоянием соматического и нервно-психического здоровья воспитанников с </a:t>
            </a:r>
            <a:r>
              <a:rPr lang="ru-RU" sz="2800" b="1" dirty="0" smtClean="0"/>
              <a:t>Особыми Образовательными Потребностями </a:t>
            </a:r>
            <a:r>
              <a:rPr lang="ru-RU" sz="2800" b="1" dirty="0"/>
              <a:t>и </a:t>
            </a:r>
            <a:r>
              <a:rPr lang="ru-RU" sz="2800" b="1" dirty="0" smtClean="0"/>
              <a:t>Ограниченными Возможностями Здоровья.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318720"/>
          </a:xfrm>
        </p:spPr>
        <p:txBody>
          <a:bodyPr/>
          <a:lstStyle/>
          <a:p>
            <a:pPr algn="ctr"/>
            <a:r>
              <a:rPr lang="ru-RU" sz="2800" b="1" dirty="0">
                <a:ea typeface="Times New Roman" panose="02020603050405020304" pitchFamily="18" charset="0"/>
              </a:rPr>
              <a:t>Для её решения мы не должны принуждать детей с ограниченными возможностями здоровья адаптироваться под имеющиеся условия, а должны быть готовы изменить систему образования, спроектировать новые формы организации образовательного пространства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3185592" cy="227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19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4807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Основные задачи ПМПк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25658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400" b="1" dirty="0" smtClean="0"/>
              <a:t>обнаружение </a:t>
            </a:r>
            <a:r>
              <a:rPr lang="ru-RU" sz="1400" b="1" dirty="0"/>
              <a:t>и ранняя (с первых дней пребывания воспитанника в Учреждении) диагностика отклонений в развитии и/или состояний декомпенсации;</a:t>
            </a:r>
          </a:p>
          <a:p>
            <a:pPr lvl="0">
              <a:spcBef>
                <a:spcPts val="0"/>
              </a:spcBef>
            </a:pPr>
            <a:r>
              <a:rPr lang="ru-RU" sz="1400" b="1" dirty="0"/>
              <a:t>определение уровня и особенностей психофизического развития и состояния здоровья ребёнка;</a:t>
            </a:r>
          </a:p>
          <a:p>
            <a:pPr lvl="0">
              <a:spcBef>
                <a:spcPts val="0"/>
              </a:spcBef>
            </a:pPr>
            <a:r>
              <a:rPr lang="ru-RU" sz="1400" b="1" dirty="0"/>
              <a:t>профилактика физических, интеллектуальных и эмоционально-личностных перегрузок и срывов;</a:t>
            </a:r>
          </a:p>
          <a:p>
            <a:pPr lvl="0">
              <a:spcBef>
                <a:spcPts val="0"/>
              </a:spcBef>
            </a:pPr>
            <a:r>
              <a:rPr lang="ru-RU" sz="1400" b="1" dirty="0"/>
              <a:t>выявление резервных возможностей развития;</a:t>
            </a:r>
          </a:p>
          <a:p>
            <a:pPr lvl="0">
              <a:spcBef>
                <a:spcPts val="0"/>
              </a:spcBef>
            </a:pPr>
            <a:r>
              <a:rPr lang="ru-RU" sz="1400" b="1" dirty="0"/>
              <a:t>определение характера, продолжительности и эффективности специальной (коррекционной ) </a:t>
            </a:r>
            <a:r>
              <a:rPr lang="ru-RU" sz="1400" b="1" dirty="0" smtClean="0"/>
              <a:t>помощи;</a:t>
            </a:r>
            <a:endParaRPr lang="ru-RU" sz="1400" b="1" dirty="0"/>
          </a:p>
          <a:p>
            <a:pPr lvl="0">
              <a:spcBef>
                <a:spcPts val="0"/>
              </a:spcBef>
            </a:pPr>
            <a:r>
              <a:rPr lang="ru-RU" sz="1400" b="1" dirty="0"/>
              <a:t>отслеживание и анализ эффективности оказываемой воспитанником </a:t>
            </a:r>
            <a:r>
              <a:rPr lang="ru-RU" sz="1400" b="1" dirty="0" err="1"/>
              <a:t>коррекционно</a:t>
            </a:r>
            <a:r>
              <a:rPr lang="ru-RU" sz="1400" b="1" dirty="0"/>
              <a:t> - реабилитационной помощи;</a:t>
            </a:r>
          </a:p>
          <a:p>
            <a:pPr lvl="0">
              <a:spcBef>
                <a:spcPts val="0"/>
              </a:spcBef>
            </a:pPr>
            <a:r>
              <a:rPr lang="ru-RU" sz="1400" b="1" dirty="0"/>
              <a:t>разработка и реализация индивидуального образовательного маршрута, соответствующего уровню развития и состояния здоровья ребенка;</a:t>
            </a:r>
          </a:p>
          <a:p>
            <a:pPr lvl="0">
              <a:spcBef>
                <a:spcPts val="0"/>
              </a:spcBef>
            </a:pPr>
            <a:r>
              <a:rPr lang="ru-RU" sz="1400" b="1" dirty="0"/>
              <a:t>создание системы комплексного психолого-педагогического и логопедического сопровождения детей дошкольного возраста </a:t>
            </a:r>
            <a:r>
              <a:rPr lang="ru-RU" sz="1400" b="1" dirty="0" smtClean="0"/>
              <a:t>с </a:t>
            </a:r>
            <a:r>
              <a:rPr lang="ru-RU" sz="1400" b="1" dirty="0"/>
              <a:t>нарушениями </a:t>
            </a:r>
            <a:r>
              <a:rPr lang="ru-RU" sz="1400" b="1" dirty="0" smtClean="0"/>
              <a:t> в развитии </a:t>
            </a:r>
            <a:r>
              <a:rPr lang="ru-RU" sz="1400" b="1" dirty="0"/>
              <a:t>в условиях образовательной инклюзии;</a:t>
            </a:r>
          </a:p>
          <a:p>
            <a:pPr lvl="0">
              <a:spcBef>
                <a:spcPts val="0"/>
              </a:spcBef>
            </a:pPr>
            <a:r>
              <a:rPr lang="ru-RU" sz="1400" b="1" dirty="0"/>
              <a:t>содействие семье в </a:t>
            </a:r>
            <a:r>
              <a:rPr lang="ru-RU" sz="1400" b="1" dirty="0" smtClean="0"/>
              <a:t>развитии ребёнка с ОВЗ;</a:t>
            </a:r>
            <a:endParaRPr lang="ru-RU" sz="1400" b="1" dirty="0"/>
          </a:p>
          <a:p>
            <a:pPr lvl="0">
              <a:spcBef>
                <a:spcPts val="0"/>
              </a:spcBef>
            </a:pPr>
            <a:r>
              <a:rPr lang="ru-RU" sz="1400" b="1" dirty="0"/>
              <a:t>подготовка и ведение документации, отражающей актуальное развитие ребенка, динамику его состояния, уровень школьной успешности;</a:t>
            </a:r>
          </a:p>
          <a:p>
            <a:pPr lvl="0">
              <a:spcBef>
                <a:spcPts val="0"/>
              </a:spcBef>
            </a:pPr>
            <a:r>
              <a:rPr lang="ru-RU" sz="1400" b="1" dirty="0"/>
              <a:t>взаимодействие с региональной и муниципальной психолого-медико- педагогическими комиссиями, иными субъектами помощи детям </a:t>
            </a:r>
            <a:r>
              <a:rPr lang="ru-RU" sz="1400" b="1" dirty="0" smtClean="0"/>
              <a:t> с особенностями ;</a:t>
            </a:r>
            <a:endParaRPr lang="ru-RU" sz="1400" b="1" dirty="0"/>
          </a:p>
          <a:p>
            <a:pPr lvl="0">
              <a:spcBef>
                <a:spcPts val="0"/>
              </a:spcBef>
            </a:pPr>
            <a:r>
              <a:rPr lang="ru-RU" sz="1400" b="1" dirty="0"/>
              <a:t>повышение знаний и </a:t>
            </a:r>
            <a:r>
              <a:rPr lang="ru-RU" sz="1400" b="1" dirty="0" smtClean="0"/>
              <a:t>умений в  применении психолого-педагогические технологий </a:t>
            </a:r>
            <a:r>
              <a:rPr lang="ru-RU" sz="1400" b="1" dirty="0"/>
              <a:t>(в том числе инклюзивные) педагогами  , необходимые для работы с детьми с особыми образовательными потребностями и детьми с ограниченными возможностями здоровья.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4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rot="20600197">
            <a:off x="470075" y="4316344"/>
            <a:ext cx="3058044" cy="830291"/>
          </a:xfrm>
          <a:prstGeom prst="cloudCallout">
            <a:avLst>
              <a:gd name="adj1" fmla="val -79995"/>
              <a:gd name="adj2" fmla="val 649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+mn-lt"/>
              </a:rPr>
              <a:t>в</a:t>
            </a:r>
            <a:r>
              <a:rPr lang="ru-RU" altLang="ru-RU" sz="2200" b="1" dirty="0" smtClean="0">
                <a:latin typeface="+mn-lt"/>
              </a:rPr>
              <a:t>оспитатель</a:t>
            </a:r>
            <a:endParaRPr lang="ru-RU" altLang="ru-RU" sz="2200" b="1" dirty="0">
              <a:latin typeface="+mn-lt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1297725">
            <a:off x="6280011" y="5257699"/>
            <a:ext cx="2360949" cy="1167805"/>
          </a:xfrm>
          <a:prstGeom prst="cloudCallout">
            <a:avLst>
              <a:gd name="adj1" fmla="val -96116"/>
              <a:gd name="adj2" fmla="val -381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n-lt"/>
              </a:rPr>
              <a:t>логопед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890013">
            <a:off x="29956" y="2052638"/>
            <a:ext cx="2808288" cy="1368425"/>
          </a:xfrm>
          <a:prstGeom prst="cloudCallout">
            <a:avLst>
              <a:gd name="adj1" fmla="val 67454"/>
              <a:gd name="adj2" fmla="val 6206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+mn-lt"/>
              </a:rPr>
              <a:t>психолог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19549440">
            <a:off x="5742517" y="1377063"/>
            <a:ext cx="2713650" cy="1097332"/>
          </a:xfrm>
          <a:prstGeom prst="cloudCallout">
            <a:avLst>
              <a:gd name="adj1" fmla="val 100477"/>
              <a:gd name="adj2" fmla="val -447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+mn-lt"/>
              </a:rPr>
              <a:t>дефектолог</a:t>
            </a:r>
            <a:endParaRPr lang="ru-RU" altLang="ru-RU" sz="2000" b="1" dirty="0">
              <a:latin typeface="+mn-lt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582952" y="501816"/>
            <a:ext cx="2448695" cy="1170038"/>
          </a:xfrm>
          <a:prstGeom prst="cloudCallout">
            <a:avLst>
              <a:gd name="adj1" fmla="val 72565"/>
              <a:gd name="adj2" fmla="val 266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n-lt"/>
              </a:rPr>
              <a:t>с</a:t>
            </a:r>
            <a:r>
              <a:rPr lang="ru-RU" altLang="ru-RU" sz="2400" b="1" dirty="0" smtClean="0">
                <a:latin typeface="+mn-lt"/>
              </a:rPr>
              <a:t>емья</a:t>
            </a:r>
            <a:endParaRPr lang="ru-RU" altLang="ru-RU" sz="2400" b="1" dirty="0">
              <a:latin typeface="+mn-lt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3209690" y="4861019"/>
            <a:ext cx="2586445" cy="1201102"/>
          </a:xfrm>
          <a:prstGeom prst="cloudCallout">
            <a:avLst>
              <a:gd name="adj1" fmla="val -90519"/>
              <a:gd name="adj2" fmla="val 315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+mn-lt"/>
              </a:rPr>
              <a:t>медик</a:t>
            </a:r>
            <a:endParaRPr lang="ru-RU" altLang="ru-RU" sz="2400" b="1" dirty="0">
              <a:latin typeface="+mn-lt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39223" y="1961947"/>
            <a:ext cx="2892425" cy="264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Какова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роль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каждого?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5984817" y="3212976"/>
            <a:ext cx="3051679" cy="10988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</a:rPr>
              <a:t>узыкальный </a:t>
            </a:r>
            <a:r>
              <a:rPr lang="ru-RU" sz="2000" b="1" dirty="0">
                <a:solidFill>
                  <a:schemeClr val="tx1"/>
                </a:solidFill>
              </a:rPr>
              <a:t>руководитель</a:t>
            </a:r>
          </a:p>
        </p:txBody>
      </p:sp>
      <p:sp>
        <p:nvSpPr>
          <p:cNvPr id="4" name="Облако 3"/>
          <p:cNvSpPr/>
          <p:nvPr/>
        </p:nvSpPr>
        <p:spPr>
          <a:xfrm rot="13511866" flipH="1" flipV="1">
            <a:off x="1032206" y="819969"/>
            <a:ext cx="2735338" cy="11064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</a:t>
            </a:r>
            <a:r>
              <a:rPr lang="ru-RU" sz="1600" b="1" dirty="0" smtClean="0">
                <a:solidFill>
                  <a:schemeClr val="tx1"/>
                </a:solidFill>
              </a:rPr>
              <a:t>нструктор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 </a:t>
            </a:r>
            <a:r>
              <a:rPr lang="ru-RU" sz="1600" b="1" dirty="0">
                <a:solidFill>
                  <a:schemeClr val="tx1"/>
                </a:solidFill>
              </a:rPr>
              <a:t>физической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25440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chemeClr val="accent6"/>
                </a:solidFill>
              </a:rPr>
              <a:t/>
            </a:r>
            <a:br>
              <a:rPr lang="ru-RU" altLang="ru-RU" sz="1800" b="1" dirty="0" smtClean="0">
                <a:solidFill>
                  <a:schemeClr val="accent6"/>
                </a:solidFill>
              </a:rPr>
            </a:br>
            <a:r>
              <a:rPr lang="ru-RU" altLang="ru-RU" sz="1800" b="1" dirty="0">
                <a:solidFill>
                  <a:schemeClr val="accent6"/>
                </a:solidFill>
              </a:rPr>
              <a:t/>
            </a:r>
            <a:br>
              <a:rPr lang="ru-RU" altLang="ru-RU" sz="1800" b="1" dirty="0">
                <a:solidFill>
                  <a:schemeClr val="accent6"/>
                </a:solidFill>
              </a:rPr>
            </a:br>
            <a:r>
              <a:rPr lang="ru-RU" altLang="ru-RU" sz="1800" b="1" dirty="0" smtClean="0">
                <a:solidFill>
                  <a:schemeClr val="accent6"/>
                </a:solidFill>
              </a:rPr>
              <a:t/>
            </a:r>
            <a:br>
              <a:rPr lang="ru-RU" altLang="ru-RU" sz="1800" b="1" dirty="0" smtClean="0">
                <a:solidFill>
                  <a:schemeClr val="accent6"/>
                </a:solidFill>
              </a:rPr>
            </a:br>
            <a:r>
              <a:rPr lang="ru-RU" altLang="ru-RU" sz="1800" b="1" dirty="0" smtClean="0">
                <a:solidFill>
                  <a:schemeClr val="accent6"/>
                </a:solidFill>
              </a:rPr>
              <a:t/>
            </a:r>
            <a:br>
              <a:rPr lang="ru-RU" altLang="ru-RU" sz="1800" b="1" dirty="0" smtClean="0">
                <a:solidFill>
                  <a:schemeClr val="accent6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Педагог-психолог</a:t>
            </a:r>
            <a:r>
              <a:rPr lang="ru-RU" altLang="ru-RU" sz="3200" b="1" dirty="0">
                <a:solidFill>
                  <a:srgbClr val="C00000"/>
                </a:solidFill>
              </a:rPr>
              <a:t>:</a:t>
            </a:r>
            <a:br>
              <a:rPr lang="ru-RU" altLang="ru-RU" sz="3200" b="1" dirty="0">
                <a:solidFill>
                  <a:srgbClr val="C00000"/>
                </a:solidFill>
              </a:rPr>
            </a:br>
            <a:r>
              <a:rPr lang="ru-RU" altLang="ru-RU" sz="3200" b="1" dirty="0">
                <a:solidFill>
                  <a:schemeClr val="accent6"/>
                </a:solidFill>
              </a:rPr>
              <a:t/>
            </a:r>
            <a:br>
              <a:rPr lang="ru-RU" altLang="ru-RU" sz="3200" b="1" dirty="0">
                <a:solidFill>
                  <a:schemeClr val="accent6"/>
                </a:solidFill>
              </a:rPr>
            </a:b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949280"/>
          </a:xfrm>
        </p:spPr>
        <p:txBody>
          <a:bodyPr/>
          <a:lstStyle/>
          <a:p>
            <a:pPr marL="182563" indent="0"/>
            <a:r>
              <a:rPr lang="ru-RU" altLang="ru-RU" sz="2400" b="1" dirty="0" smtClean="0"/>
              <a:t> организует</a:t>
            </a:r>
            <a:r>
              <a:rPr lang="ru-RU" altLang="ru-RU" sz="2400" b="1" dirty="0"/>
              <a:t> взаимодействие </a:t>
            </a:r>
            <a:r>
              <a:rPr lang="ru-RU" altLang="ru-RU" sz="2400" b="1" dirty="0" smtClean="0"/>
              <a:t>воспитателей и специалистов ;</a:t>
            </a:r>
            <a:endParaRPr lang="ru-RU" altLang="ru-RU" sz="2400" b="1" dirty="0"/>
          </a:p>
          <a:p>
            <a:pPr marL="182563" indent="0"/>
            <a:r>
              <a:rPr lang="ru-RU" altLang="ru-RU" sz="2400" b="1" dirty="0" smtClean="0"/>
              <a:t> разрабатывает </a:t>
            </a:r>
            <a:r>
              <a:rPr lang="ru-RU" altLang="ru-RU" sz="2400" b="1" dirty="0"/>
              <a:t>коррекционные программы индивидуального развития ребенка;</a:t>
            </a:r>
          </a:p>
          <a:p>
            <a:pPr marL="182563" indent="0"/>
            <a:r>
              <a:rPr lang="ru-RU" altLang="ru-RU" sz="2400" b="1" dirty="0" smtClean="0"/>
              <a:t> проводит</a:t>
            </a:r>
            <a:r>
              <a:rPr lang="ru-RU" altLang="ru-RU" sz="2400" b="1" dirty="0"/>
              <a:t> психопрофилактическую и психодиагностическую работу с детьми;</a:t>
            </a:r>
          </a:p>
          <a:p>
            <a:pPr marL="182563" indent="0"/>
            <a:r>
              <a:rPr lang="ru-RU" altLang="ru-RU" sz="2400" b="1" dirty="0" smtClean="0"/>
              <a:t> организует</a:t>
            </a:r>
            <a:r>
              <a:rPr lang="ru-RU" altLang="ru-RU" sz="2400" b="1" dirty="0"/>
              <a:t> специальную коррекционную работу с детьми, входящими в группу риска;</a:t>
            </a:r>
          </a:p>
          <a:p>
            <a:pPr marL="182563" indent="0"/>
            <a:r>
              <a:rPr lang="ru-RU" altLang="ru-RU" sz="2400" b="1" dirty="0" smtClean="0"/>
              <a:t> повышает</a:t>
            </a:r>
            <a:r>
              <a:rPr lang="ru-RU" altLang="ru-RU" sz="2400" b="1" dirty="0"/>
              <a:t> уровень психологической компетентности </a:t>
            </a:r>
            <a:r>
              <a:rPr lang="ru-RU" altLang="ru-RU" sz="2400" b="1" dirty="0" smtClean="0"/>
              <a:t>педагогов </a:t>
            </a:r>
          </a:p>
          <a:p>
            <a:pPr marL="182563" indent="0">
              <a:buNone/>
            </a:pPr>
            <a:r>
              <a:rPr lang="ru-RU" altLang="ru-RU" sz="2400" b="1" dirty="0" smtClean="0"/>
              <a:t> </a:t>
            </a:r>
            <a:r>
              <a:rPr lang="ru-RU" altLang="ru-RU" sz="2400" b="1" dirty="0"/>
              <a:t>детского сада;</a:t>
            </a:r>
          </a:p>
          <a:p>
            <a:pPr marL="182563" indent="0"/>
            <a:r>
              <a:rPr lang="ru-RU" altLang="ru-RU" sz="2400" b="1" dirty="0" smtClean="0"/>
              <a:t> проводит</a:t>
            </a:r>
            <a:r>
              <a:rPr lang="ru-RU" altLang="ru-RU" sz="2400" b="1" dirty="0"/>
              <a:t> консультативную </a:t>
            </a:r>
            <a:endParaRPr lang="ru-RU" altLang="ru-RU" sz="2400" b="1" dirty="0" smtClean="0"/>
          </a:p>
          <a:p>
            <a:pPr marL="182563" indent="0">
              <a:buNone/>
            </a:pPr>
            <a:r>
              <a:rPr lang="ru-RU" altLang="ru-RU" sz="2400" b="1" dirty="0" smtClean="0"/>
              <a:t>работу </a:t>
            </a:r>
            <a:r>
              <a:rPr lang="ru-RU" altLang="ru-RU" sz="2400" b="1" dirty="0"/>
              <a:t>с </a:t>
            </a:r>
            <a:r>
              <a:rPr lang="ru-RU" altLang="ru-RU" sz="2400" b="1" dirty="0" smtClean="0"/>
              <a:t>родителями.</a:t>
            </a:r>
            <a:endParaRPr lang="ru-RU" sz="2400" b="1" dirty="0"/>
          </a:p>
        </p:txBody>
      </p:sp>
      <p:pic>
        <p:nvPicPr>
          <p:cNvPr id="4" name="Picture 2" descr="http://kotysheva.ru/images/cms/data/p10103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2177833" cy="1778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Учитель-логопед: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456384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2000" b="1" dirty="0" smtClean="0"/>
              <a:t>диагностирует</a:t>
            </a:r>
            <a:r>
              <a:rPr lang="ru-RU" sz="2000" b="1" dirty="0"/>
              <a:t> уровень </a:t>
            </a:r>
            <a:r>
              <a:rPr lang="ru-RU" sz="2000" b="1" dirty="0" err="1"/>
              <a:t>импрессивной</a:t>
            </a:r>
            <a:r>
              <a:rPr lang="ru-RU" sz="2000" b="1" dirty="0"/>
              <a:t> и экспрессивной речи;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/>
              <a:t>составляет </a:t>
            </a:r>
            <a:r>
              <a:rPr lang="ru-RU" sz="2000" b="1" dirty="0" smtClean="0"/>
              <a:t> АОП и индивидуальные образовательные маршруты; проводит</a:t>
            </a:r>
            <a:r>
              <a:rPr lang="ru-RU" sz="2000" b="1" dirty="0"/>
              <a:t> индивидуальные занятия (постановка правильного речевого дыхания, коррекция звуков, их автоматизация, дифференциация и введение в самостоятельную речь), подгрупповые занятия (</a:t>
            </a:r>
            <a:r>
              <a:rPr lang="ru-RU" sz="2000" b="1" dirty="0" smtClean="0"/>
              <a:t>формирование фонематических </a:t>
            </a:r>
            <a:r>
              <a:rPr lang="ru-RU" sz="2000" b="1" dirty="0"/>
              <a:t>процессов);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/>
              <a:t>консультирует педагогических работников и родителей о применении логопедических методов и технологий коррекционно-развивающей </a:t>
            </a:r>
            <a:r>
              <a:rPr lang="ru-RU" sz="2000" b="1" dirty="0" smtClean="0"/>
              <a:t>работы.</a:t>
            </a:r>
            <a:endParaRPr lang="ru-RU" sz="2000" b="1" dirty="0"/>
          </a:p>
          <a:p>
            <a:endParaRPr lang="ru-RU" sz="2400" dirty="0"/>
          </a:p>
        </p:txBody>
      </p:sp>
      <p:pic>
        <p:nvPicPr>
          <p:cNvPr id="4" name="Picture 2" descr="http://www.bashinform.ru/upload/img_res1280/4fdfd9de414ef933/v3lzrx1upvk_ejw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57077"/>
            <a:ext cx="2808312" cy="1871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9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Музыкальный руководитель: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16152"/>
          </a:xfrm>
        </p:spPr>
        <p:txBody>
          <a:bodyPr/>
          <a:lstStyle/>
          <a:p>
            <a:pPr>
              <a:defRPr/>
            </a:pPr>
            <a:r>
              <a:rPr lang="ru-RU" sz="2800" b="1" dirty="0"/>
              <a:t>о</a:t>
            </a:r>
            <a:r>
              <a:rPr lang="ru-RU" sz="2800" b="1" dirty="0" smtClean="0"/>
              <a:t>существляет</a:t>
            </a:r>
            <a:r>
              <a:rPr lang="ru-RU" sz="2800" b="1" dirty="0"/>
              <a:t> музыкальное и эстетическое </a:t>
            </a:r>
            <a:r>
              <a:rPr lang="ru-RU" sz="2800" b="1" dirty="0" smtClean="0"/>
              <a:t>развитие  </a:t>
            </a:r>
            <a:r>
              <a:rPr lang="ru-RU" sz="2800" b="1" dirty="0"/>
              <a:t>детей;</a:t>
            </a:r>
          </a:p>
          <a:p>
            <a:pPr>
              <a:defRPr/>
            </a:pPr>
            <a:r>
              <a:rPr lang="ru-RU" sz="2800" b="1" dirty="0"/>
              <a:t>у</a:t>
            </a:r>
            <a:r>
              <a:rPr lang="ru-RU" sz="2800" b="1" dirty="0" smtClean="0"/>
              <a:t>читывает</a:t>
            </a:r>
            <a:r>
              <a:rPr lang="ru-RU" sz="2800" b="1" dirty="0"/>
              <a:t> психологическое, речевое и физическое развитие детей при </a:t>
            </a:r>
            <a:r>
              <a:rPr lang="ru-RU" sz="2800" b="1" dirty="0" smtClean="0"/>
              <a:t>подборе </a:t>
            </a:r>
            <a:r>
              <a:rPr lang="ru-RU" sz="2800" b="1" dirty="0"/>
              <a:t>материала для занятий;</a:t>
            </a:r>
          </a:p>
          <a:p>
            <a:pPr>
              <a:defRPr/>
            </a:pPr>
            <a:r>
              <a:rPr lang="ru-RU" sz="2800" b="1" dirty="0"/>
              <a:t>и</a:t>
            </a:r>
            <a:r>
              <a:rPr lang="ru-RU" sz="2800" b="1" dirty="0" smtClean="0"/>
              <a:t>спользует</a:t>
            </a:r>
            <a:r>
              <a:rPr lang="ru-RU" sz="2800" b="1" dirty="0"/>
              <a:t> на занятиях элементы музыкотерапии</a:t>
            </a:r>
            <a:r>
              <a:rPr lang="ru-RU" sz="2800" b="1" dirty="0" smtClean="0"/>
              <a:t>, логоритмики</a:t>
            </a:r>
            <a:r>
              <a:rPr lang="ru-RU" sz="2800" b="1" dirty="0"/>
              <a:t> </a:t>
            </a:r>
            <a:r>
              <a:rPr lang="ru-RU" sz="2800" b="1" dirty="0" smtClean="0"/>
              <a:t>,</a:t>
            </a:r>
          </a:p>
          <a:p>
            <a:pPr marL="0" indent="0">
              <a:buNone/>
              <a:defRPr/>
            </a:pPr>
            <a:r>
              <a:rPr lang="ru-RU" sz="2800" b="1" dirty="0" smtClean="0"/>
              <a:t>   сказкотерапии</a:t>
            </a:r>
            <a:r>
              <a:rPr lang="ru-RU" sz="2800" b="1" dirty="0"/>
              <a:t>, </a:t>
            </a:r>
            <a:r>
              <a:rPr lang="ru-RU" sz="2800" b="1" dirty="0" smtClean="0"/>
              <a:t>куклотерапии </a:t>
            </a:r>
            <a:r>
              <a:rPr lang="ru-RU" sz="2800" b="1" dirty="0"/>
              <a:t>и </a:t>
            </a:r>
            <a:r>
              <a:rPr lang="ru-RU" sz="2800" b="1" dirty="0" smtClean="0"/>
              <a:t>т.д.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4" name="Picture 4" descr="http://www.osh.by/wp-content/uploads/2014/02/skripichnii_kluch0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7200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Воспитатель: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82" y="2060848"/>
            <a:ext cx="9115918" cy="4536503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/>
              <a:t>проводит</a:t>
            </a:r>
            <a:r>
              <a:rPr lang="ru-RU" sz="2200" b="1" dirty="0"/>
              <a:t> </a:t>
            </a:r>
            <a:r>
              <a:rPr lang="ru-RU" sz="2000" b="1" dirty="0"/>
              <a:t>занятия </a:t>
            </a:r>
            <a:r>
              <a:rPr lang="ru-RU" sz="2000" b="1" dirty="0" smtClean="0"/>
              <a:t>по </a:t>
            </a:r>
            <a:r>
              <a:rPr lang="ru-RU" sz="2000" b="1" dirty="0"/>
              <a:t>подгруппам и </a:t>
            </a:r>
            <a:r>
              <a:rPr lang="ru-RU" sz="2000" b="1" dirty="0" smtClean="0"/>
              <a:t>индивидуально, организует </a:t>
            </a:r>
            <a:r>
              <a:rPr lang="ru-RU" sz="2000" b="1" dirty="0"/>
              <a:t>совместную и самостоятельную деятельность детей;</a:t>
            </a:r>
          </a:p>
          <a:p>
            <a:pPr>
              <a:defRPr/>
            </a:pPr>
            <a:r>
              <a:rPr lang="ru-RU" sz="2000" b="1" dirty="0"/>
              <a:t>воспитывает культурно-гигиенические навыки, развивает тонкую и общую моторику;</a:t>
            </a:r>
          </a:p>
          <a:p>
            <a:pPr>
              <a:defRPr/>
            </a:pPr>
            <a:r>
              <a:rPr lang="ru-RU" sz="2000" b="1" dirty="0"/>
              <a:t>организует индивидуальную работу с детьми по заданиям и с учетом рекомендаций специалистов (педагога-психолога, учителя-логопеда);</a:t>
            </a:r>
          </a:p>
          <a:p>
            <a:pPr>
              <a:defRPr/>
            </a:pPr>
            <a:r>
              <a:rPr lang="ru-RU" sz="2000" b="1" dirty="0"/>
              <a:t>применяет </a:t>
            </a:r>
            <a:r>
              <a:rPr lang="ru-RU" sz="2000" b="1" dirty="0" smtClean="0"/>
              <a:t>здоровьесберегающие технологии </a:t>
            </a:r>
            <a:r>
              <a:rPr lang="ru-RU" sz="2000" b="1" dirty="0"/>
              <a:t>создает благоприятный микроклимат в группе;</a:t>
            </a:r>
          </a:p>
          <a:p>
            <a:pPr>
              <a:defRPr/>
            </a:pPr>
            <a:r>
              <a:rPr lang="ru-RU" sz="2000" b="1" dirty="0"/>
              <a:t>консультирует родителей </a:t>
            </a:r>
            <a:r>
              <a:rPr lang="ru-RU" sz="2000" b="1" dirty="0" smtClean="0"/>
              <a:t>об индивидуальных</a:t>
            </a:r>
            <a:r>
              <a:rPr lang="ru-RU" sz="2000" b="1" dirty="0"/>
              <a:t> особенностях </a:t>
            </a:r>
            <a:r>
              <a:rPr lang="ru-RU" sz="2000" b="1" dirty="0" smtClean="0"/>
              <a:t> развития ребенка.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4" name="Picture 2" descr="http://1.bp.blogspot.com/-SgGkkCcnd74/VBEKTJDEspI/AAAAAAAAAoc/v55GKsZl3a4/s1600/pavek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60387"/>
            <a:ext cx="2598271" cy="2165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229600" cy="13716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Инструктор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по </a:t>
            </a:r>
            <a:r>
              <a:rPr lang="ru-RU" sz="3600" b="1" dirty="0">
                <a:solidFill>
                  <a:srgbClr val="C00000"/>
                </a:solidFill>
              </a:rPr>
              <a:t>физической культуре: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2616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sz="2800" b="1" dirty="0" smtClean="0"/>
              <a:t>существляет физическое развитие, сохранение и укрепление </a:t>
            </a:r>
            <a:r>
              <a:rPr lang="ru-RU" sz="2800" b="1" dirty="0"/>
              <a:t>здоровья детей;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овершенствует </a:t>
            </a:r>
            <a:r>
              <a:rPr lang="ru-RU" sz="2800" b="1" dirty="0"/>
              <a:t>психомоторные </a:t>
            </a:r>
            <a:r>
              <a:rPr lang="ru-RU" sz="2800" b="1" dirty="0" smtClean="0"/>
              <a:t>функции  </a:t>
            </a:r>
            <a:r>
              <a:rPr lang="ru-RU" sz="2800" b="1" dirty="0"/>
              <a:t>дошкольников.</a:t>
            </a:r>
          </a:p>
          <a:p>
            <a:endParaRPr lang="ru-RU" dirty="0"/>
          </a:p>
        </p:txBody>
      </p:sp>
      <p:pic>
        <p:nvPicPr>
          <p:cNvPr id="4" name="Picture 2" descr="http://www.gtrk-vyatka.ru/uploads/posts/2014-02/1392970215_rch_detskya-reabilitazhya_-0-00-52-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390260" cy="271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Медицинский персонал: </a:t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36904" cy="4608512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проводит</a:t>
            </a:r>
            <a:r>
              <a:rPr lang="ru-RU" sz="2400" b="1" dirty="0"/>
              <a:t> </a:t>
            </a:r>
            <a:r>
              <a:rPr lang="ru-RU" sz="2400" b="1" dirty="0" smtClean="0"/>
              <a:t>лечебно-профилактические </a:t>
            </a:r>
            <a:r>
              <a:rPr lang="ru-RU" sz="2400" b="1" dirty="0"/>
              <a:t>и </a:t>
            </a:r>
            <a:endParaRPr lang="ru-RU" sz="2400" b="1" dirty="0" smtClean="0"/>
          </a:p>
          <a:p>
            <a:pPr marL="0" indent="0">
              <a:buNone/>
              <a:defRPr/>
            </a:pPr>
            <a:r>
              <a:rPr lang="ru-RU" sz="2400" b="1" dirty="0" smtClean="0"/>
              <a:t>    оздоровительные </a:t>
            </a:r>
            <a:r>
              <a:rPr lang="ru-RU" sz="2400" b="1" dirty="0"/>
              <a:t>мероприятия</a:t>
            </a:r>
            <a:r>
              <a:rPr lang="ru-RU" sz="2400" b="1" dirty="0" smtClean="0"/>
              <a:t>;</a:t>
            </a:r>
          </a:p>
          <a:p>
            <a:pPr>
              <a:defRPr/>
            </a:pPr>
            <a:r>
              <a:rPr lang="ru-RU" sz="2400" b="1" dirty="0" smtClean="0"/>
              <a:t>осуществляет</a:t>
            </a:r>
            <a:r>
              <a:rPr lang="ru-RU" sz="2400" b="1" dirty="0"/>
              <a:t> контроль за состоянием здоровья детей посредством регулярных осмотров</a:t>
            </a:r>
            <a:r>
              <a:rPr lang="ru-RU" sz="2400" b="1" dirty="0" smtClean="0"/>
              <a:t>,</a:t>
            </a:r>
          </a:p>
          <a:p>
            <a:pPr>
              <a:defRPr/>
            </a:pPr>
            <a:r>
              <a:rPr lang="ru-RU" sz="2400" b="1" dirty="0" smtClean="0"/>
              <a:t> </a:t>
            </a:r>
            <a:r>
              <a:rPr lang="ru-RU" sz="2400" b="1" dirty="0"/>
              <a:t>осуществляет контроль </a:t>
            </a:r>
            <a:r>
              <a:rPr lang="ru-RU" sz="2400" b="1" dirty="0" smtClean="0"/>
              <a:t>за</a:t>
            </a:r>
            <a:r>
              <a:rPr lang="ru-RU" sz="2400" b="1" dirty="0"/>
              <a:t> соблюдением требований санитарно-эпидемиологических </a:t>
            </a:r>
            <a:r>
              <a:rPr lang="ru-RU" sz="2400" b="1" dirty="0" smtClean="0"/>
              <a:t>норм и правил.</a:t>
            </a:r>
            <a:endParaRPr lang="ru-RU" sz="2400" b="1" dirty="0"/>
          </a:p>
          <a:p>
            <a:endParaRPr lang="ru-RU" sz="3600" dirty="0"/>
          </a:p>
        </p:txBody>
      </p:sp>
      <p:pic>
        <p:nvPicPr>
          <p:cNvPr id="4" name="Picture 4" descr="http://adi19.ru/wp-content/uploads/2014/02/volg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20461"/>
            <a:ext cx="3312368" cy="2425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179512" y="1484784"/>
            <a:ext cx="8784976" cy="51244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Цель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инклюзивного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образования </a:t>
            </a:r>
            <a:r>
              <a:rPr lang="ru-RU" sz="2400" b="1" dirty="0" smtClean="0"/>
              <a:t>- дать </a:t>
            </a:r>
            <a:r>
              <a:rPr lang="ru-RU" sz="2400" b="1" dirty="0"/>
              <a:t>детям шанс социализироваться и стать частью общества.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-285750">
              <a:spcAft>
                <a:spcPts val="600"/>
              </a:spcAft>
              <a:buFontTx/>
              <a:buChar char="-"/>
              <a:defRPr/>
            </a:pPr>
            <a:r>
              <a:rPr lang="ru-RU" sz="2200" b="1" dirty="0"/>
              <a:t>и</a:t>
            </a:r>
            <a:r>
              <a:rPr lang="ru-RU" sz="2200" b="1" dirty="0" smtClean="0"/>
              <a:t>нклюзивное образование обеспечивает максимальную </a:t>
            </a:r>
            <a:r>
              <a:rPr lang="ru-RU" sz="2200" b="1" dirty="0"/>
              <a:t>социализацию детей с ОВЗ в соответствии с индивидуальными психофизическими возможностями каждого ребёнка;  </a:t>
            </a:r>
            <a:endParaRPr lang="en-US" sz="2200" b="1" dirty="0" smtClean="0"/>
          </a:p>
          <a:p>
            <a:pPr indent="-285750">
              <a:spcAft>
                <a:spcPts val="600"/>
              </a:spcAft>
              <a:buFontTx/>
              <a:buChar char="-"/>
              <a:defRPr/>
            </a:pPr>
            <a:r>
              <a:rPr lang="ru-RU" sz="2200" b="1" dirty="0" smtClean="0"/>
              <a:t>формирует </a:t>
            </a:r>
            <a:r>
              <a:rPr lang="ru-RU" sz="2200" b="1" dirty="0"/>
              <a:t>у всех участников образовательного процесса общечеловеческие ценности: взаимное уважение, толерантность, осознание себя частью общества, предоставляет  возможности для развития навыков и талантов  конкретного человека, возможность взаимопомощи и развития  у всех людей способностей, необходимых для общения</a:t>
            </a:r>
            <a:r>
              <a:rPr lang="ru-RU" sz="2200" b="1" dirty="0" smtClean="0"/>
              <a:t>.</a:t>
            </a:r>
            <a:endParaRPr lang="ru-RU" altLang="ru-RU" sz="2200" b="1" dirty="0">
              <a:cs typeface="Times New Roman" panose="02020603050405020304" pitchFamily="18" charset="0"/>
            </a:endParaRPr>
          </a:p>
        </p:txBody>
      </p:sp>
      <p:sp>
        <p:nvSpPr>
          <p:cNvPr id="189445" name="Text Box 5">
            <a:extLst/>
          </p:cNvPr>
          <p:cNvSpPr txBox="1">
            <a:spLocks noChangeArrowheads="1"/>
          </p:cNvSpPr>
          <p:nvPr/>
        </p:nvSpPr>
        <p:spPr bwMode="auto">
          <a:xfrm>
            <a:off x="179512" y="321331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Цель и задачи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инклюзивного образования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5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60648"/>
            <a:ext cx="8229600" cy="560675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/>
              <a:t>«</a:t>
            </a:r>
            <a:r>
              <a:rPr lang="ru-RU" sz="2400" b="1" i="1" dirty="0"/>
              <a:t>Если преподавание и обучение станут более эффективными в результате изменений, которые внедряет инклюзивное образование, </a:t>
            </a:r>
            <a:endParaRPr lang="ru-RU" sz="2400" b="1" i="1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 тогда </a:t>
            </a:r>
            <a:r>
              <a:rPr lang="ru-RU" sz="2400" b="1" i="1" dirty="0"/>
              <a:t>выиграют все дети</a:t>
            </a:r>
            <a:r>
              <a:rPr lang="ru-RU" sz="2400" b="1" i="1" dirty="0" smtClean="0"/>
              <a:t>,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 </a:t>
            </a:r>
            <a:r>
              <a:rPr lang="ru-RU" sz="2400" b="1" i="1" dirty="0"/>
              <a:t>а не </a:t>
            </a:r>
            <a:r>
              <a:rPr lang="ru-RU" sz="2400" b="1" i="1" dirty="0" smtClean="0"/>
              <a:t>только </a:t>
            </a:r>
            <a:r>
              <a:rPr lang="ru-RU" sz="2400" b="1" i="1" dirty="0"/>
              <a:t>дети </a:t>
            </a:r>
            <a:r>
              <a:rPr lang="ru-RU" sz="2400" b="1" i="1" dirty="0" smtClean="0"/>
              <a:t>с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 особыми   образовательными    потребностями».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М.М. Семаго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581128"/>
            <a:ext cx="3744416" cy="185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18761" y="590180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ru-RU" b="1" dirty="0" smtClean="0"/>
              <a:t>о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60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Проблемы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832648"/>
          </a:xfrm>
        </p:spPr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отсутствие </a:t>
            </a:r>
            <a:r>
              <a:rPr lang="ru-RU" sz="1600" b="1" dirty="0">
                <a:solidFill>
                  <a:srgbClr val="C00000"/>
                </a:solidFill>
              </a:rPr>
              <a:t>нормативно-правовой базы</a:t>
            </a:r>
            <a:r>
              <a:rPr lang="ru-RU" sz="1600" b="1" dirty="0"/>
              <a:t>, которая позволила бы определять такие критерии как «численность детей с </a:t>
            </a:r>
            <a:r>
              <a:rPr lang="ru-RU" sz="1600" b="1" dirty="0" smtClean="0"/>
              <a:t>особенностями в развитии </a:t>
            </a:r>
            <a:r>
              <a:rPr lang="ru-RU" sz="1600" b="1" dirty="0"/>
              <a:t>в одной группе, время их пребывания, размер и порядок финансирования работников инклюзивной группы, состав специалистов, правила оказания медицинских услуг в зависимости от возможностей и состояния здоровья ребенка</a:t>
            </a:r>
            <a:r>
              <a:rPr lang="ru-RU" sz="1600" b="1" dirty="0" smtClean="0"/>
              <a:t>»;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отсутствие необходимой методической </a:t>
            </a:r>
            <a:r>
              <a:rPr lang="ru-RU" sz="1600" b="1" dirty="0" smtClean="0">
                <a:solidFill>
                  <a:srgbClr val="C00000"/>
                </a:solidFill>
              </a:rPr>
              <a:t>литературы в ДОУ: </a:t>
            </a:r>
            <a:r>
              <a:rPr lang="ru-RU" sz="1600" b="1" dirty="0"/>
              <a:t>обязательно должна быть литература </a:t>
            </a:r>
            <a:r>
              <a:rPr lang="ru-RU" sz="1600" b="1" dirty="0" smtClean="0"/>
              <a:t>по коррекционной работе, </a:t>
            </a:r>
            <a:r>
              <a:rPr lang="ru-RU" sz="1600" b="1" dirty="0"/>
              <a:t>которая необходима при организации </a:t>
            </a:r>
            <a:r>
              <a:rPr lang="ru-RU" sz="1600" b="1" dirty="0" smtClean="0"/>
              <a:t>образовательной деятельности  </a:t>
            </a:r>
            <a:r>
              <a:rPr lang="ru-RU" sz="1600" b="1" dirty="0"/>
              <a:t>детей с ограниченными возможностями. Существует необходимость вариативной методической базы обучения и воспитания, которая позволит педагогам воплощать различные методы и средства работы, в том числе и по специальной </a:t>
            </a:r>
            <a:r>
              <a:rPr lang="ru-RU" sz="1600" b="1" dirty="0" smtClean="0"/>
              <a:t>педагогике;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необходимость изменения образовательной среды </a:t>
            </a:r>
            <a:r>
              <a:rPr lang="ru-RU" sz="1600" b="1" dirty="0"/>
              <a:t>и непосредственно связанная с этим проблема финансирования. К сожалению, многие </a:t>
            </a:r>
            <a:r>
              <a:rPr lang="ru-RU" sz="1600" b="1" dirty="0" smtClean="0"/>
              <a:t>детские сады </a:t>
            </a:r>
            <a:r>
              <a:rPr lang="ru-RU" sz="1600" b="1" dirty="0"/>
              <a:t>с трудом могут позволить себе организацию инклюзивных групп, как раз потому, что есть необходимость в приобретении дополнительных средств обучения, специального </a:t>
            </a:r>
            <a:r>
              <a:rPr lang="ru-RU" sz="1600" b="1" dirty="0" smtClean="0"/>
              <a:t>оборудования, </a:t>
            </a:r>
            <a:r>
              <a:rPr lang="ru-RU" sz="1600" b="1" dirty="0"/>
              <a:t>к которому относятся и специальные кресла с подлокотниками, специальные столы, корректоры </a:t>
            </a:r>
            <a:r>
              <a:rPr lang="ru-RU" sz="1600" b="1" dirty="0" smtClean="0"/>
              <a:t>осанки </a:t>
            </a:r>
            <a:r>
              <a:rPr lang="ru-RU" sz="1600" b="1" dirty="0"/>
              <a:t>и тактильные панели, так же необходимы средства для организации </a:t>
            </a:r>
            <a:r>
              <a:rPr lang="ru-RU" sz="1600" b="1" dirty="0" smtClean="0"/>
              <a:t>без барьерной </a:t>
            </a:r>
            <a:r>
              <a:rPr lang="ru-RU" sz="1600" b="1" dirty="0"/>
              <a:t>среды и т. д</a:t>
            </a:r>
            <a:r>
              <a:rPr lang="ru-RU" sz="1600" b="1" dirty="0" smtClean="0"/>
              <a:t>.;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отсутствие </a:t>
            </a:r>
            <a:r>
              <a:rPr lang="ru-RU" sz="1600" b="1" dirty="0">
                <a:solidFill>
                  <a:srgbClr val="C00000"/>
                </a:solidFill>
              </a:rPr>
              <a:t>у педагогического состава опыта и психологической готовности принять ребенка с ОВЗ </a:t>
            </a:r>
            <a:r>
              <a:rPr lang="ru-RU" sz="1600" b="1" dirty="0"/>
              <a:t>в обычной группе детского </a:t>
            </a:r>
            <a:r>
              <a:rPr lang="ru-RU" sz="1600" b="1" dirty="0" smtClean="0"/>
              <a:t>сада</a:t>
            </a:r>
            <a:r>
              <a:rPr lang="ru-RU" sz="1600" b="1" dirty="0"/>
              <a:t>;</a:t>
            </a:r>
            <a:endParaRPr lang="ru-RU" sz="1600" b="1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неоднозначное отношение </a:t>
            </a:r>
            <a:r>
              <a:rPr lang="ru-RU" sz="1600" b="1" dirty="0">
                <a:solidFill>
                  <a:srgbClr val="C00000"/>
                </a:solidFill>
              </a:rPr>
              <a:t>родителей </a:t>
            </a:r>
            <a:r>
              <a:rPr lang="ru-RU" sz="1600" b="1" dirty="0"/>
              <a:t>как </a:t>
            </a:r>
            <a:r>
              <a:rPr lang="ru-RU" sz="1600" b="1" dirty="0" smtClean="0"/>
              <a:t>нормально </a:t>
            </a:r>
            <a:r>
              <a:rPr lang="ru-RU" sz="1600" b="1" dirty="0"/>
              <a:t>развивающихся детей, так и </a:t>
            </a:r>
            <a:r>
              <a:rPr lang="ru-RU" sz="1600" b="1" dirty="0" smtClean="0"/>
              <a:t>родителей </a:t>
            </a:r>
            <a:r>
              <a:rPr lang="ru-RU" sz="1600" b="1" dirty="0"/>
              <a:t>детей с ОВЗ к внедрению инклюзивного образования в ДОУ. </a:t>
            </a:r>
          </a:p>
        </p:txBody>
      </p:sp>
    </p:spTree>
    <p:extLst>
      <p:ext uri="{BB962C8B-B14F-4D97-AF65-F5344CB8AC3E}">
        <p14:creationId xmlns:p14="http://schemas.microsoft.com/office/powerpoint/2010/main" val="24945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Спасибо за </a:t>
            </a:r>
            <a:r>
              <a:rPr lang="ru-RU" altLang="ru-RU" sz="6000" b="1" i="1" dirty="0">
                <a:solidFill>
                  <a:schemeClr val="accent1">
                    <a:lumMod val="75000"/>
                  </a:schemeClr>
                </a:solidFill>
              </a:rPr>
              <a:t>работу!</a:t>
            </a:r>
          </a:p>
          <a:p>
            <a:endParaRPr lang="ru-RU" sz="6000" b="1" i="1" dirty="0"/>
          </a:p>
        </p:txBody>
      </p:sp>
      <p:pic>
        <p:nvPicPr>
          <p:cNvPr id="3" name="Picture 2" descr="&amp;Kcy;&amp;acy;&amp;rcy;&amp;tcy;&amp;icy;&amp;ncy;&amp;kcy;&amp;icy; &amp;dcy;&amp;iecy;&amp;tcy;&amp;icy; &amp;scy; &amp;ocy;&amp;vcy;&amp;zcy;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5" b="9802"/>
          <a:stretch/>
        </p:blipFill>
        <p:spPr bwMode="auto">
          <a:xfrm>
            <a:off x="2375756" y="2060848"/>
            <a:ext cx="43924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5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Monotype Corsiva" panose="03010101010201010101" pitchFamily="66" charset="0"/>
              </a:rPr>
              <a:t>ИНКЛЮЗИЯ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412926" cy="41665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(</a:t>
            </a:r>
            <a:r>
              <a:rPr lang="ru-RU" dirty="0">
                <a:latin typeface="Monotype Corsiva" panose="03010101010201010101" pitchFamily="66" charset="0"/>
              </a:rPr>
              <a:t>В ПЕРЕВОДЕ С АНГЛИЙСКОГ0</a:t>
            </a:r>
            <a:r>
              <a:rPr lang="ru-RU" dirty="0" smtClean="0">
                <a:latin typeface="Monotype Corsiva" panose="03010101010201010101" pitchFamily="66" charset="0"/>
              </a:rPr>
              <a:t>)</a:t>
            </a:r>
            <a:endParaRPr lang="ru-RU" sz="6000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6000" dirty="0">
                <a:latin typeface="Monotype Corsiva" panose="03010101010201010101" pitchFamily="66" charset="0"/>
              </a:rPr>
              <a:t>ВКЛЮЧЕННОСТЬ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96941"/>
            <a:ext cx="4968552" cy="32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8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91264" cy="165618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Инклюзия – </a:t>
            </a:r>
            <a:r>
              <a:rPr lang="ru-RU" sz="2000" b="1" dirty="0"/>
              <a:t>это процесс, требующий перестройки на всех уровнях человеческого функционирования, процесс интеграции детей в</a:t>
            </a:r>
            <a:r>
              <a:rPr lang="ru-RU" sz="2000" dirty="0"/>
              <a:t> </a:t>
            </a:r>
            <a:r>
              <a:rPr lang="ru-RU" sz="2000" b="1" dirty="0"/>
              <a:t>общеобразовательный</a:t>
            </a:r>
            <a:r>
              <a:rPr lang="ru-RU" sz="2000" dirty="0"/>
              <a:t> </a:t>
            </a:r>
            <a:r>
              <a:rPr lang="ru-RU" sz="2000" b="1" dirty="0"/>
              <a:t>процесс </a:t>
            </a:r>
            <a:r>
              <a:rPr lang="ru-RU" sz="2000" i="1" dirty="0"/>
              <a:t>независимо от их половой, этнической и религиозной принадлежности, прежних учебных достижений, состояния здоровья, уровня развития, пола, возраста, принадлежности к той или иной социальной группе социально-экономического статуса родителей и других различий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068960"/>
            <a:ext cx="8147248" cy="3672408"/>
          </a:xfrm>
        </p:spPr>
        <p:txBody>
          <a:bodyPr/>
          <a:lstStyle/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Инклюзия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- </a:t>
            </a:r>
            <a:r>
              <a:rPr lang="ru-RU" sz="2000" b="1" dirty="0" smtClean="0"/>
              <a:t>это формирование </a:t>
            </a:r>
            <a:r>
              <a:rPr lang="ru-RU" sz="2000" b="1" dirty="0"/>
              <a:t>толерантного отношения к детям с ограниченными возможностями </a:t>
            </a:r>
            <a:r>
              <a:rPr lang="ru-RU" sz="2000" b="1" dirty="0" smtClean="0"/>
              <a:t>здоровья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://1.bp.blogspot.com/-SgGkkCcnd74/VBEKTJDEspI/AAAAAAAAAoc/v55GKsZl3a4/s1600/pavek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11037"/>
            <a:ext cx="3183970" cy="2291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96944" cy="2448272"/>
          </a:xfrm>
        </p:spPr>
        <p:txBody>
          <a:bodyPr/>
          <a:lstStyle/>
          <a:p>
            <a:r>
              <a:rPr lang="ru-RU" sz="2000" b="1" dirty="0" smtClean="0"/>
              <a:t>   </a:t>
            </a:r>
            <a:br>
              <a:rPr lang="ru-RU" sz="2000" b="1" dirty="0" smtClean="0"/>
            </a:br>
            <a:r>
              <a:rPr lang="ru-RU" sz="2400" b="1" dirty="0" smtClean="0"/>
              <a:t>Термин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«инклюзивное образование», </a:t>
            </a:r>
            <a:r>
              <a:rPr lang="ru-RU" sz="2400" b="1" dirty="0"/>
              <a:t>имеющий самое непосредственное отношение к обучению детей с ОВЗ, в нормативной базе Российской Федерации впервые появился в 2012 году, </a:t>
            </a:r>
            <a:r>
              <a:rPr lang="ru-RU" sz="2400" b="1" dirty="0" smtClean="0"/>
              <a:t>ранее </a:t>
            </a:r>
            <a:r>
              <a:rPr lang="ru-RU" sz="2400" b="1" dirty="0"/>
              <a:t>ни в одном документе федерального уровня такого понятия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не </a:t>
            </a:r>
            <a:r>
              <a:rPr lang="ru-RU" sz="2400" b="1" dirty="0"/>
              <a:t>было.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52936"/>
            <a:ext cx="8291264" cy="3014464"/>
          </a:xfrm>
        </p:spPr>
        <p:txBody>
          <a:bodyPr/>
          <a:lstStyle/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В законе РФ «Об образовании» вводится следующее определение: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«Инклюзивное образование </a:t>
            </a:r>
            <a:r>
              <a:rPr lang="ru-RU" sz="2400" b="1" dirty="0" smtClean="0"/>
              <a:t>- обеспечение равного доступа к образованию для всех обучающихся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 учетом разнообразия особых образовательных потребностей и индивидуальных возможностей».</a:t>
            </a:r>
          </a:p>
          <a:p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2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8">
    <a:dk1>
      <a:srgbClr val="003300"/>
    </a:dk1>
    <a:lt1>
      <a:srgbClr val="FFFFFF"/>
    </a:lt1>
    <a:dk2>
      <a:srgbClr val="000000"/>
    </a:dk2>
    <a:lt2>
      <a:srgbClr val="336600"/>
    </a:lt2>
    <a:accent1>
      <a:srgbClr val="CCCC00"/>
    </a:accent1>
    <a:accent2>
      <a:srgbClr val="669900"/>
    </a:accent2>
    <a:accent3>
      <a:srgbClr val="FFFFFF"/>
    </a:accent3>
    <a:accent4>
      <a:srgbClr val="002A00"/>
    </a:accent4>
    <a:accent5>
      <a:srgbClr val="E2E2AA"/>
    </a:accent5>
    <a:accent6>
      <a:srgbClr val="5C8A00"/>
    </a:accent6>
    <a:hlink>
      <a:srgbClr val="333300"/>
    </a:hlink>
    <a:folHlink>
      <a:srgbClr val="99CC00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3954</TotalTime>
  <Words>3557</Words>
  <Application>Microsoft Office PowerPoint</Application>
  <PresentationFormat>Экран (4:3)</PresentationFormat>
  <Paragraphs>1096</Paragraphs>
  <Slides>60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60</vt:i4>
      </vt:variant>
    </vt:vector>
  </HeadingPairs>
  <TitlesOfParts>
    <vt:vector size="72" baseType="lpstr">
      <vt:lpstr>Arial</vt:lpstr>
      <vt:lpstr>Arial Black</vt:lpstr>
      <vt:lpstr>Calibri</vt:lpstr>
      <vt:lpstr>Monotype Corsiva</vt:lpstr>
      <vt:lpstr>PT Sans Narrow</vt:lpstr>
      <vt:lpstr>Tahoma</vt:lpstr>
      <vt:lpstr>Times New Roman</vt:lpstr>
      <vt:lpstr>Webdings</vt:lpstr>
      <vt:lpstr>Wingdings</vt:lpstr>
      <vt:lpstr>Пиксел</vt:lpstr>
      <vt:lpstr>CorelDRAW</vt:lpstr>
      <vt:lpstr>Диаграмма Microsoft Excel</vt:lpstr>
      <vt:lpstr>Система  комплексного сопровождения  детей с ОВЗ : управленческий  аспект </vt:lpstr>
      <vt:lpstr>Презентация PowerPoint</vt:lpstr>
      <vt:lpstr>Актуальность  </vt:lpstr>
      <vt:lpstr>Презентация PowerPoint</vt:lpstr>
      <vt:lpstr>Презентация PowerPoint</vt:lpstr>
      <vt:lpstr>Проблемы   </vt:lpstr>
      <vt:lpstr>ИНКЛЮЗИЯ </vt:lpstr>
      <vt:lpstr>Инклюзия – это процесс, требующий перестройки на всех уровнях человеческого функционирования, процесс интеграции детей в общеобразовательный процесс независимо от их половой, этнической и религиозной принадлежности, прежних учебных достижений, состояния здоровья, уровня развития, пола, возраста, принадлежности к той или иной социальной группе социально-экономического статуса родителей и других различий. </vt:lpstr>
      <vt:lpstr>    Термин «инклюзивное образование», имеющий самое непосредственное отношение к обучению детей с ОВЗ, в нормативной базе Российской Федерации впервые появился в 2012 году, ранее ни в одном документе федерального уровня такого понятия  не было. </vt:lpstr>
      <vt:lpstr>    Термин «дети с ОВЗ» в детских садах появился недавно. Это правовое понятие ввёл принятый в 2012 году и вступивший в силу 1 сентября 2013 года Закон «Об образовании в Российской Федерации». </vt:lpstr>
      <vt:lpstr>Презентация PowerPoint</vt:lpstr>
      <vt:lpstr>Презентация PowerPoint</vt:lpstr>
      <vt:lpstr>   Дети с ОВЗ не являются инвалидами, пока не признаны таковыми федеральным государственным учреждением медико-социальной экспертизы (МСЭ). </vt:lpstr>
      <vt:lpstr>Нормативно – правовая база  инклюзивного образования </vt:lpstr>
      <vt:lpstr>Нормативно – правовая база  инклюзивного образования </vt:lpstr>
      <vt:lpstr>Аналитическая деятельность руководителя</vt:lpstr>
      <vt:lpstr>Классификация  нарушений развития   </vt:lpstr>
      <vt:lpstr>Презентация PowerPoint</vt:lpstr>
      <vt:lpstr>Презентация PowerPoint</vt:lpstr>
      <vt:lpstr>Презентация PowerPoint</vt:lpstr>
      <vt:lpstr>Система комплексного сопровождения детей с ОВЗ</vt:lpstr>
      <vt:lpstr>Нормативные документы для реализации инклюзивного образования в 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Нарушения речи –  ошибки диагностики  Каркашадзе Г. А., кандидат медицинских наук,  заведующий лаборатории неврологии и  когнитивного здоровья детей ФГАУ НМИЦ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первичного патроната </vt:lpstr>
      <vt:lpstr>Презентация PowerPoint</vt:lpstr>
      <vt:lpstr>Рекомендации семье :  </vt:lpstr>
      <vt:lpstr>Первичный  патронат позволяет:</vt:lpstr>
      <vt:lpstr>Презентация PowerPoint</vt:lpstr>
      <vt:lpstr>Презентация PowerPoint</vt:lpstr>
      <vt:lpstr>Презентация PowerPoint</vt:lpstr>
      <vt:lpstr>Адаптационный период в ДОУ</vt:lpstr>
      <vt:lpstr>Презентация PowerPoint</vt:lpstr>
      <vt:lpstr>Презентация PowerPoint</vt:lpstr>
      <vt:lpstr>Презентация PowerPoint</vt:lpstr>
      <vt:lpstr>Основные задачи ПМПС </vt:lpstr>
      <vt:lpstr>Презентация PowerPoint</vt:lpstr>
      <vt:lpstr>Презентация PowerPoint</vt:lpstr>
      <vt:lpstr>Цель ПМПк  ОУ</vt:lpstr>
      <vt:lpstr> Основные задачи ПМПк </vt:lpstr>
      <vt:lpstr>Презентация PowerPoint</vt:lpstr>
      <vt:lpstr>    Педагог-психолог:   </vt:lpstr>
      <vt:lpstr>Учитель-логопед: </vt:lpstr>
      <vt:lpstr>Музыкальный руководитель: </vt:lpstr>
      <vt:lpstr>Воспитатель: </vt:lpstr>
      <vt:lpstr>Инструктор  по физической культуре: </vt:lpstr>
      <vt:lpstr>Медицинский персонал:  </vt:lpstr>
      <vt:lpstr>Презентация PowerPoint</vt:lpstr>
      <vt:lpstr>Презентация PowerPoint</vt:lpstr>
      <vt:lpstr>Презентация PowerPoint</vt:lpstr>
    </vt:vector>
  </TitlesOfParts>
  <Company>КОИПКРО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в профильном обучении</dc:title>
  <dc:creator>Татьяна</dc:creator>
  <cp:lastModifiedBy>Пользователь Windows</cp:lastModifiedBy>
  <cp:revision>374</cp:revision>
  <cp:lastPrinted>2018-05-18T06:59:51Z</cp:lastPrinted>
  <dcterms:created xsi:type="dcterms:W3CDTF">2006-04-16T10:17:38Z</dcterms:created>
  <dcterms:modified xsi:type="dcterms:W3CDTF">2018-05-24T05:56:16Z</dcterms:modified>
</cp:coreProperties>
</file>