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</p:sldMasterIdLst>
  <p:notesMasterIdLst>
    <p:notesMasterId r:id="rId47"/>
  </p:notesMasterIdLst>
  <p:sldIdLst>
    <p:sldId id="412" r:id="rId2"/>
    <p:sldId id="495" r:id="rId3"/>
    <p:sldId id="292" r:id="rId4"/>
    <p:sldId id="364" r:id="rId5"/>
    <p:sldId id="542" r:id="rId6"/>
    <p:sldId id="543" r:id="rId7"/>
    <p:sldId id="544" r:id="rId8"/>
    <p:sldId id="545" r:id="rId9"/>
    <p:sldId id="546" r:id="rId10"/>
    <p:sldId id="549" r:id="rId11"/>
    <p:sldId id="539" r:id="rId12"/>
    <p:sldId id="480" r:id="rId13"/>
    <p:sldId id="505" r:id="rId14"/>
    <p:sldId id="540" r:id="rId15"/>
    <p:sldId id="541" r:id="rId16"/>
    <p:sldId id="520" r:id="rId17"/>
    <p:sldId id="511" r:id="rId18"/>
    <p:sldId id="512" r:id="rId19"/>
    <p:sldId id="524" r:id="rId20"/>
    <p:sldId id="338" r:id="rId21"/>
    <p:sldId id="465" r:id="rId22"/>
    <p:sldId id="348" r:id="rId23"/>
    <p:sldId id="342" r:id="rId24"/>
    <p:sldId id="339" r:id="rId25"/>
    <p:sldId id="403" r:id="rId26"/>
    <p:sldId id="548" r:id="rId27"/>
    <p:sldId id="468" r:id="rId28"/>
    <p:sldId id="521" r:id="rId29"/>
    <p:sldId id="373" r:id="rId30"/>
    <p:sldId id="345" r:id="rId31"/>
    <p:sldId id="374" r:id="rId32"/>
    <p:sldId id="346" r:id="rId33"/>
    <p:sldId id="347" r:id="rId34"/>
    <p:sldId id="405" r:id="rId35"/>
    <p:sldId id="375" r:id="rId36"/>
    <p:sldId id="476" r:id="rId37"/>
    <p:sldId id="527" r:id="rId38"/>
    <p:sldId id="528" r:id="rId39"/>
    <p:sldId id="515" r:id="rId40"/>
    <p:sldId id="472" r:id="rId41"/>
    <p:sldId id="519" r:id="rId42"/>
    <p:sldId id="482" r:id="rId43"/>
    <p:sldId id="518" r:id="rId44"/>
    <p:sldId id="384" r:id="rId45"/>
    <p:sldId id="479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0E01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574" autoAdjust="0"/>
  </p:normalViewPr>
  <p:slideViewPr>
    <p:cSldViewPr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5465C1D-C6E3-4538-B054-901DAA269198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B114082-8A45-41CF-8360-B4AA86AC7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15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AFB3818-8545-4CF5-808C-32531C508F39}" type="slidenum">
              <a:rPr lang="ru-RU" smtClean="0">
                <a:solidFill>
                  <a:srgbClr val="000000"/>
                </a:solidFill>
              </a:rPr>
              <a:pPr eaLnBrk="1" hangingPunct="1"/>
              <a:t>13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A96F0-A330-4C94-AFF2-1A2D501F3E26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3098C-896D-46D1-8796-2CC4481BD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4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8A774-23E8-470F-B079-19B0AE982694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DCA25-A03B-4239-AE91-E36AF8713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CE981-D243-4F59-9E6F-EB554066F121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F2BE7-292B-49A0-9780-0AB52E875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4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E4F68-638E-48B3-BE8B-D382EA3020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16571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5E92-78D3-4EF3-B11B-31D3903E5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5245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55481-2B79-4945-832B-B226C6BEC2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5855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9715C-D3E6-4B56-BE9B-E68039B96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9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C16D-18FB-4D33-BEA0-EEE64A9F35FF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E9C1C-87F8-452A-B045-CFC8E3B27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12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14FD4-410D-4DDA-9840-2FEC188F171E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19C7-07B7-46D3-B6CC-F4EDE1783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35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CBADA-EFB7-496F-89DD-41756C487A97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430D9-41F8-48D6-81ED-9BA3BB91F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8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5CB04-5F98-4031-BF91-40C1A2886B09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F11BA-D732-491F-B400-471561422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01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DE86-28D4-4559-A1B8-9F3B5B842717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3D2F8-C9EE-44FA-9B92-20CC28297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23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03F0-34D4-4CFF-B982-2DA7A6513068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1451-85B8-449F-AE26-58E2D3AD7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4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A3E40-C8B2-4887-868F-C2B241D735A1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6837D-FB7D-4268-8116-EBA53C04DD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94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2401E-F806-4D0B-9FC9-873F333261B0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C5361-D090-4A63-B703-3638791AE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7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362B99-C4C9-4481-B735-134759323AA8}" type="datetimeFigureOut">
              <a:rPr lang="ru-RU"/>
              <a:pPr>
                <a:defRPr/>
              </a:pPr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216716-6264-46A0-9806-C4A58CF69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  <p:sldLayoutId id="2147484526" r:id="rId13"/>
    <p:sldLayoutId id="2147484527" r:id="rId14"/>
    <p:sldLayoutId id="214748452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websib.ru/congress/2005/globus/IMG_8116b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7"/>
          <p:cNvGraphicFramePr>
            <a:graphicFrameLocks noChangeAspect="1"/>
          </p:cNvGraphicFramePr>
          <p:nvPr/>
        </p:nvGraphicFramePr>
        <p:xfrm>
          <a:off x="7812088" y="260350"/>
          <a:ext cx="852487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orelDRAW" r:id="rId3" imgW="840867" imgH="1268412" progId="CorelDRAW.Graphic.12">
                  <p:embed/>
                </p:oleObj>
              </mc:Choice>
              <mc:Fallback>
                <p:oleObj name="CorelDRAW" r:id="rId3" imgW="840867" imgH="1268412" progId="CorelDRAW.Graphic.1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260350"/>
                        <a:ext cx="852487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178800" cy="1655763"/>
          </a:xfrm>
        </p:spPr>
        <p:txBody>
          <a:bodyPr/>
          <a:lstStyle/>
          <a:p>
            <a:r>
              <a:rPr lang="ru-RU" sz="3000" b="1" smtClean="0">
                <a:solidFill>
                  <a:schemeClr val="bg1"/>
                </a:solidFill>
              </a:rPr>
              <a:t>Гендерный подход в образовании</a:t>
            </a:r>
            <a:br>
              <a:rPr lang="ru-RU" sz="3000" b="1" smtClean="0">
                <a:solidFill>
                  <a:schemeClr val="bg1"/>
                </a:solidFill>
              </a:rPr>
            </a:br>
            <a:r>
              <a:rPr lang="ru-RU" sz="3000" b="1" smtClean="0">
                <a:solidFill>
                  <a:schemeClr val="bg1"/>
                </a:solidFill>
              </a:rPr>
              <a:t> как один из механизмов создания  здоровьесберегающей среды в ОУ. </a:t>
            </a:r>
            <a:br>
              <a:rPr lang="ru-RU" sz="3000" b="1" smtClean="0">
                <a:solidFill>
                  <a:schemeClr val="bg1"/>
                </a:solidFill>
              </a:rPr>
            </a:br>
            <a:r>
              <a:rPr lang="ru-RU" sz="3000" b="1" smtClean="0">
                <a:solidFill>
                  <a:schemeClr val="bg1"/>
                </a:solidFill>
              </a:rPr>
              <a:t>Методики В.Ф.Базарного.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9388" y="1989138"/>
            <a:ext cx="871378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МОУ «Начальная школа - детский сад № 115»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59113" y="6308725"/>
            <a:ext cx="3384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05.04.2016г.</a:t>
            </a:r>
          </a:p>
        </p:txBody>
      </p:sp>
      <p:pic>
        <p:nvPicPr>
          <p:cNvPr id="7" name="Рисунок 6" descr="зим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2700610"/>
            <a:ext cx="6336703" cy="3608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3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Picture 2" descr="C:\Users\Наталья\Desktop\фоны\мудрость\здоровье\bolee_poloviny_kuzbassovtsev_dovolny_zhizny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88640"/>
            <a:ext cx="8711846" cy="636660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0825" y="404813"/>
            <a:ext cx="4756150" cy="6453187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err="1" smtClean="0">
                <a:solidFill>
                  <a:schemeClr val="bg1"/>
                </a:solidFill>
              </a:rPr>
              <a:t>Еремеева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Валентина Дмитриевна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</a:rPr>
              <a:t>кандидат биологических наук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</a:rPr>
              <a:t>доцент кафедры дошкольного образования Санкт-Петербургской академии постдипломного педагогического образования.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Россия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6388" name="Объект 5"/>
          <p:cNvSpPr>
            <a:spLocks noGrp="1"/>
          </p:cNvSpPr>
          <p:nvPr>
            <p:ph sz="half" idx="2"/>
          </p:nvPr>
        </p:nvSpPr>
        <p:spPr>
          <a:xfrm>
            <a:off x="5473700" y="2481263"/>
            <a:ext cx="4038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435846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952328" cy="409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bg1"/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1203" name="Picture 2" descr="C:\Users\Наталья\Desktop\фоны\здоровье\tanec_ritmi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088"/>
          <a:stretch>
            <a:fillRect/>
          </a:stretch>
        </p:blipFill>
        <p:spPr>
          <a:xfrm>
            <a:off x="394967" y="4071942"/>
            <a:ext cx="3888645" cy="2520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4" name="Picture 3" descr="C:\Users\Наталья\Desktop\фоны\здоровье\barnefotba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071942"/>
            <a:ext cx="4032000" cy="2520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дети 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142984"/>
            <a:ext cx="3890431" cy="25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3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59875" cy="12874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FF00"/>
                </a:solidFill>
                <a:latin typeface="Georgia" pitchFamily="18" charset="0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Нейропсихологический аспект </a:t>
            </a:r>
            <a:r>
              <a:rPr lang="ru-RU" sz="3600" b="1" dirty="0" err="1" smtClean="0">
                <a:solidFill>
                  <a:schemeClr val="bg1"/>
                </a:solidFill>
              </a:rPr>
              <a:t>гендерного</a:t>
            </a:r>
            <a:r>
              <a:rPr lang="ru-RU" sz="3600" b="1" dirty="0" smtClean="0">
                <a:solidFill>
                  <a:schemeClr val="bg1"/>
                </a:solidFill>
              </a:rPr>
              <a:t> подхода к обучению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sz="4000" b="1" dirty="0" smtClean="0">
              <a:solidFill>
                <a:schemeClr val="bg1"/>
              </a:solidFill>
            </a:endParaRPr>
          </a:p>
        </p:txBody>
      </p:sp>
      <p:sp>
        <p:nvSpPr>
          <p:cNvPr id="18435" name="Rectangle 2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Blip>
                <a:blip r:embed="rId3"/>
              </a:buBlip>
            </a:pPr>
            <a:endParaRPr lang="ru-RU" sz="1600" b="1">
              <a:solidFill>
                <a:srgbClr val="C0504D"/>
              </a:solidFill>
              <a:latin typeface="Verdana" pitchFamily="34" charset="0"/>
            </a:endParaRPr>
          </a:p>
        </p:txBody>
      </p:sp>
      <p:sp>
        <p:nvSpPr>
          <p:cNvPr id="18436" name="Text Box 31"/>
          <p:cNvSpPr txBox="1">
            <a:spLocks noChangeArrowheads="1"/>
          </p:cNvSpPr>
          <p:nvPr/>
        </p:nvSpPr>
        <p:spPr bwMode="auto">
          <a:xfrm>
            <a:off x="5724525" y="1628775"/>
            <a:ext cx="314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 i="1">
                <a:solidFill>
                  <a:schemeClr val="bg1"/>
                </a:solidFill>
                <a:latin typeface="Georgia" pitchFamily="18" charset="0"/>
              </a:rPr>
              <a:t>Левое полушарие</a:t>
            </a:r>
          </a:p>
        </p:txBody>
      </p:sp>
      <p:sp>
        <p:nvSpPr>
          <p:cNvPr id="18437" name="Text Box 33"/>
          <p:cNvSpPr txBox="1">
            <a:spLocks noChangeArrowheads="1"/>
          </p:cNvSpPr>
          <p:nvPr/>
        </p:nvSpPr>
        <p:spPr bwMode="auto">
          <a:xfrm>
            <a:off x="228600" y="2209800"/>
            <a:ext cx="2362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Образность</a:t>
            </a:r>
          </a:p>
          <a:p>
            <a:pPr eaLnBrk="1" hangingPunct="1"/>
            <a:endParaRPr lang="ru-RU" sz="2000" b="1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Целостность</a:t>
            </a:r>
          </a:p>
          <a:p>
            <a:pPr eaLnBrk="1" hangingPunct="1"/>
            <a:endParaRPr lang="ru-RU" sz="2000" b="1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Пространство</a:t>
            </a:r>
          </a:p>
          <a:p>
            <a:pPr eaLnBrk="1" hangingPunct="1"/>
            <a:endParaRPr lang="ru-RU" sz="2000" b="1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Интуиция</a:t>
            </a:r>
          </a:p>
          <a:p>
            <a:pPr eaLnBrk="1" hangingPunct="1"/>
            <a:endParaRPr lang="ru-RU" sz="2000" b="1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/>
            <a:endParaRPr lang="ru-RU" sz="2000" b="1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/>
            <a:endParaRPr lang="ru-RU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438" name="AutoShape 34"/>
          <p:cNvSpPr>
            <a:spLocks noChangeArrowheads="1"/>
          </p:cNvSpPr>
          <p:nvPr/>
        </p:nvSpPr>
        <p:spPr bwMode="auto">
          <a:xfrm>
            <a:off x="2484438" y="2349500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39" name="AutoShape 35"/>
          <p:cNvSpPr>
            <a:spLocks noChangeArrowheads="1"/>
          </p:cNvSpPr>
          <p:nvPr/>
        </p:nvSpPr>
        <p:spPr bwMode="auto">
          <a:xfrm>
            <a:off x="2454275" y="2924175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0" name="AutoShape 36"/>
          <p:cNvSpPr>
            <a:spLocks noChangeArrowheads="1"/>
          </p:cNvSpPr>
          <p:nvPr/>
        </p:nvSpPr>
        <p:spPr bwMode="auto">
          <a:xfrm>
            <a:off x="2484438" y="3573463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1" name="AutoShape 37"/>
          <p:cNvSpPr>
            <a:spLocks noChangeArrowheads="1"/>
          </p:cNvSpPr>
          <p:nvPr/>
        </p:nvSpPr>
        <p:spPr bwMode="auto">
          <a:xfrm>
            <a:off x="2484438" y="4192588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2" name="AutoShape 38"/>
          <p:cNvSpPr>
            <a:spLocks noChangeArrowheads="1"/>
          </p:cNvSpPr>
          <p:nvPr/>
        </p:nvSpPr>
        <p:spPr bwMode="auto">
          <a:xfrm>
            <a:off x="5780088" y="2276475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CC0000"/>
              </a:solidFill>
            </a:endParaRPr>
          </a:p>
        </p:txBody>
      </p:sp>
      <p:sp>
        <p:nvSpPr>
          <p:cNvPr id="18443" name="AutoShape 39"/>
          <p:cNvSpPr>
            <a:spLocks noChangeArrowheads="1"/>
          </p:cNvSpPr>
          <p:nvPr/>
        </p:nvSpPr>
        <p:spPr bwMode="auto">
          <a:xfrm>
            <a:off x="5795963" y="286385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4" name="AutoShape 40"/>
          <p:cNvSpPr>
            <a:spLocks noChangeArrowheads="1"/>
          </p:cNvSpPr>
          <p:nvPr/>
        </p:nvSpPr>
        <p:spPr bwMode="auto">
          <a:xfrm>
            <a:off x="5867400" y="3500438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8445" name="AutoShape 41"/>
          <p:cNvSpPr>
            <a:spLocks noChangeArrowheads="1"/>
          </p:cNvSpPr>
          <p:nvPr/>
        </p:nvSpPr>
        <p:spPr bwMode="auto">
          <a:xfrm>
            <a:off x="5854700" y="410210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8446" name="AutoShape 42"/>
          <p:cNvSpPr>
            <a:spLocks noChangeArrowheads="1"/>
          </p:cNvSpPr>
          <p:nvPr/>
        </p:nvSpPr>
        <p:spPr bwMode="auto">
          <a:xfrm>
            <a:off x="2051050" y="5229225"/>
            <a:ext cx="1042988" cy="1330325"/>
          </a:xfrm>
          <a:prstGeom prst="beve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7" name="Text Box 43"/>
          <p:cNvSpPr txBox="1">
            <a:spLocks noChangeArrowheads="1"/>
          </p:cNvSpPr>
          <p:nvPr/>
        </p:nvSpPr>
        <p:spPr bwMode="auto">
          <a:xfrm>
            <a:off x="3975100" y="3378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4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232025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49" name="Text Box 45"/>
          <p:cNvSpPr txBox="1">
            <a:spLocks noChangeArrowheads="1"/>
          </p:cNvSpPr>
          <p:nvPr/>
        </p:nvSpPr>
        <p:spPr bwMode="auto">
          <a:xfrm>
            <a:off x="5487988" y="4818063"/>
            <a:ext cx="282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0" name="Text Box 46"/>
          <p:cNvSpPr txBox="1">
            <a:spLocks noChangeArrowheads="1"/>
          </p:cNvSpPr>
          <p:nvPr/>
        </p:nvSpPr>
        <p:spPr bwMode="auto">
          <a:xfrm>
            <a:off x="4500563" y="4941888"/>
            <a:ext cx="4319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1" name="Rectangle 47"/>
          <p:cNvSpPr>
            <a:spLocks noChangeArrowheads="1"/>
          </p:cNvSpPr>
          <p:nvPr/>
        </p:nvSpPr>
        <p:spPr bwMode="auto">
          <a:xfrm>
            <a:off x="4211638" y="5229225"/>
            <a:ext cx="37449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52" name="Text Box 48"/>
          <p:cNvSpPr txBox="1">
            <a:spLocks noChangeArrowheads="1"/>
          </p:cNvSpPr>
          <p:nvPr/>
        </p:nvSpPr>
        <p:spPr bwMode="auto">
          <a:xfrm>
            <a:off x="827088" y="4797425"/>
            <a:ext cx="7705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Обучая левое полушарие,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Вы обучаете только левое полушарие.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Обучая правое полушарие,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Вы обучаете весь мозг!</a:t>
            </a:r>
          </a:p>
          <a:p>
            <a:pPr algn="r" eaLnBrk="1" hangingPunct="1"/>
            <a:r>
              <a:rPr lang="ru-RU" sz="2400" b="1" i="1">
                <a:solidFill>
                  <a:schemeClr val="bg1"/>
                </a:solidFill>
                <a:latin typeface="Verdana" pitchFamily="34" charset="0"/>
              </a:rPr>
              <a:t>И.Соньер</a:t>
            </a:r>
          </a:p>
        </p:txBody>
      </p:sp>
      <p:sp>
        <p:nvSpPr>
          <p:cNvPr id="18453" name="Rectangle 41"/>
          <p:cNvSpPr>
            <a:spLocks noChangeArrowheads="1"/>
          </p:cNvSpPr>
          <p:nvPr/>
        </p:nvSpPr>
        <p:spPr bwMode="auto">
          <a:xfrm>
            <a:off x="250825" y="1628775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i="1">
                <a:solidFill>
                  <a:schemeClr val="bg1"/>
                </a:solidFill>
                <a:latin typeface="Georgia" pitchFamily="18" charset="0"/>
              </a:rPr>
              <a:t>Правое полушарие</a:t>
            </a:r>
          </a:p>
        </p:txBody>
      </p:sp>
      <p:sp>
        <p:nvSpPr>
          <p:cNvPr id="18454" name="Rectangle 47"/>
          <p:cNvSpPr>
            <a:spLocks noChangeArrowheads="1"/>
          </p:cNvSpPr>
          <p:nvPr/>
        </p:nvSpPr>
        <p:spPr bwMode="auto">
          <a:xfrm>
            <a:off x="6659563" y="2276475"/>
            <a:ext cx="2484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Рацио</a:t>
            </a:r>
          </a:p>
          <a:p>
            <a:endParaRPr lang="ru-RU" b="1">
              <a:solidFill>
                <a:srgbClr val="000099"/>
              </a:solidFill>
              <a:latin typeface="Tahoma" pitchFamily="34" charset="0"/>
            </a:endParaRPr>
          </a:p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Логика</a:t>
            </a:r>
          </a:p>
          <a:p>
            <a:endParaRPr lang="ru-RU" b="1">
              <a:solidFill>
                <a:srgbClr val="000099"/>
              </a:solidFill>
              <a:latin typeface="Tahoma" pitchFamily="34" charset="0"/>
            </a:endParaRPr>
          </a:p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Алгоритм</a:t>
            </a:r>
          </a:p>
          <a:p>
            <a:endParaRPr lang="ru-RU" b="1">
              <a:solidFill>
                <a:srgbClr val="000099"/>
              </a:solidFill>
              <a:latin typeface="Tahoma" pitchFamily="34" charset="0"/>
            </a:endParaRPr>
          </a:p>
          <a:p>
            <a:r>
              <a:rPr lang="ru-RU" b="1">
                <a:solidFill>
                  <a:schemeClr val="bg1"/>
                </a:solidFill>
                <a:latin typeface="Tahoma" pitchFamily="34" charset="0"/>
              </a:rPr>
              <a:t>Классификация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Наталья\Desktop\фоны\78afaacbba3bca41a1ce9f675afbba4f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5" y="876300"/>
            <a:ext cx="8280921" cy="510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Наталья\Desktop\Фото\Фото с учительского стола\помещения сада и школы\2 класс 2009-2010\P1270219.JPG"/>
          <p:cNvPicPr>
            <a:picLocks noChangeAspect="1" noChangeArrowheads="1"/>
          </p:cNvPicPr>
          <p:nvPr/>
        </p:nvPicPr>
        <p:blipFill rotWithShape="1">
          <a:blip r:embed="rId2" cstate="print"/>
          <a:srcRect l="42322" t="17721" r="13450"/>
          <a:stretch/>
        </p:blipFill>
        <p:spPr bwMode="auto">
          <a:xfrm>
            <a:off x="5004048" y="1374381"/>
            <a:ext cx="3577891" cy="4991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C:\Users\Наталья\Desktop\Фото\фоны\271038590.jpg"/>
          <p:cNvPicPr>
            <a:picLocks noChangeAspect="1" noChangeArrowheads="1"/>
          </p:cNvPicPr>
          <p:nvPr/>
        </p:nvPicPr>
        <p:blipFill rotWithShape="1">
          <a:blip r:embed="rId3"/>
          <a:srcRect r="30525" b="1619"/>
          <a:stretch/>
        </p:blipFill>
        <p:spPr bwMode="auto">
          <a:xfrm>
            <a:off x="428625" y="548680"/>
            <a:ext cx="4359400" cy="4769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490537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Развивающая среда в группах мальчиков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5646971" cy="3590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0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521" y="3423638"/>
            <a:ext cx="4987551" cy="33250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61975" y="142875"/>
            <a:ext cx="8358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Предметно- развивающая среда девочек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303603" cy="353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2226" name="Рисунок 1" descr="IMG_53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5293792" cy="352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Наталья\Desktop\сканир\Изображение 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714500"/>
            <a:ext cx="323850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7" name="Picture 3" descr="C:\Users\Наталья\Desktop\сканир\Изображение 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14500"/>
            <a:ext cx="3214687" cy="482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50825" y="428625"/>
            <a:ext cx="889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Символы мужественности и женственности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IMG_14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566770" cy="535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71463" y="292100"/>
            <a:ext cx="408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>
                <a:solidFill>
                  <a:schemeClr val="bg1"/>
                </a:solidFill>
              </a:rPr>
              <a:t>Конторка Базарного </a:t>
            </a:r>
          </a:p>
        </p:txBody>
      </p:sp>
      <p:pic>
        <p:nvPicPr>
          <p:cNvPr id="4" name="Picture 2" descr="C:\Users\Наталья\Desktop\Фото\фото школы\IMG_9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046287"/>
            <a:ext cx="4233813" cy="282287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581" name="Group 2"/>
          <p:cNvGrpSpPr>
            <a:grpSpLocks/>
          </p:cNvGrpSpPr>
          <p:nvPr/>
        </p:nvGrpSpPr>
        <p:grpSpPr bwMode="auto">
          <a:xfrm>
            <a:off x="0" y="0"/>
            <a:ext cx="9077325" cy="6861175"/>
            <a:chOff x="6" y="1"/>
            <a:chExt cx="5717" cy="4322"/>
          </a:xfrm>
        </p:grpSpPr>
        <p:sp>
          <p:nvSpPr>
            <p:cNvPr id="24583" name="Rectangle 3"/>
            <p:cNvSpPr>
              <a:spLocks noChangeArrowheads="1"/>
            </p:cNvSpPr>
            <p:nvPr/>
          </p:nvSpPr>
          <p:spPr bwMode="auto">
            <a:xfrm>
              <a:off x="6" y="1"/>
              <a:ext cx="5717" cy="4322"/>
            </a:xfrm>
            <a:prstGeom prst="rect">
              <a:avLst/>
            </a:prstGeom>
            <a:noFill/>
            <a:ln w="19050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ru-RU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584" name="Rectangle 4"/>
            <p:cNvSpPr>
              <a:spLocks noChangeArrowheads="1"/>
            </p:cNvSpPr>
            <p:nvPr/>
          </p:nvSpPr>
          <p:spPr bwMode="auto">
            <a:xfrm>
              <a:off x="177" y="182"/>
              <a:ext cx="5375" cy="3960"/>
            </a:xfrm>
            <a:prstGeom prst="rect">
              <a:avLst/>
            </a:prstGeom>
            <a:noFill/>
            <a:ln w="5715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ru-RU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4154488" y="1412875"/>
            <a:ext cx="4646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>
                <a:solidFill>
                  <a:schemeClr val="bg1"/>
                </a:solidFill>
              </a:rPr>
              <a:t>Эргономическая мебель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tabLst>
                <a:tab pos="6548438" algn="l"/>
              </a:tabLst>
            </a:pPr>
            <a:r>
              <a:rPr lang="ru-RU" sz="6000" b="1" smtClean="0">
                <a:solidFill>
                  <a:schemeClr val="bg1"/>
                </a:solidFill>
              </a:rPr>
              <a:t>Направления здоровьесбережения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3000" b="1" smtClean="0">
              <a:solidFill>
                <a:schemeClr val="hlink"/>
              </a:solidFill>
            </a:endParaRPr>
          </a:p>
          <a:p>
            <a:r>
              <a:rPr lang="ru-RU" sz="3600" b="1" smtClean="0">
                <a:solidFill>
                  <a:schemeClr val="bg2"/>
                </a:solidFill>
              </a:rPr>
              <a:t>здоровьеформирующие образовательные технологии </a:t>
            </a:r>
          </a:p>
          <a:p>
            <a:endParaRPr lang="ru-RU" sz="3600" b="1" smtClean="0">
              <a:solidFill>
                <a:schemeClr val="bg2"/>
              </a:solidFill>
            </a:endParaRPr>
          </a:p>
          <a:p>
            <a:r>
              <a:rPr lang="ru-RU" sz="3600" b="1" smtClean="0">
                <a:solidFill>
                  <a:schemeClr val="bg2"/>
                </a:solidFill>
              </a:rPr>
              <a:t>здоровьесберегающие технологии </a:t>
            </a:r>
          </a:p>
          <a:p>
            <a:endParaRPr lang="ru-RU" sz="40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2" cstate="print"/>
          <a:srcRect l="6299" r="4331"/>
          <a:stretch>
            <a:fillRect/>
          </a:stretch>
        </p:blipFill>
        <p:spPr bwMode="auto">
          <a:xfrm>
            <a:off x="714348" y="714356"/>
            <a:ext cx="7929586" cy="5916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Зрительные тренажеры в классах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Электронная система «Бегущие огоньки»</a:t>
            </a: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00108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9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4786322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786322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94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3214686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94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1000108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180975" y="-20638"/>
            <a:ext cx="9144000" cy="714376"/>
          </a:xfrm>
          <a:noFill/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Сенсорные тренажеры</a:t>
            </a:r>
          </a:p>
        </p:txBody>
      </p:sp>
      <p:pic>
        <p:nvPicPr>
          <p:cNvPr id="45059" name="Picture 4" descr="4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060" r="53107" b="47789"/>
          <a:stretch>
            <a:fillRect/>
          </a:stretch>
        </p:blipFill>
        <p:spPr>
          <a:xfrm>
            <a:off x="571472" y="1357298"/>
            <a:ext cx="3671888" cy="453231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5" descr="подвмодул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24000"/>
          </a:blip>
          <a:srcRect l="26648" t="6204" r="4584" b="36403"/>
          <a:stretch>
            <a:fillRect/>
          </a:stretch>
        </p:blipFill>
        <p:spPr>
          <a:xfrm>
            <a:off x="4929190" y="785795"/>
            <a:ext cx="3571900" cy="300378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1" name="Picture 6" descr="модуль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contrast="6000"/>
          </a:blip>
          <a:stretch>
            <a:fillRect/>
          </a:stretch>
        </p:blipFill>
        <p:spPr>
          <a:xfrm>
            <a:off x="5148064" y="4437112"/>
            <a:ext cx="3201656" cy="19812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noFill/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Сенсорные тренажеры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1403350" y="981075"/>
            <a:ext cx="6311900" cy="5905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solidFill>
                  <a:srgbClr val="0000FF"/>
                </a:solidFill>
              </a:rPr>
              <a:t> </a:t>
            </a: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</a:pP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1958975" y="5322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latin typeface="Times New Roman" pitchFamily="18" charset="0"/>
            </a:endParaRPr>
          </a:p>
        </p:txBody>
      </p:sp>
      <p:pic>
        <p:nvPicPr>
          <p:cNvPr id="44037" name="Picture 18" descr="deti"/>
          <p:cNvPicPr>
            <a:picLocks noChangeAspect="1" noChangeArrowheads="1"/>
          </p:cNvPicPr>
          <p:nvPr/>
        </p:nvPicPr>
        <p:blipFill>
          <a:blip r:embed="rId2" cstate="print"/>
          <a:srcRect l="1065" r="2338"/>
          <a:stretch>
            <a:fillRect/>
          </a:stretch>
        </p:blipFill>
        <p:spPr bwMode="auto">
          <a:xfrm>
            <a:off x="357158" y="857232"/>
            <a:ext cx="4099696" cy="3274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6" name="Picture 2" descr="C:\Users\Наталья\Desktop\Новые фото\003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371" y="2941328"/>
            <a:ext cx="4073524" cy="3466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Экологическое панно</a:t>
            </a:r>
          </a:p>
        </p:txBody>
      </p:sp>
      <p:pic>
        <p:nvPicPr>
          <p:cNvPr id="48131" name="Picture 6" descr="EKOLPAN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24000"/>
          </a:blip>
          <a:srcRect b="10218"/>
          <a:stretch>
            <a:fillRect/>
          </a:stretch>
        </p:blipFill>
        <p:spPr>
          <a:xfrm>
            <a:off x="323528" y="692696"/>
            <a:ext cx="4084153" cy="3240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" descr="IMG_1377.JPG"/>
          <p:cNvPicPr>
            <a:picLocks noChangeAspect="1"/>
          </p:cNvPicPr>
          <p:nvPr/>
        </p:nvPicPr>
        <p:blipFill>
          <a:blip r:embed="rId3" cstate="print"/>
          <a:srcRect l="11024"/>
          <a:stretch>
            <a:fillRect/>
          </a:stretch>
        </p:blipFill>
        <p:spPr bwMode="auto">
          <a:xfrm>
            <a:off x="4572000" y="3214686"/>
            <a:ext cx="432423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3000" b="1" smtClean="0">
                <a:solidFill>
                  <a:srgbClr val="FF0000"/>
                </a:solidFill>
              </a:rPr>
              <a:t/>
            </a:r>
            <a:br>
              <a:rPr lang="ru-RU" sz="3000" b="1" smtClean="0">
                <a:solidFill>
                  <a:srgbClr val="FF0000"/>
                </a:solidFill>
              </a:rPr>
            </a:br>
            <a:r>
              <a:rPr lang="ru-RU" sz="3600" b="1" smtClean="0">
                <a:solidFill>
                  <a:schemeClr val="bg1"/>
                </a:solidFill>
              </a:rPr>
              <a:t>Экологические прописи, перьевая ручка</a:t>
            </a:r>
            <a:br>
              <a:rPr lang="ru-RU" sz="3600" b="1" smtClean="0">
                <a:solidFill>
                  <a:schemeClr val="bg1"/>
                </a:solidFill>
              </a:rPr>
            </a:br>
            <a:endParaRPr lang="ru-RU" sz="3600" b="1" smtClean="0">
              <a:solidFill>
                <a:schemeClr val="bg1"/>
              </a:solidFill>
            </a:endParaRPr>
          </a:p>
        </p:txBody>
      </p:sp>
      <p:pic>
        <p:nvPicPr>
          <p:cNvPr id="38915" name="Picture 3" descr="PB2179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142984"/>
            <a:ext cx="2430280" cy="31685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124744"/>
            <a:ext cx="266580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24744"/>
            <a:ext cx="25854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Наталья\Desktop\Новые фото\DSCF1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3599055" cy="26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3170238" y="3286125"/>
            <a:ext cx="5929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Рисование пальчиком в детском саду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Ручной фиксатор для дидактического материала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1530" y="1484784"/>
            <a:ext cx="4318462" cy="2880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647" y="3789040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7143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Резиновые мячики для заучивания стихов</a:t>
            </a:r>
          </a:p>
        </p:txBody>
      </p:sp>
      <p:sp>
        <p:nvSpPr>
          <p:cNvPr id="32771" name="Объект 1"/>
          <p:cNvSpPr>
            <a:spLocks noGrp="1"/>
          </p:cNvSpPr>
          <p:nvPr>
            <p:ph idx="1"/>
          </p:nvPr>
        </p:nvSpPr>
        <p:spPr>
          <a:xfrm>
            <a:off x="203200" y="1125538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132763" cy="539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bg1"/>
                </a:solidFill>
              </a:rPr>
              <a:t>Послоговое    чтение</a:t>
            </a:r>
          </a:p>
        </p:txBody>
      </p:sp>
      <p:grpSp>
        <p:nvGrpSpPr>
          <p:cNvPr id="33795" name="Группа 36"/>
          <p:cNvGrpSpPr>
            <a:grpSpLocks/>
          </p:cNvGrpSpPr>
          <p:nvPr/>
        </p:nvGrpSpPr>
        <p:grpSpPr bwMode="auto">
          <a:xfrm>
            <a:off x="2379663" y="1700213"/>
            <a:ext cx="4227512" cy="4397375"/>
            <a:chOff x="2574536" y="2000920"/>
            <a:chExt cx="2090121" cy="3633909"/>
          </a:xfrm>
        </p:grpSpPr>
        <p:sp>
          <p:nvSpPr>
            <p:cNvPr id="33796" name="TextBox 7"/>
            <p:cNvSpPr txBox="1">
              <a:spLocks noChangeArrowheads="1"/>
            </p:cNvSpPr>
            <p:nvPr/>
          </p:nvSpPr>
          <p:spPr bwMode="auto">
            <a:xfrm>
              <a:off x="2634291" y="2020198"/>
              <a:ext cx="382220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нет</a:t>
              </a:r>
            </a:p>
          </p:txBody>
        </p:sp>
        <p:sp>
          <p:nvSpPr>
            <p:cNvPr id="33797" name="TextBox 11"/>
            <p:cNvSpPr txBox="1">
              <a:spLocks noChangeArrowheads="1"/>
            </p:cNvSpPr>
            <p:nvPr/>
          </p:nvSpPr>
          <p:spPr bwMode="auto">
            <a:xfrm>
              <a:off x="4160491" y="2000920"/>
              <a:ext cx="409167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дру</a:t>
              </a:r>
            </a:p>
          </p:txBody>
        </p:sp>
        <p:sp>
          <p:nvSpPr>
            <p:cNvPr id="33798" name="TextBox 12"/>
            <p:cNvSpPr txBox="1">
              <a:spLocks noChangeArrowheads="1"/>
            </p:cNvSpPr>
            <p:nvPr/>
          </p:nvSpPr>
          <p:spPr bwMode="auto">
            <a:xfrm>
              <a:off x="2680404" y="2828176"/>
              <a:ext cx="264092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га</a:t>
              </a:r>
            </a:p>
          </p:txBody>
        </p:sp>
        <p:sp>
          <p:nvSpPr>
            <p:cNvPr id="33799" name="TextBox 13"/>
            <p:cNvSpPr txBox="1">
              <a:spLocks noChangeArrowheads="1"/>
            </p:cNvSpPr>
            <p:nvPr/>
          </p:nvSpPr>
          <p:spPr bwMode="auto">
            <a:xfrm>
              <a:off x="4170089" y="2790994"/>
              <a:ext cx="459862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ищи</a:t>
              </a:r>
            </a:p>
          </p:txBody>
        </p:sp>
        <p:sp>
          <p:nvSpPr>
            <p:cNvPr id="33800" name="TextBox 14"/>
            <p:cNvSpPr txBox="1">
              <a:spLocks noChangeArrowheads="1"/>
            </p:cNvSpPr>
            <p:nvPr/>
          </p:nvSpPr>
          <p:spPr bwMode="auto">
            <a:xfrm>
              <a:off x="2712537" y="3523074"/>
              <a:ext cx="190381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а</a:t>
              </a:r>
            </a:p>
          </p:txBody>
        </p:sp>
        <p:sp>
          <p:nvSpPr>
            <p:cNvPr id="33801" name="TextBox 15"/>
            <p:cNvSpPr txBox="1">
              <a:spLocks noChangeArrowheads="1"/>
            </p:cNvSpPr>
            <p:nvPr/>
          </p:nvSpPr>
          <p:spPr bwMode="auto">
            <a:xfrm>
              <a:off x="4276016" y="3550354"/>
              <a:ext cx="297381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на</a:t>
              </a:r>
            </a:p>
          </p:txBody>
        </p:sp>
        <p:sp>
          <p:nvSpPr>
            <p:cNvPr id="33802" name="TextBox 16"/>
            <p:cNvSpPr txBox="1">
              <a:spLocks noChangeArrowheads="1"/>
            </p:cNvSpPr>
            <p:nvPr/>
          </p:nvSpPr>
          <p:spPr bwMode="auto">
            <a:xfrm>
              <a:off x="2574536" y="4315162"/>
              <a:ext cx="451143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шёл</a:t>
              </a:r>
            </a:p>
          </p:txBody>
        </p:sp>
        <p:sp>
          <p:nvSpPr>
            <p:cNvPr id="33803" name="TextBox 17"/>
            <p:cNvSpPr txBox="1">
              <a:spLocks noChangeArrowheads="1"/>
            </p:cNvSpPr>
            <p:nvPr/>
          </p:nvSpPr>
          <p:spPr bwMode="auto">
            <a:xfrm>
              <a:off x="2700600" y="5198050"/>
              <a:ext cx="298966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ре</a:t>
              </a:r>
            </a:p>
          </p:txBody>
        </p:sp>
        <p:sp>
          <p:nvSpPr>
            <p:cNvPr id="33804" name="TextBox 18"/>
            <p:cNvSpPr txBox="1">
              <a:spLocks noChangeArrowheads="1"/>
            </p:cNvSpPr>
            <p:nvPr/>
          </p:nvSpPr>
          <p:spPr bwMode="auto">
            <a:xfrm>
              <a:off x="4390262" y="5202396"/>
              <a:ext cx="274395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ги</a:t>
              </a:r>
            </a:p>
          </p:txBody>
        </p:sp>
        <p:sp>
          <p:nvSpPr>
            <p:cNvPr id="33805" name="TextBox 19"/>
            <p:cNvSpPr txBox="1">
              <a:spLocks noChangeArrowheads="1"/>
            </p:cNvSpPr>
            <p:nvPr/>
          </p:nvSpPr>
          <p:spPr bwMode="auto">
            <a:xfrm>
              <a:off x="4344397" y="4323000"/>
              <a:ext cx="299758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бе</a:t>
              </a:r>
            </a:p>
          </p:txBody>
        </p:sp>
        <p:cxnSp>
          <p:nvCxnSpPr>
            <p:cNvPr id="10" name="Прямая со стрелкой 9"/>
            <p:cNvCxnSpPr>
              <a:stCxn id="33796" idx="3"/>
              <a:endCxn id="33797" idx="1"/>
            </p:cNvCxnSpPr>
            <p:nvPr/>
          </p:nvCxnSpPr>
          <p:spPr>
            <a:xfrm flipV="1">
              <a:off x="3016420" y="2217380"/>
              <a:ext cx="1144347" cy="196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endCxn id="33798" idx="3"/>
            </p:cNvCxnSpPr>
            <p:nvPr/>
          </p:nvCxnSpPr>
          <p:spPr>
            <a:xfrm flipH="1">
              <a:off x="2944212" y="2306588"/>
              <a:ext cx="1261294" cy="7372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endCxn id="33799" idx="1"/>
            </p:cNvCxnSpPr>
            <p:nvPr/>
          </p:nvCxnSpPr>
          <p:spPr>
            <a:xfrm flipV="1">
              <a:off x="3008571" y="3007132"/>
              <a:ext cx="1161615" cy="52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endCxn id="33800" idx="3"/>
            </p:cNvCxnSpPr>
            <p:nvPr/>
          </p:nvCxnSpPr>
          <p:spPr>
            <a:xfrm flipH="1">
              <a:off x="2902614" y="3096340"/>
              <a:ext cx="1302892" cy="6428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>
              <a:endCxn id="33801" idx="1"/>
            </p:cNvCxnSpPr>
            <p:nvPr/>
          </p:nvCxnSpPr>
          <p:spPr>
            <a:xfrm flipV="1">
              <a:off x="2885346" y="3766711"/>
              <a:ext cx="1390798" cy="603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>
              <a:endCxn id="33802" idx="3"/>
            </p:cNvCxnSpPr>
            <p:nvPr/>
          </p:nvCxnSpPr>
          <p:spPr>
            <a:xfrm flipH="1">
              <a:off x="3025839" y="3855919"/>
              <a:ext cx="1289549" cy="6756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33805" idx="1"/>
            </p:cNvCxnSpPr>
            <p:nvPr/>
          </p:nvCxnSpPr>
          <p:spPr>
            <a:xfrm flipV="1">
              <a:off x="2956770" y="4539408"/>
              <a:ext cx="1387658" cy="406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>
              <a:off x="2956770" y="4620745"/>
              <a:ext cx="1428472" cy="5772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>
              <a:stCxn id="33803" idx="3"/>
              <a:endCxn id="33804" idx="1"/>
            </p:cNvCxnSpPr>
            <p:nvPr/>
          </p:nvCxnSpPr>
          <p:spPr>
            <a:xfrm>
              <a:off x="2999938" y="5414433"/>
              <a:ext cx="1390013" cy="39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Художественно-эстетическое направление</a:t>
            </a:r>
          </a:p>
        </p:txBody>
      </p:sp>
      <p:pic>
        <p:nvPicPr>
          <p:cNvPr id="57350" name="Picture 2" descr="C:\Users\Наталья\Desktop\Новые фото\P1270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928669"/>
            <a:ext cx="3214710" cy="241103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1" name="Picture 8" descr="C:\Users\Наталья\Desktop\Фото\115 декабрь 2010\IMG_14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3714752"/>
            <a:ext cx="4072818" cy="27146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714875" y="928688"/>
            <a:ext cx="3606800" cy="2376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Музыкальное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Изобразительное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Театральное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Английский язык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Компьютерная графика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Этика </a:t>
            </a:r>
          </a:p>
          <a:p>
            <a:pPr eaLnBrk="1" hangingPunct="1">
              <a:lnSpc>
                <a:spcPct val="90000"/>
              </a:lnSpc>
            </a:pPr>
            <a:endParaRPr lang="ru-RU" sz="2000" b="1" smtClean="0">
              <a:solidFill>
                <a:srgbClr val="0000FF"/>
              </a:solidFill>
            </a:endParaRPr>
          </a:p>
        </p:txBody>
      </p:sp>
      <p:pic>
        <p:nvPicPr>
          <p:cNvPr id="57348" name="Picture 2" descr="P41101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714752"/>
            <a:ext cx="3600450" cy="276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5214938" y="6491288"/>
            <a:ext cx="354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00FF"/>
                </a:solidFill>
              </a:rPr>
              <a:t>Мюзикл «Снежная королева»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64163" y="692150"/>
            <a:ext cx="3779837" cy="297021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bg1"/>
                </a:solidFill>
              </a:rPr>
              <a:t>Министерство  здравоохранения Федеральная программа </a:t>
            </a:r>
            <a:r>
              <a:rPr lang="en-US" sz="2400" b="1" smtClean="0">
                <a:solidFill>
                  <a:schemeClr val="bg1"/>
                </a:solidFill>
              </a:rPr>
              <a:t/>
            </a:r>
            <a:br>
              <a:rPr lang="en-US" sz="2400" b="1" smtClean="0">
                <a:solidFill>
                  <a:schemeClr val="bg1"/>
                </a:solidFill>
              </a:rPr>
            </a:br>
            <a:r>
              <a:rPr lang="ru-RU" sz="2400" b="1" smtClean="0">
                <a:solidFill>
                  <a:schemeClr val="bg1"/>
                </a:solidFill>
              </a:rPr>
              <a:t>В.Ф. Базарного – 1989 г.:</a:t>
            </a:r>
            <a:br>
              <a:rPr lang="ru-RU" sz="2400" b="1" smtClean="0">
                <a:solidFill>
                  <a:schemeClr val="bg1"/>
                </a:solidFill>
              </a:rPr>
            </a:br>
            <a:endParaRPr lang="ru-RU" sz="2400" b="1" smtClean="0">
              <a:solidFill>
                <a:schemeClr val="bg1"/>
              </a:solidFill>
            </a:endParaRP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365625"/>
            <a:ext cx="8964613" cy="22526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500" b="1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Массовая первичная профилактика школьных форм патологии, или развивающие здоровье принципы конструирования учебно-познавательного процесса в детских садах и школах»</a:t>
            </a:r>
          </a:p>
          <a:p>
            <a:pPr eaLnBrk="1" hangingPunct="1">
              <a:defRPr/>
            </a:pPr>
            <a:endParaRPr lang="ru-RU" sz="2800" dirty="0" smtClean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0" y="0"/>
            <a:ext cx="3841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5845" name="Picture 7" descr="http://www.websib.ru/congress/2005/globus/IMG_8116b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79511" y="404664"/>
            <a:ext cx="5184577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Музыкальное искусство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71563"/>
            <a:ext cx="4495800" cy="21145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Эстетическое восприятие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solidFill>
                  <a:schemeClr val="bg1"/>
                </a:solidFill>
              </a:rPr>
              <a:t>     </a:t>
            </a:r>
            <a:r>
              <a:rPr lang="ru-RU" sz="2000" b="1" smtClean="0">
                <a:solidFill>
                  <a:schemeClr val="bg1"/>
                </a:solidFill>
              </a:rPr>
              <a:t> и основы музыкального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Опыт музыкально-творческой    деятельности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Студия эстрадного вокала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Музыка в режимные моменты</a:t>
            </a:r>
          </a:p>
          <a:p>
            <a:pPr eaLnBrk="1" hangingPunct="1">
              <a:lnSpc>
                <a:spcPct val="90000"/>
              </a:lnSpc>
            </a:pPr>
            <a:endParaRPr lang="ru-RU" sz="2000" b="1" smtClean="0">
              <a:solidFill>
                <a:srgbClr val="0000FF"/>
              </a:solidFill>
            </a:endParaRPr>
          </a:p>
        </p:txBody>
      </p:sp>
      <p:pic>
        <p:nvPicPr>
          <p:cNvPr id="59396" name="Picture 7" descr="000347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>
          <a:xfrm>
            <a:off x="0" y="3573463"/>
            <a:ext cx="2590800" cy="3048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7" name="Picture 7" descr="j0289421"/>
          <p:cNvPicPr>
            <a:picLocks noChangeAspect="1" noChangeArrowheads="1"/>
          </p:cNvPicPr>
          <p:nvPr/>
        </p:nvPicPr>
        <p:blipFill>
          <a:blip r:embed="rId4"/>
          <a:srcRect t="31511"/>
          <a:stretch>
            <a:fillRect/>
          </a:stretch>
        </p:blipFill>
        <p:spPr bwMode="auto">
          <a:xfrm>
            <a:off x="5429256" y="928670"/>
            <a:ext cx="3167063" cy="3213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 descr="IMG_1430.JPG"/>
          <p:cNvPicPr>
            <a:picLocks noChangeAspect="1"/>
          </p:cNvPicPr>
          <p:nvPr/>
        </p:nvPicPr>
        <p:blipFill>
          <a:blip r:embed="rId2" cstate="print"/>
          <a:srcRect r="10236"/>
          <a:stretch>
            <a:fillRect/>
          </a:stretch>
        </p:blipFill>
        <p:spPr bwMode="auto">
          <a:xfrm>
            <a:off x="285720" y="857232"/>
            <a:ext cx="4090258" cy="306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7" name="Picture 2" descr="C:\Users\Наталья\Desktop\Новые фото\P1270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14686"/>
            <a:ext cx="4273799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429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Вокальная студия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Изобразительное искусство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Живопись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Скульптура (глина, пластилин)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Дизайн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Бумагопластика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Художественный труд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Аппликация из различных материалов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Беседы о художниках и жанрах изобразительно-прикладного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smtClean="0">
                <a:solidFill>
                  <a:schemeClr val="bg1"/>
                </a:solidFill>
              </a:rPr>
              <a:t>Компьютерное конструирование</a:t>
            </a:r>
          </a:p>
          <a:p>
            <a:pPr eaLnBrk="1" hangingPunct="1">
              <a:lnSpc>
                <a:spcPct val="90000"/>
              </a:lnSpc>
            </a:pPr>
            <a:endParaRPr lang="ru-RU" sz="2000" b="1" smtClean="0">
              <a:solidFill>
                <a:schemeClr val="bg1"/>
              </a:solidFill>
            </a:endParaRPr>
          </a:p>
        </p:txBody>
      </p:sp>
      <p:pic>
        <p:nvPicPr>
          <p:cNvPr id="65541" name="Picture 12" descr="270904-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557338"/>
            <a:ext cx="3311525" cy="22320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7" descr="115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5436108" y="4064032"/>
            <a:ext cx="2462784" cy="194462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4875" y="571500"/>
            <a:ext cx="4429125" cy="58769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Ритмика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Классический, бальный, народный эстрадный танец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Выразительность жеста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Театральное  </a:t>
            </a: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Актерское мастерство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Сценическая речь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Сценическое движение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dirty="0" smtClean="0"/>
          </a:p>
        </p:txBody>
      </p:sp>
      <p:pic>
        <p:nvPicPr>
          <p:cNvPr id="61443" name="Picture 7" descr="P4110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929066"/>
            <a:ext cx="3455988" cy="251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star060422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71480"/>
            <a:ext cx="3429000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3" descr="IMG_04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3500438"/>
            <a:ext cx="4787900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1" name="Рисунок 2" descr="IMG_04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06292">
            <a:off x="4845050" y="919163"/>
            <a:ext cx="3981450" cy="265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2" name="Рисунок 1" descr="IMG_037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4637">
            <a:off x="317500" y="849313"/>
            <a:ext cx="3938588" cy="262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1" descr="IMG_03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3960000" cy="264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5" name="Рисунок 2" descr="IMG_03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6" name="Рисунок 3" descr="IMG_04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7" name="Рисунок 4" descr="IMG_04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600" b="1" smtClean="0">
                <a:solidFill>
                  <a:schemeClr val="bg1"/>
                </a:solidFill>
              </a:rPr>
              <a:t>Этика, этикет, уроки нравственности</a:t>
            </a:r>
          </a:p>
        </p:txBody>
      </p:sp>
      <p:pic>
        <p:nvPicPr>
          <p:cNvPr id="58372" name="Picture 2" descr="C:\Users\Наталья\Desktop\фоны\520b0f61de4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00" y="1000108"/>
            <a:ext cx="2786082" cy="278608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6" y="1000108"/>
            <a:ext cx="3492501" cy="27586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3" name="Picture 3" descr="C:\Users\Наталья\Desktop\фоны\2118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8396" y="3968754"/>
            <a:ext cx="3838892" cy="257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963" b="16790"/>
          <a:stretch>
            <a:fillRect/>
          </a:stretch>
        </p:blipFill>
        <p:spPr bwMode="auto">
          <a:xfrm>
            <a:off x="683568" y="1052736"/>
            <a:ext cx="3456384" cy="241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3" descr="IMG_11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949" y="949707"/>
            <a:ext cx="3888432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2" name="Заголовок 1"/>
          <p:cNvSpPr>
            <a:spLocks noGrp="1"/>
          </p:cNvSpPr>
          <p:nvPr>
            <p:ph type="title"/>
          </p:nvPr>
        </p:nvSpPr>
        <p:spPr>
          <a:xfrm>
            <a:off x="-84138" y="287338"/>
            <a:ext cx="9144001" cy="765175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Интерьер учреждения</a:t>
            </a: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30588"/>
            <a:ext cx="407035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3524250"/>
            <a:ext cx="4397375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Территория учреждения</a:t>
            </a:r>
          </a:p>
        </p:txBody>
      </p:sp>
      <p:pic>
        <p:nvPicPr>
          <p:cNvPr id="36867" name="Содержимое 3" descr="C:\Users\ДНС\Desktop\фотки\пруды сада\IMG_2521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00034" y="928671"/>
            <a:ext cx="4233993" cy="235745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Рисунок 4" descr="C:\Users\ДНС\Desktop\экскурс по саду,\IMG_472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72065" y="928671"/>
            <a:ext cx="3541257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9" name="Рисунок 5" descr="C:\Users\ДНС\Desktop\скамеечки и пр\DSCF271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28004" y="3644453"/>
            <a:ext cx="3937524" cy="270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71" name="Picture 2" descr="C:\Users\Наталья\Desktop\Фото\Территория 1 сент 2011\IMG_427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72066" y="3571876"/>
            <a:ext cx="3541257" cy="284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600" b="1" smtClean="0">
                <a:solidFill>
                  <a:schemeClr val="bg1"/>
                </a:solidFill>
              </a:rPr>
              <a:t>Медицинский мониторинг включает следующие методики В.Ф.Базарного</a:t>
            </a:r>
          </a:p>
        </p:txBody>
      </p:sp>
      <p:sp>
        <p:nvSpPr>
          <p:cNvPr id="45059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bg1"/>
                </a:solidFill>
              </a:rPr>
              <a:t>проверка сердечно – сосудистой системы </a:t>
            </a:r>
          </a:p>
          <a:p>
            <a:r>
              <a:rPr lang="ru-RU" b="1" smtClean="0">
                <a:solidFill>
                  <a:schemeClr val="bg1"/>
                </a:solidFill>
              </a:rPr>
              <a:t>диагностика развития  телесной вертикали</a:t>
            </a:r>
          </a:p>
          <a:p>
            <a:r>
              <a:rPr lang="ru-RU" b="1" smtClean="0">
                <a:solidFill>
                  <a:schemeClr val="bg1"/>
                </a:solidFill>
              </a:rPr>
              <a:t>диагностика вестибулярной устойчивости</a:t>
            </a:r>
          </a:p>
          <a:p>
            <a:r>
              <a:rPr lang="ru-RU" b="1" smtClean="0">
                <a:solidFill>
                  <a:schemeClr val="bg1"/>
                </a:solidFill>
              </a:rPr>
              <a:t>замер зрения</a:t>
            </a:r>
          </a:p>
          <a:p>
            <a:r>
              <a:rPr lang="ru-RU" b="1" smtClean="0">
                <a:solidFill>
                  <a:schemeClr val="bg1"/>
                </a:solidFill>
              </a:rPr>
              <a:t> рисуночные тесты  «Метель»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4" descr="дети 064"/>
          <p:cNvPicPr>
            <a:picLocks noChangeAspect="1" noChangeArrowheads="1"/>
          </p:cNvPicPr>
          <p:nvPr/>
        </p:nvPicPr>
        <p:blipFill>
          <a:blip r:embed="rId2" cstate="print"/>
          <a:srcRect l="2924"/>
          <a:stretch>
            <a:fillRect/>
          </a:stretch>
        </p:blipFill>
        <p:spPr bwMode="auto">
          <a:xfrm>
            <a:off x="3924300" y="3176588"/>
            <a:ext cx="5003800" cy="3443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0178" name="Picture 10" descr="дети 0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577" r="6172"/>
          <a:stretch>
            <a:fillRect/>
          </a:stretch>
        </p:blipFill>
        <p:spPr>
          <a:xfrm>
            <a:off x="251520" y="1124744"/>
            <a:ext cx="4464050" cy="35750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600" b="1" smtClean="0">
                <a:solidFill>
                  <a:schemeClr val="bg1"/>
                </a:solidFill>
              </a:rPr>
              <a:t>Хронометраж занятий и уроков</a:t>
            </a:r>
          </a:p>
        </p:txBody>
      </p:sp>
      <p:pic>
        <p:nvPicPr>
          <p:cNvPr id="46083" name="Рисунок 4" descr="p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2380"/>
          <a:stretch>
            <a:fillRect/>
          </a:stretch>
        </p:blipFill>
        <p:spPr bwMode="auto">
          <a:xfrm>
            <a:off x="0" y="793750"/>
            <a:ext cx="914400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676400"/>
            <a:ext cx="8540750" cy="4422775"/>
          </a:xfrm>
        </p:spPr>
        <p:txBody>
          <a:bodyPr/>
          <a:lstStyle/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К – принимал участие в беседе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И – выполнял игровое действие, задание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Д  -движение по группе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ФМ – физкультминутка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П –продуктивная деятельность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Э –экспериментальная деятельность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Т – трудовые поручения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Р – эмоциональная разрядка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+   стоя</a:t>
            </a:r>
          </a:p>
          <a:p>
            <a:pPr marL="1173163" indent="-449263"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-    сидя</a:t>
            </a: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endParaRPr lang="ru-RU" sz="24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3471863" y="779463"/>
            <a:ext cx="347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403350" y="476250"/>
            <a:ext cx="62642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Условные      обозначения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1357313" y="1714500"/>
            <a:ext cx="5929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>
                <a:solidFill>
                  <a:schemeClr val="bg1"/>
                </a:solidFill>
                <a:latin typeface="Calibri" pitchFamily="34" charset="0"/>
              </a:rPr>
              <a:t>Осень золотая</a:t>
            </a:r>
          </a:p>
        </p:txBody>
      </p:sp>
      <p:sp>
        <p:nvSpPr>
          <p:cNvPr id="48131" name="Text Box 6"/>
          <p:cNvSpPr txBox="1">
            <a:spLocks noChangeArrowheads="1"/>
          </p:cNvSpPr>
          <p:nvPr/>
        </p:nvSpPr>
        <p:spPr bwMode="auto">
          <a:xfrm>
            <a:off x="1187450" y="-7938"/>
            <a:ext cx="540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549275"/>
          <a:ext cx="9144000" cy="6435725"/>
        </p:xfrm>
        <a:graphic>
          <a:graphicData uri="http://schemas.openxmlformats.org/drawingml/2006/table">
            <a:tbl>
              <a:tblPr/>
              <a:tblGrid>
                <a:gridCol w="3571443"/>
                <a:gridCol w="360883"/>
                <a:gridCol w="352756"/>
                <a:gridCol w="354381"/>
                <a:gridCol w="3405632"/>
                <a:gridCol w="354381"/>
                <a:gridCol w="305613"/>
                <a:gridCol w="438912"/>
              </a:tblGrid>
              <a:tr h="360900">
                <a:tc>
                  <a:txBody>
                    <a:bodyPr/>
                    <a:lstStyle/>
                    <a:p>
                      <a:pPr marL="215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87318">
                <a:tc>
                  <a:txBody>
                    <a:bodyPr/>
                    <a:lstStyle/>
                    <a:p>
                      <a:pPr marL="14288" marR="0" lvl="0" indent="23813" algn="just" defTabSz="914400" rtl="0" eaLnBrk="1" fontAlgn="base" latinLnBrk="0" hangingPunct="1">
                        <a:lnSpc>
                          <a:spcPts val="13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Обстановка и гигиенические условия в учебном помещении (влажность, температура, освещенность, звуковые раздражители, и др.)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l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Наличие, временное место, содержание и продолжительность оздоровительных моментов на  уроке (физкультминутки, динамические паузы, элементы самомассажа и т.д., а также соответствие условий в кабинете для проведения таких форм работы)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84852">
                <a:tc>
                  <a:txBody>
                    <a:bodyPr/>
                    <a:lstStyle/>
                    <a:p>
                      <a:pPr marL="11113" marR="0" lvl="0" indent="0" algn="just" defTabSz="914400" rtl="0" eaLnBrk="1" fontAlgn="base" latinLnBrk="0" hangingPunct="1">
                        <a:lnSpc>
                          <a:spcPts val="13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Количество видов учебной деятельности, таких как опрос, письмо, чтение, слушание, рассказ, и др.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Наличие в содержательной части урока вопросов, связанных со здоровьем и здоровым образом жизни.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1800">
                <a:tc>
                  <a:txBody>
                    <a:bodyPr/>
                    <a:lstStyle/>
                    <a:p>
                      <a:pPr marL="7938" marR="0" lvl="0" indent="0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Средняя продолжительность и частота чередования различных видов учебной деятельности (норма: 7-10 минут на каждый вид).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. Наличие мотивации деятельности учащихся на уроке.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78083">
                <a:tc>
                  <a:txBody>
                    <a:bodyPr/>
                    <a:lstStyle/>
                    <a:p>
                      <a:pPr marL="6350" marR="0" lvl="0" indent="-6350" algn="l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Количество видов преподавания, таких как словесный, наглядный, аудиовизуальный, самостоятельная работа и т.д. (норма: не менее 3 за занятие).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Психологический климат на уроке</a:t>
                      </a:r>
                    </a:p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(отслеживаются взаимоотношения между учащимися и между учащимися и педагогом).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84852">
                <a:tc>
                  <a:txBody>
                    <a:bodyPr/>
                    <a:lstStyle/>
                    <a:p>
                      <a:pPr marL="7938" marR="0" lvl="0" indent="0" algn="just" defTabSz="914400" rtl="0" eaLnBrk="1" fontAlgn="base" latinLnBrk="0" hangingPunct="1">
                        <a:lnSpc>
                          <a:spcPts val="138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Чередование видов преподавания (норма: 10-15 минут).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Наличие на уроке эмоциональных разрядок: шуток, поговорок, афоризмов, музыка и т.д.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11266">
                <a:tc>
                  <a:txBody>
                    <a:bodyPr/>
                    <a:lstStyle/>
                    <a:p>
                      <a:pPr marL="3175" marR="0" lvl="0" indent="-6350" algn="l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Наличие и выбор места на уроке методов, способствующих активизации инициативы и творческого самовыражения самих учащихся.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Плотность урока, т.е. количество времени, затраченного учащимися на учебную работу (норма: не менее 60% и не более 75-80%).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1800">
                <a:tc>
                  <a:txBody>
                    <a:bodyPr/>
                    <a:lstStyle/>
                    <a:p>
                      <a:pPr marL="6350" marR="0" lvl="0" indent="-6350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Место и длительность применения ТСО, ИКТ. Умение педагога использовать их как возможность инициирования дискуссии, обсуждения.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 Отслеживания педагогом момента наступления утомления у учащихся и снижение их учебной активности.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84852">
                <a:tc>
                  <a:txBody>
                    <a:bodyPr/>
                    <a:lstStyle/>
                    <a:p>
                      <a:pPr marL="6350" marR="0" lvl="0" indent="-6350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Использование наглядных материалов на уроке</a:t>
                      </a:r>
                    </a:p>
                    <a:p>
                      <a:pPr marL="6350" marR="0" lvl="0" indent="-6350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(картины, схемы, рисунки, таблицы).</a:t>
                      </a: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just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397" marR="163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5392" name="Rectangle 1"/>
          <p:cNvSpPr>
            <a:spLocks noChangeArrowheads="1"/>
          </p:cNvSpPr>
          <p:nvPr/>
        </p:nvSpPr>
        <p:spPr bwMode="auto">
          <a:xfrm>
            <a:off x="0" y="-920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2700" algn="ctr" eaLnBrk="0" hangingPunct="0">
              <a:defRPr/>
            </a:pPr>
            <a:r>
              <a:rPr lang="ru-RU" sz="3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Анализ урока с позиций </a:t>
            </a:r>
            <a:r>
              <a:rPr lang="ru-RU" sz="30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здоровьесбережения</a:t>
            </a:r>
            <a:endParaRPr lang="ru-RU" sz="3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indent="12700" algn="ctr" eaLnBrk="0" hangingPunct="0">
              <a:defRPr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Rot="1" noChangeArrowheads="1"/>
          </p:cNvSpPr>
          <p:nvPr>
            <p:ph type="subTitle" idx="4294967295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3000" b="1" dirty="0" smtClean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Анализ  </a:t>
            </a: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занятия с позиций </a:t>
            </a:r>
            <a:r>
              <a:rPr lang="ru-RU" sz="3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здоровьесбережения</a:t>
            </a:r>
            <a:r>
              <a:rPr lang="ru-RU" sz="3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1627" name="Group 491"/>
          <p:cNvGraphicFramePr>
            <a:graphicFrameLocks noGrp="1"/>
          </p:cNvGraphicFramePr>
          <p:nvPr/>
        </p:nvGraphicFramePr>
        <p:xfrm>
          <a:off x="0" y="1125538"/>
          <a:ext cx="9144000" cy="5522912"/>
        </p:xfrm>
        <a:graphic>
          <a:graphicData uri="http://schemas.openxmlformats.org/drawingml/2006/table">
            <a:tbl>
              <a:tblPr/>
              <a:tblGrid>
                <a:gridCol w="3644900"/>
                <a:gridCol w="366713"/>
                <a:gridCol w="325437"/>
                <a:gridCol w="395288"/>
                <a:gridCol w="3476625"/>
                <a:gridCol w="361950"/>
                <a:gridCol w="328612"/>
                <a:gridCol w="244475"/>
              </a:tblGrid>
              <a:tr h="3604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5578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Обстановка и гигиенические условия в групповом помещении (влажность, температура, освещенность, звуковые раздражители, и др.)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Наличие, временное место, содержание и продолжительность оздоровительных моментов на занятии 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физкультурные минутки,  элементы самомассажа, виды гимнастик: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дыхательная, зрительная, пальчиковая).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20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Количество видов деятельности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игровая, двигательная, коммуникативная, музыкально-художественная, продуктивная, исследовательская) трудовая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Наличие в занятии  элементов технологии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В.Ф.Базарного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(гендерный подход, фиксаторы для дидактического материала; смена динамических поз; подвесные модули).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442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Средняя продолжительность и частота чередования различных видов деятельности (норма: 3-5 минут на каждый вид).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. Наличие мотивации деятельности воспитанников на занятии 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208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Количество видов преподавания, таких как словесный, наглядный, аудиовизуальный, самостоятельная работа и т.д. (норма: не менее 3 за занятие).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Психологический климат на занятии</a:t>
                      </a:r>
                    </a:p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(отслеживаются взаимоотношения между воспитанниками и между воспитанниками и педагогом.)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Чередование видов преподавания (норма: Не позже, чем через 8-10 мин.)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Наличие на занятии эмоциональных разрядок: шуток, поговорок, музыки и т.д.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442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Наличие и выбор места на занятии методов, способствующих активизации инициативы и творческого самовыражения самих воспитанников.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Плотность занятия, т.е. количество времени, затраченного воспитанниками на деятельность (норма: не менее 60% и не более 75-80%).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01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Место и длительность применения ТСО, ИКТ. Умение педагога использовать их как возможность инициирования дискуссии, обсуждения.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 Отслеживания педагогом момента наступления утомления у воспитанников и снижение их активности.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Использование наглядных материалов на занятии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(картины, схемы, рисунки, таблицы).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. Использование  дидактических принципов системы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деятельностного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 метода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1368425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ru-RU" sz="3600" b="1" smtClean="0">
                <a:solidFill>
                  <a:schemeClr val="bg1"/>
                </a:solidFill>
              </a:rPr>
              <a:t>Результаты использования здоровьесберегающих  </a:t>
            </a:r>
            <a:br>
              <a:rPr lang="ru-RU" sz="3600" b="1" smtClean="0">
                <a:solidFill>
                  <a:schemeClr val="bg1"/>
                </a:solidFill>
              </a:rPr>
            </a:br>
            <a:r>
              <a:rPr lang="ru-RU" sz="3600" b="1" smtClean="0">
                <a:solidFill>
                  <a:schemeClr val="bg1"/>
                </a:solidFill>
              </a:rPr>
              <a:t>  методик В.Ф.Базарного </a:t>
            </a:r>
            <a:br>
              <a:rPr lang="ru-RU" sz="3600" b="1" smtClean="0">
                <a:solidFill>
                  <a:schemeClr val="bg1"/>
                </a:solidFill>
              </a:rPr>
            </a:br>
            <a:endParaRPr lang="ru-RU" sz="3600" b="1" smtClean="0">
              <a:solidFill>
                <a:schemeClr val="bg1"/>
              </a:solidFill>
            </a:endParaRPr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bg1"/>
                </a:solidFill>
              </a:rPr>
              <a:t>Низкая заболеваемость и высокий индекс здоровья </a:t>
            </a:r>
            <a:endParaRPr lang="ru-RU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bg1"/>
                </a:solidFill>
              </a:rPr>
              <a:t>Легкая адаптация в группах раннего возраста</a:t>
            </a:r>
            <a:endParaRPr lang="ru-RU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bg1"/>
                </a:solidFill>
              </a:rPr>
              <a:t>Легкая адаптация в начальной школе</a:t>
            </a:r>
            <a:r>
              <a:rPr lang="ru-RU" sz="28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bg1"/>
                </a:solidFill>
              </a:rPr>
              <a:t>Положительная динамика развития социальных процессов</a:t>
            </a:r>
            <a:r>
              <a:rPr lang="ru-RU" sz="2800" smtClean="0">
                <a:solidFill>
                  <a:schemeClr val="bg1"/>
                </a:solidFill>
              </a:rPr>
              <a:t> в </a:t>
            </a:r>
            <a:r>
              <a:rPr lang="ru-RU" sz="2800" b="1" smtClean="0">
                <a:solidFill>
                  <a:schemeClr val="bg1"/>
                </a:solidFill>
              </a:rPr>
              <a:t>детских коллективах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bg1"/>
                </a:solidFill>
              </a:rPr>
              <a:t>Благоприятный микроклимат в коллективе</a:t>
            </a:r>
            <a:endParaRPr lang="ru-RU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bg1"/>
                </a:solidFill>
              </a:rPr>
              <a:t>Снижение утомляемости, тревожности воспитанников</a:t>
            </a:r>
            <a:endParaRPr lang="ru-RU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smtClean="0">
                <a:solidFill>
                  <a:schemeClr val="bg1"/>
                </a:solidFill>
              </a:rPr>
              <a:t> </a:t>
            </a:r>
            <a:r>
              <a:rPr lang="ru-RU" sz="2800" b="1" smtClean="0">
                <a:solidFill>
                  <a:schemeClr val="bg1"/>
                </a:solidFill>
              </a:rPr>
              <a:t>Высокий уровень творческих способностей</a:t>
            </a:r>
            <a:endParaRPr lang="ru-RU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chemeClr val="bg1"/>
                </a:solidFill>
              </a:rPr>
              <a:t>Заинтересованность родителей. Родитель – как равноправный участник образовательного процесса</a:t>
            </a:r>
            <a:endParaRPr lang="ru-RU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500063" y="5072063"/>
            <a:ext cx="8229600" cy="1643062"/>
          </a:xfrm>
        </p:spPr>
        <p:txBody>
          <a:bodyPr/>
          <a:lstStyle/>
          <a:p>
            <a:pPr algn="r"/>
            <a:r>
              <a:rPr lang="ru-RU" sz="2500" smtClean="0">
                <a:solidFill>
                  <a:schemeClr val="bg1"/>
                </a:solidFill>
              </a:rPr>
              <a:t> «…И мечтаю я, чтоб сказали о России, стране равнин: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вот страна прекраснейших женщин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и отважнейших мужчин».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Н.С.Гумилёв</a:t>
            </a:r>
          </a:p>
        </p:txBody>
      </p:sp>
      <p:pic>
        <p:nvPicPr>
          <p:cNvPr id="72707" name="Picture 2" descr="C:\Users\Наталья\Desktop\фоны\мудрость\book-90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087" t="4724" r="7087" b="4724"/>
          <a:stretch>
            <a:fillRect/>
          </a:stretch>
        </p:blipFill>
        <p:spPr>
          <a:xfrm>
            <a:off x="0" y="116632"/>
            <a:ext cx="9192969" cy="6858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204" name="TextBox 1"/>
          <p:cNvSpPr txBox="1">
            <a:spLocks noChangeArrowheads="1"/>
          </p:cNvSpPr>
          <p:nvPr/>
        </p:nvSpPr>
        <p:spPr bwMode="auto">
          <a:xfrm>
            <a:off x="1979613" y="723900"/>
            <a:ext cx="559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b="1" i="1">
                <a:solidFill>
                  <a:srgbClr val="7030A0"/>
                </a:solidFill>
              </a:rPr>
              <a:t>Всё в ваших руках!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50838" y="2855913"/>
            <a:ext cx="3889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до 1917 г.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4651375" y="3621088"/>
            <a:ext cx="42497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1918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г.</a:t>
            </a: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782638" y="4141788"/>
            <a:ext cx="41767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1943 г.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722813" y="49815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1954 г.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 rot="-1370294">
            <a:off x="2328863" y="1560513"/>
            <a:ext cx="2808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</a:t>
            </a: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Параллельно-раздельное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1600" b="1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 rot="-1427760">
            <a:off x="6207125" y="2486025"/>
            <a:ext cx="28082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Смешанное</a:t>
            </a:r>
          </a:p>
        </p:txBody>
      </p:sp>
      <p:pic>
        <p:nvPicPr>
          <p:cNvPr id="11273" name="Picture 9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2857500"/>
            <a:ext cx="28082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076700"/>
            <a:ext cx="2808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60963"/>
            <a:ext cx="29527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7563"/>
            <a:ext cx="2952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ru-RU" sz="16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79388" y="333375"/>
            <a:ext cx="8964612" cy="10795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663300"/>
                </a:solidFill>
                <a:latin typeface="Verdana" pitchFamily="34" charset="0"/>
              </a:rPr>
              <a:t/>
            </a:r>
            <a:br>
              <a:rPr lang="ru-RU" sz="3600" smtClean="0">
                <a:solidFill>
                  <a:srgbClr val="663300"/>
                </a:solidFill>
                <a:latin typeface="Verdana" pitchFamily="34" charset="0"/>
              </a:rPr>
            </a:br>
            <a:r>
              <a:rPr lang="ru-RU" sz="4000" b="1" smtClean="0">
                <a:solidFill>
                  <a:schemeClr val="bg1"/>
                </a:solidFill>
              </a:rPr>
              <a:t>История параллельно - раздельного </a:t>
            </a:r>
            <a:br>
              <a:rPr lang="ru-RU" sz="4000" b="1" smtClean="0">
                <a:solidFill>
                  <a:schemeClr val="bg1"/>
                </a:solidFill>
              </a:rPr>
            </a:br>
            <a:r>
              <a:rPr lang="ru-RU" sz="4000" b="1" smtClean="0">
                <a:solidFill>
                  <a:schemeClr val="bg1"/>
                </a:solidFill>
              </a:rPr>
              <a:t>обучения  и  воспитания  в  России</a:t>
            </a:r>
            <a:br>
              <a:rPr lang="ru-RU" sz="4000" b="1" smtClean="0">
                <a:solidFill>
                  <a:schemeClr val="bg1"/>
                </a:solidFill>
              </a:rPr>
            </a:br>
            <a:endParaRPr lang="ru-RU" sz="40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Влияние женщины на воспитание мальчика  –  эстафета женских рук</a:t>
            </a:r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31800" y="1589088"/>
            <a:ext cx="8208963" cy="4464050"/>
            <a:chOff x="272" y="1001"/>
            <a:chExt cx="5171" cy="2812"/>
          </a:xfrm>
        </p:grpSpPr>
        <p:sp>
          <p:nvSpPr>
            <p:cNvPr id="3" name="_s1028"/>
            <p:cNvSpPr>
              <a:spLocks noChangeArrowheads="1" noTextEdit="1"/>
            </p:cNvSpPr>
            <p:nvPr/>
          </p:nvSpPr>
          <p:spPr bwMode="auto">
            <a:xfrm>
              <a:off x="2235" y="1212"/>
              <a:ext cx="1244" cy="1243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029"/>
            <p:cNvSpPr>
              <a:spLocks noChangeArrowheads="1" noTextEdit="1"/>
            </p:cNvSpPr>
            <p:nvPr/>
          </p:nvSpPr>
          <p:spPr bwMode="auto">
            <a:xfrm rot="3600000">
              <a:off x="2732" y="1499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_s1030"/>
            <p:cNvSpPr>
              <a:spLocks noChangeArrowheads="1" noTextEdit="1"/>
            </p:cNvSpPr>
            <p:nvPr/>
          </p:nvSpPr>
          <p:spPr bwMode="auto">
            <a:xfrm rot="7200000">
              <a:off x="2732" y="2073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031"/>
            <p:cNvSpPr>
              <a:spLocks noChangeArrowheads="1" noTextEdit="1"/>
            </p:cNvSpPr>
            <p:nvPr/>
          </p:nvSpPr>
          <p:spPr bwMode="auto">
            <a:xfrm rot="10800000">
              <a:off x="2235" y="2360"/>
              <a:ext cx="1244" cy="1243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_s1032"/>
            <p:cNvSpPr>
              <a:spLocks noChangeArrowheads="1" noTextEdit="1"/>
            </p:cNvSpPr>
            <p:nvPr/>
          </p:nvSpPr>
          <p:spPr bwMode="auto">
            <a:xfrm rot="14400000">
              <a:off x="1738" y="2073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33"/>
            <p:cNvSpPr>
              <a:spLocks noChangeArrowheads="1" noTextEdit="1"/>
            </p:cNvSpPr>
            <p:nvPr/>
          </p:nvSpPr>
          <p:spPr bwMode="auto">
            <a:xfrm rot="18000000">
              <a:off x="1738" y="1499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_s1034"/>
            <p:cNvSpPr>
              <a:spLocks noChangeArrowheads="1"/>
            </p:cNvSpPr>
            <p:nvPr/>
          </p:nvSpPr>
          <p:spPr bwMode="auto">
            <a:xfrm>
              <a:off x="2079" y="3124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sng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Bodoni MT Black" pitchFamily="18" charset="0"/>
                  <a:cs typeface="Arial" charset="0"/>
                </a:rPr>
                <a:t>мама</a:t>
              </a:r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1531" y="2176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няня</a:t>
              </a:r>
            </a:p>
          </p:txBody>
        </p:sp>
        <p:sp>
          <p:nvSpPr>
            <p:cNvPr id="11" name="_s1036"/>
            <p:cNvSpPr>
              <a:spLocks noChangeArrowheads="1"/>
            </p:cNvSpPr>
            <p:nvPr/>
          </p:nvSpPr>
          <p:spPr bwMode="auto">
            <a:xfrm>
              <a:off x="3174" y="1226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charset="0"/>
                </a:rPr>
                <a:t>                  </a:t>
              </a: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воспитатель</a:t>
              </a:r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3722" y="2175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учительница</a:t>
              </a:r>
            </a:p>
          </p:txBody>
        </p:sp>
        <p:sp>
          <p:nvSpPr>
            <p:cNvPr id="13" name="_s1038"/>
            <p:cNvSpPr>
              <a:spLocks noChangeArrowheads="1"/>
            </p:cNvSpPr>
            <p:nvPr/>
          </p:nvSpPr>
          <p:spPr bwMode="auto">
            <a:xfrm>
              <a:off x="3174" y="3124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жена</a:t>
              </a:r>
            </a:p>
          </p:txBody>
        </p:sp>
        <p:sp>
          <p:nvSpPr>
            <p:cNvPr id="14" name="_s1039"/>
            <p:cNvSpPr>
              <a:spLocks noChangeArrowheads="1"/>
            </p:cNvSpPr>
            <p:nvPr/>
          </p:nvSpPr>
          <p:spPr bwMode="auto">
            <a:xfrm>
              <a:off x="2078" y="1227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  <a:cs typeface="Arial" charset="0"/>
                </a:rPr>
                <a:t>бабушка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8625" y="-214313"/>
            <a:ext cx="8229600" cy="1384301"/>
          </a:xfrm>
          <a:noFill/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Гендерные смещения</a:t>
            </a:r>
          </a:p>
        </p:txBody>
      </p:sp>
      <p:pic>
        <p:nvPicPr>
          <p:cNvPr id="12291" name="Picture 12" descr="000226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81610"/>
            <a:ext cx="2655888" cy="34559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7" descr="000197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11320"/>
          <a:stretch>
            <a:fillRect/>
          </a:stretch>
        </p:blipFill>
        <p:spPr bwMode="auto">
          <a:xfrm>
            <a:off x="6072188" y="1214438"/>
            <a:ext cx="2832100" cy="352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10" descr="000228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3214688" y="3357563"/>
            <a:ext cx="2644775" cy="331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8229600" cy="1384300"/>
          </a:xfrm>
          <a:noFill/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Гендерные смещения</a:t>
            </a:r>
          </a:p>
        </p:txBody>
      </p:sp>
      <p:pic>
        <p:nvPicPr>
          <p:cNvPr id="13315" name="Picture 9" descr="0003278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2738" y="1989138"/>
            <a:ext cx="3751262" cy="291623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7" descr="_MG_8023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3090862" cy="464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bg1"/>
                </a:solidFill>
              </a:rPr>
              <a:t>Патологии беременности</a:t>
            </a:r>
          </a:p>
        </p:txBody>
      </p:sp>
      <p:pic>
        <p:nvPicPr>
          <p:cNvPr id="14339" name="Picture 9" descr="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700808"/>
            <a:ext cx="3394075" cy="442535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10" descr="00019435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565277" cy="446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2695</TotalTime>
  <Words>1083</Words>
  <Application>Microsoft Office PowerPoint</Application>
  <PresentationFormat>Экран (4:3)</PresentationFormat>
  <Paragraphs>229</Paragraphs>
  <Slides>45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</vt:lpstr>
      <vt:lpstr>Calibri</vt:lpstr>
      <vt:lpstr>Wingdings</vt:lpstr>
      <vt:lpstr>Verdana</vt:lpstr>
      <vt:lpstr>Bodoni MT Black</vt:lpstr>
      <vt:lpstr>Times New Roman</vt:lpstr>
      <vt:lpstr>Georgia</vt:lpstr>
      <vt:lpstr>Tahoma</vt:lpstr>
      <vt:lpstr>4_Тема Office</vt:lpstr>
      <vt:lpstr>CorelDRAW 12.0 Graphic</vt:lpstr>
      <vt:lpstr>Гендерный подход в образовании  как один из механизмов создания  здоровьесберегающей среды в ОУ.  Методики В.Ф.Базарного. </vt:lpstr>
      <vt:lpstr>Направления здоровьесбережения</vt:lpstr>
      <vt:lpstr>Министерство  здравоохранения Федеральная программа  В.Ф. Базарного – 1989 г.: </vt:lpstr>
      <vt:lpstr>Параллельно-раздельное воспитание и обучение</vt:lpstr>
      <vt:lpstr> История параллельно - раздельного  обучения  и  воспитания  в  России </vt:lpstr>
      <vt:lpstr>Влияние женщины на воспитание мальчика  –  эстафета женских рук</vt:lpstr>
      <vt:lpstr>Гендерные смещения</vt:lpstr>
      <vt:lpstr>Гендерные смещения</vt:lpstr>
      <vt:lpstr>Патологии беременности</vt:lpstr>
      <vt:lpstr>Презентация PowerPoint</vt:lpstr>
      <vt:lpstr>Презентация PowerPoint</vt:lpstr>
      <vt:lpstr>Параллельно-раздельное воспитание и обучение</vt:lpstr>
      <vt:lpstr> Нейропсихологический аспект гендерного подхода к обучению </vt:lpstr>
      <vt:lpstr>Презентация PowerPoint</vt:lpstr>
      <vt:lpstr>Презентация PowerPoint</vt:lpstr>
      <vt:lpstr>Развивающая среда в группах мальчиков</vt:lpstr>
      <vt:lpstr>Презентация PowerPoint</vt:lpstr>
      <vt:lpstr>Презентация PowerPoint</vt:lpstr>
      <vt:lpstr>Презентация PowerPoint</vt:lpstr>
      <vt:lpstr>Зрительные тренажеры в классах</vt:lpstr>
      <vt:lpstr>Электронная система «Бегущие огоньки»</vt:lpstr>
      <vt:lpstr>Сенсорные тренажеры</vt:lpstr>
      <vt:lpstr>Сенсорные тренажеры</vt:lpstr>
      <vt:lpstr>Экологическое панно</vt:lpstr>
      <vt:lpstr> Экологические прописи, перьевая ручка </vt:lpstr>
      <vt:lpstr>Ручной фиксатор для дидактического материала</vt:lpstr>
      <vt:lpstr>Резиновые мячики для заучивания стихов</vt:lpstr>
      <vt:lpstr>Послоговое    чтение</vt:lpstr>
      <vt:lpstr>Художественно-эстетическое направление</vt:lpstr>
      <vt:lpstr>Музыкальное искусство</vt:lpstr>
      <vt:lpstr>Презентация PowerPoint</vt:lpstr>
      <vt:lpstr>Изобразительное искусство</vt:lpstr>
      <vt:lpstr>Презентация PowerPoint</vt:lpstr>
      <vt:lpstr>Презентация PowerPoint</vt:lpstr>
      <vt:lpstr>Презентация PowerPoint</vt:lpstr>
      <vt:lpstr>Этика, этикет, уроки нравственности</vt:lpstr>
      <vt:lpstr>Интерьер учреждения</vt:lpstr>
      <vt:lpstr>Территория учреждения</vt:lpstr>
      <vt:lpstr>Медицинский мониторинг включает следующие методики В.Ф.Базарного</vt:lpstr>
      <vt:lpstr>Хронометраж занятий и уроков</vt:lpstr>
      <vt:lpstr>Презентация PowerPoint</vt:lpstr>
      <vt:lpstr>Презентация PowerPoint</vt:lpstr>
      <vt:lpstr>Презентация PowerPoint</vt:lpstr>
      <vt:lpstr>Результаты использования здоровьесберегающих     методик В.Ф.Базарного  </vt:lpstr>
      <vt:lpstr> «…И мечтаю я, чтоб сказали о России, стране равнин:  вот страна прекраснейших женщин  и отважнейших мужчин».  Н.С.Гумилёв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ННЗ</dc:creator>
  <cp:lastModifiedBy>Иван</cp:lastModifiedBy>
  <cp:revision>309</cp:revision>
  <dcterms:created xsi:type="dcterms:W3CDTF">2011-01-19T07:03:59Z</dcterms:created>
  <dcterms:modified xsi:type="dcterms:W3CDTF">2016-05-17T07:38:40Z</dcterms:modified>
</cp:coreProperties>
</file>