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34" r:id="rId11"/>
    <p:sldId id="366" r:id="rId12"/>
    <p:sldId id="369" r:id="rId13"/>
    <p:sldId id="367" r:id="rId14"/>
    <p:sldId id="361" r:id="rId15"/>
    <p:sldId id="370" r:id="rId16"/>
    <p:sldId id="374" r:id="rId17"/>
    <p:sldId id="371" r:id="rId18"/>
    <p:sldId id="365" r:id="rId19"/>
    <p:sldId id="376" r:id="rId20"/>
    <p:sldId id="375" r:id="rId21"/>
    <p:sldId id="363" r:id="rId22"/>
    <p:sldId id="341" r:id="rId23"/>
    <p:sldId id="377" r:id="rId24"/>
    <p:sldId id="349" r:id="rId25"/>
    <p:sldId id="348" r:id="rId26"/>
    <p:sldId id="350" r:id="rId27"/>
    <p:sldId id="354" r:id="rId28"/>
    <p:sldId id="353" r:id="rId29"/>
    <p:sldId id="355" r:id="rId30"/>
    <p:sldId id="360" r:id="rId31"/>
    <p:sldId id="37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8" autoAdjust="0"/>
    <p:restoredTop sz="94660"/>
  </p:normalViewPr>
  <p:slideViewPr>
    <p:cSldViewPr>
      <p:cViewPr>
        <p:scale>
          <a:sx n="59" d="100"/>
          <a:sy n="59" d="100"/>
        </p:scale>
        <p:origin x="-156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83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09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61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30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3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74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16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0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80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30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7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92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МОУ «Начальная школа-детский сад №115»</a:t>
            </a:r>
            <a:br>
              <a:rPr lang="ru-RU" sz="2400" b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2565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Дополнительное  образование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 детском саду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учётом гендерных особенностей мальчиков и девочек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ru-RU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Наталья Николаевна Зеленцова,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директор</a:t>
            </a:r>
            <a:endParaRPr lang="ru-RU" sz="24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город  Ярославль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26 апреля  2016</a:t>
            </a:r>
            <a:r>
              <a:rPr lang="en-US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год</a:t>
            </a:r>
            <a:endParaRPr lang="ru-RU" sz="24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0"/>
            <a:ext cx="792088" cy="14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Наталья\Desktop\Фото\сборная ТМихайловна\IMG_4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1730"/>
            <a:ext cx="4752528" cy="3564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54" y="3545865"/>
            <a:ext cx="4152207" cy="3117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Наталья\Desktop\Фото\сборная ТМихайловна\IMG_3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139951" cy="3104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5442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97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Методические приемы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83264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выборе упражнений </a:t>
            </a:r>
          </a:p>
          <a:p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продолжительности выполнения упражнения </a:t>
            </a:r>
            <a:endParaRPr 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девочки прыгают 1 минуту, мальчики – 1,5)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дозировке упражнения  </a:t>
            </a:r>
            <a:endParaRPr 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девочки делают упражнение 5 раз, мальчики 10)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выборе оборудования (девочкам ленты, цветы, колокольчики, </a:t>
            </a:r>
          </a:p>
          <a:p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мальчикам – трость, гантели, мячи, маракасы …)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ориентировке в пространстве (для мальчиков характерно дальнее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зрение, для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девочек –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ближнее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требованиях к качеству исполнения упражнений (от мальчиков требуется больше ритмичности, четкости, затраты дополнительных усилий , от девочек – пластичности, грациозности. выразительности)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акцентах на постановку и сюжет танца ( есть мужские и женские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танцы)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наглядном материале ( мальчики умеют хорошо читать рисунок танца по схемам, девочки по картинкам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подборе музыкального  сопровождения, свойственного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архетипу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лексических  формах вопросов, обращений </a:t>
            </a: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22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:\Users\Наталья\Desktop\Фото\сборная ТМихайловна\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5060363" cy="3795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C:\Users\Наталья\Desktop\Фото\сборная ТМихайловна\IMG_97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5"/>
          <a:stretch/>
        </p:blipFill>
        <p:spPr bwMode="auto">
          <a:xfrm>
            <a:off x="4339166" y="3645024"/>
            <a:ext cx="4805224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7369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талья\Desktop\Фото\В костюмах\IMG_0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600811" cy="3733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09252"/>
            <a:ext cx="5326688" cy="355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87758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6406"/>
            <a:ext cx="8229600" cy="922114"/>
          </a:xfrm>
        </p:spPr>
        <p:txBody>
          <a:bodyPr>
            <a:normAutofit/>
          </a:bodyPr>
          <a:lstStyle/>
          <a:p>
            <a:r>
              <a:rPr lang="ru-RU" sz="4800" b="1" i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Хоровая студия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76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Цель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программы «Хоровое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пение» заключается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постижении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навыков сольного и коллективного пения, формировании основ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гармоничного и духовно-нравственного развития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обучающихся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через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приобщение к хоровой музыкальной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культуре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37112"/>
            <a:ext cx="3108960" cy="174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06007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Общая папка\защита ООП  3.03.2016\фото к ООП\IMG_14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r="4553"/>
          <a:stretch/>
        </p:blipFill>
        <p:spPr bwMode="auto">
          <a:xfrm>
            <a:off x="4860031" y="3645024"/>
            <a:ext cx="3898564" cy="2899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6358" r="3785" b="6968"/>
          <a:stretch/>
        </p:blipFill>
        <p:spPr bwMode="auto">
          <a:xfrm>
            <a:off x="318308" y="432193"/>
            <a:ext cx="4255277" cy="2932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C:\Users\Наталья\Desktop\Фото\фото с детьми\выступление вокальной  группы\DSC024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/>
          <a:stretch/>
        </p:blipFill>
        <p:spPr bwMode="auto">
          <a:xfrm>
            <a:off x="216947" y="3645024"/>
            <a:ext cx="429983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Наталья\Desktop\Фото\фото с детьми\выступление вокальной  группы\DSC024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t="4575" r="6810"/>
          <a:stretch/>
        </p:blipFill>
        <p:spPr bwMode="auto">
          <a:xfrm>
            <a:off x="4860031" y="432192"/>
            <a:ext cx="3915001" cy="2932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869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61206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b="1" i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b="1" i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етский </a:t>
            </a:r>
            <a:r>
              <a:rPr lang="ru-RU" b="1" i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театр” </a:t>
            </a:r>
            <a:endParaRPr lang="ru-RU" b="1" i="1" dirty="0" smtClean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позволяет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сформировать 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дружный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творческий 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коллектив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Главная задача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коллектива – художественно-эстетическое воспитание его участников, создание атмосферы радости детского творчества,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сотрудничества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023" y="188640"/>
            <a:ext cx="338914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031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Наталья\Desktop\Фото\сборная ТМихайловна\IMG_0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5" y="3556173"/>
            <a:ext cx="4593113" cy="3174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Наталья\Desktop\Фото\сборная ТМихайловна\IMG_0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60851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Наталья\Desktop\Фото\сборная ТМихайловна\много всего 3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r="17891"/>
          <a:stretch/>
        </p:blipFill>
        <p:spPr bwMode="auto">
          <a:xfrm>
            <a:off x="5364088" y="1918892"/>
            <a:ext cx="3435043" cy="3546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67996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Наталья\Desktop\Фото\В костюмах\IMG_0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58" y="3463289"/>
            <a:ext cx="4677563" cy="311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Наталья\Desktop\Фото\сборная ТМихайловна\IMG_9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867894" cy="515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Наталья\Desktop\Фото\В костюмах\IMG_0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79" y="188640"/>
            <a:ext cx="4592540" cy="3061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57030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Наталья\Desktop\Фото\сборная ТМихайловна\IMG_4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714"/>
            <a:ext cx="4176464" cy="3064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58" y="332656"/>
            <a:ext cx="430863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C:\Users\Наталья\Desktop\Фото\В костюмах\IMG_04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5" y="3592352"/>
            <a:ext cx="4164269" cy="2932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C:\Users\Наталья\Desktop\Фото\сборная ТМихайловна\IMG_0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59" y="3609020"/>
            <a:ext cx="4308636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2183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3367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Цель </a:t>
            </a:r>
            <a:r>
              <a:rPr lang="ru-RU" sz="2800" b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дополнительного образования 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  создание 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«ситуации успеха» 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помощь в становлении ребенка как успешной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личности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Главное </a:t>
            </a:r>
            <a:r>
              <a:rPr lang="ru-RU" sz="2800" b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правило нашей деятельности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«Сделай </a:t>
            </a:r>
            <a:r>
              <a:rPr lang="ru-RU" sz="2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так, чтобы обучающемуся  стало интересно и полезно находиться в школе, чтобы он совершенствовался и развивался</a:t>
            </a:r>
            <a:r>
              <a:rPr lang="ru-RU" sz="2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 descr="http://gbdou74.rprim.gov.spb.ru/public/users/994/img/111220152324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98791"/>
            <a:ext cx="2971429" cy="3133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80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аталья\Desktop\Фото\костюмы   2014\Костюмы 2014\IMG_0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04" y="3645023"/>
            <a:ext cx="4763028" cy="32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аталья\Desktop\Фото\костюмы   2014\Костюмы 2014\IMG_0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1" y="188640"/>
            <a:ext cx="4824536" cy="321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Наталья\Desktop\Фото\костюмы   2014\Костюмы 2014\IMG_0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785" y="188640"/>
            <a:ext cx="4599747" cy="321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ysadmin\общая папка\Костюмы 2015-2016\IMG_7255+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3"/>
            <a:ext cx="4751287" cy="3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13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CC00"/>
                </a:solidFill>
              </a:rPr>
              <a:t>Литературная гостиная</a:t>
            </a:r>
            <a:endParaRPr lang="ru-RU" sz="4800" b="1" i="1" dirty="0">
              <a:solidFill>
                <a:srgbClr val="FFCC00"/>
              </a:solidFill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467671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264729" cy="2886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17482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Наталья\Desktop\Фото\Новая папка фото\int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824536" cy="3216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ья\Desktop\Общая папка\IMG_8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403866"/>
            <a:ext cx="475252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443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CC00"/>
                </a:solidFill>
              </a:rPr>
              <a:t>Изостудия </a:t>
            </a:r>
            <a:br>
              <a:rPr lang="ru-RU" b="1" i="1" dirty="0">
                <a:solidFill>
                  <a:srgbClr val="FFCC00"/>
                </a:solidFill>
              </a:rPr>
            </a:br>
            <a:endParaRPr lang="ru-RU" b="1" i="1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90465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500" b="1" i="1" dirty="0" smtClean="0">
                <a:solidFill>
                  <a:schemeClr val="bg1"/>
                </a:solidFill>
              </a:rPr>
              <a:t> </a:t>
            </a:r>
            <a:r>
              <a:rPr lang="ru-RU" sz="3500" b="1" dirty="0" smtClean="0">
                <a:solidFill>
                  <a:schemeClr val="bg1"/>
                </a:solidFill>
              </a:rPr>
              <a:t>Цель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</a:rPr>
              <a:t>р</a:t>
            </a:r>
            <a:r>
              <a:rPr lang="ru-RU" b="1" dirty="0" smtClean="0">
                <a:solidFill>
                  <a:schemeClr val="bg1"/>
                </a:solidFill>
              </a:rPr>
              <a:t>азвитие </a:t>
            </a:r>
            <a:r>
              <a:rPr lang="ru-RU" b="1" dirty="0">
                <a:solidFill>
                  <a:schemeClr val="bg1"/>
                </a:solidFill>
              </a:rPr>
              <a:t>индивидуальности каждого ребенка через различные виды изобразительной и прикладной </a:t>
            </a:r>
            <a:r>
              <a:rPr lang="ru-RU" b="1" dirty="0" smtClean="0">
                <a:solidFill>
                  <a:schemeClr val="bg1"/>
                </a:solidFill>
              </a:rPr>
              <a:t>деятельности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</a:rPr>
              <a:t>содействие развитию творческой инициативы, выдумки и  художественных способностей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    детей </a:t>
            </a:r>
            <a:r>
              <a:rPr lang="ru-RU" b="1" dirty="0">
                <a:solidFill>
                  <a:schemeClr val="bg1"/>
                </a:solidFill>
              </a:rPr>
              <a:t>в атмосфере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    доброжелательности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    увлеченности</a:t>
            </a:r>
            <a:r>
              <a:rPr lang="ru-RU" b="1" dirty="0">
                <a:solidFill>
                  <a:schemeClr val="bg1"/>
                </a:solidFill>
              </a:rPr>
              <a:t>, совместного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    творчества </a:t>
            </a:r>
            <a:r>
              <a:rPr lang="ru-RU" b="1" dirty="0">
                <a:solidFill>
                  <a:schemeClr val="bg1"/>
                </a:solidFill>
              </a:rPr>
              <a:t>педагога и ребенка</a:t>
            </a:r>
            <a:r>
              <a:rPr lang="ru-RU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09374"/>
            <a:ext cx="2316162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663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FFCC00"/>
                </a:solidFill>
              </a:rPr>
              <a:t>Как рисуют девочки  и мальчики?</a:t>
            </a:r>
            <a:endParaRPr lang="ru-RU" sz="4000" b="1" i="1" dirty="0">
              <a:solidFill>
                <a:srgbClr val="FFCC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262720"/>
              </p:ext>
            </p:extLst>
          </p:nvPr>
        </p:nvGraphicFramePr>
        <p:xfrm>
          <a:off x="0" y="1112707"/>
          <a:ext cx="9144001" cy="55909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9672"/>
                <a:gridCol w="3240360"/>
                <a:gridCol w="4283969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девочки</a:t>
                      </a:r>
                      <a:endParaRPr lang="ru-RU" sz="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мальчики</a:t>
                      </a:r>
                      <a:endParaRPr lang="ru-RU" sz="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</a:tr>
              <a:tr h="11952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Тематика (идеи и фантазии)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Более уверенно выбирают тему и сюжет; чаще рисуют цветы, деревья, бабочек, животных, людей, сказочных персонажей.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</a:rPr>
                        <a:t>Использование архетипов девочек</a:t>
                      </a:r>
                      <a:endParaRPr lang="ru-RU" sz="1800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Колеблются, сомневаются при выборе темы, придумывают необычные сюжеты (подводный мир, город будущего, замки, дворцы), любят изображать технику, архитектурные сооружения, космические объекты.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</a:rPr>
                        <a:t>Использование архетипов </a:t>
                      </a:r>
                      <a:r>
                        <a:rPr lang="ru-RU" sz="1800" i="1" dirty="0" smtClean="0">
                          <a:effectLst/>
                        </a:rPr>
                        <a:t>мальчиков</a:t>
                      </a:r>
                      <a:endParaRPr lang="ru-RU" sz="1800" i="1" dirty="0">
                        <a:effectLst/>
                      </a:endParaRPr>
                    </a:p>
                  </a:txBody>
                  <a:tcPr marL="21394" marR="21394" marT="0" marB="0"/>
                </a:tc>
              </a:tr>
              <a:tr h="14152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Детализация рисунка, прорисовка, техника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Большое значение придают украшательству, прорисовке деталей.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i="1" dirty="0">
                          <a:effectLst/>
                        </a:rPr>
                        <a:t>Проводим индивидуальную словесную работу</a:t>
                      </a:r>
                      <a:r>
                        <a:rPr lang="ru-RU" sz="1800" i="1" dirty="0" smtClean="0">
                          <a:effectLst/>
                        </a:rPr>
                        <a:t>.</a:t>
                      </a:r>
                      <a:r>
                        <a:rPr lang="ru-RU" sz="1800" i="1" dirty="0">
                          <a:effectLst/>
                        </a:rPr>
                        <a:t>	</a:t>
                      </a:r>
                      <a:endParaRPr lang="ru-RU" sz="1800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Чаще в их работах присутствуют крупные объекты, линии чёткие, прямые, толстые.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</a:tr>
              <a:tr h="11098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Чувство цвета, разнообразие цветовой гаммы</a:t>
                      </a:r>
                      <a:endParaRPr lang="ru-RU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Используют всю предложенную цветовую гамму, пытаются получить новые цвета, предпочитают яркие, сочные оттенки, как правило, заполняют цветом весь </a:t>
                      </a:r>
                      <a:r>
                        <a:rPr lang="ru-RU" sz="1800" dirty="0" smtClean="0">
                          <a:effectLst/>
                        </a:rPr>
                        <a:t>лис</a:t>
                      </a:r>
                      <a:r>
                        <a:rPr lang="ru-RU" sz="1800" dirty="0">
                          <a:effectLst/>
                        </a:rPr>
                        <a:t>	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</a:rPr>
                        <a:t>Предлагать широкий спектр цветовой</a:t>
                      </a:r>
                      <a:endParaRPr lang="ru-RU" sz="1800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Ограничиваются несколькими цветами, чаще выбирают тёмную цветовую гамму, заполняют лист цветом частично, цветовыми пятнами.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</a:rPr>
                        <a:t>Выделять мазками или штрихами (в зависимости от художественного материала) цветовую гамму будущего рисунка.</a:t>
                      </a:r>
                      <a:endParaRPr lang="ru-RU" sz="1800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1394" marR="2139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59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FFCC00"/>
                </a:solidFill>
              </a:rPr>
              <a:t>Как рисуют </a:t>
            </a:r>
            <a:r>
              <a:rPr lang="ru-RU" sz="4000" b="1" i="1" dirty="0" smtClean="0">
                <a:solidFill>
                  <a:srgbClr val="FFCC00"/>
                </a:solidFill>
              </a:rPr>
              <a:t>девочки и мальчики?</a:t>
            </a:r>
            <a:endParaRPr lang="ru-RU" sz="4000" i="1" dirty="0">
              <a:solidFill>
                <a:srgbClr val="FFCC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9881414"/>
              </p:ext>
            </p:extLst>
          </p:nvPr>
        </p:nvGraphicFramePr>
        <p:xfrm>
          <a:off x="0" y="1196752"/>
          <a:ext cx="9144000" cy="5500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5790"/>
                <a:gridCol w="3624283"/>
                <a:gridCol w="3923927"/>
              </a:tblGrid>
              <a:tr h="21371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Композиция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Чаще создают многопредметные,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много объектные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работы, соблюдают пропорции.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Чтобы девочки не увлеклись, предлагаем отразить задуманный сюжет на листе, обозначив объекты и предметы с помощью геометрических фигур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84" marR="44084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Предпочитают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малопредметные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и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малообъектные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композиции, не совсем точно ориентируются на листе бумаги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</a:rPr>
                        <a:t>Для этого  обращаем внимание на схему, предлагающую последовательность выполнения рисунка.</a:t>
                      </a:r>
                      <a:endParaRPr lang="ru-RU" sz="18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84" marR="44084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054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Продуктивность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(темп, умение самостоятельно закончить работу)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Быстрее и увереннее в своих действиях, завершают работу самостоятельно.	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</a:rPr>
                        <a:t>Особенность девочек обязательно закончить работу, не смотря на то, что занятие закончилось..</a:t>
                      </a:r>
                      <a:endParaRPr lang="ru-RU" sz="1800" b="1" i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Часто незаконченную работу считают уже завершённой, медленны, </a:t>
                      </a:r>
                      <a:r>
                        <a:rPr lang="ru-RU" sz="1800" b="1" dirty="0" err="1" smtClean="0">
                          <a:effectLst/>
                        </a:rPr>
                        <a:t>неуверенны</a:t>
                      </a:r>
                      <a:r>
                        <a:rPr lang="ru-RU" sz="1800" b="1" dirty="0" smtClean="0">
                          <a:effectLst/>
                        </a:rPr>
                        <a:t> </a:t>
                      </a:r>
                      <a:r>
                        <a:rPr lang="ru-RU" sz="1800" b="1" dirty="0">
                          <a:effectLst/>
                        </a:rPr>
                        <a:t>в работе</a:t>
                      </a:r>
                      <a:r>
                        <a:rPr lang="ru-RU" sz="1800" b="1" dirty="0" smtClean="0">
                          <a:effectLst/>
                        </a:rPr>
                        <a:t>. Движения </a:t>
                      </a:r>
                      <a:r>
                        <a:rPr lang="ru-RU" sz="1800" b="1" dirty="0">
                          <a:effectLst/>
                        </a:rPr>
                        <a:t>кисти руки у мальчиков по своему развитию отстают от кисти девочек на 1,5 года.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</a:rPr>
                        <a:t>Необходимо </a:t>
                      </a:r>
                      <a:r>
                        <a:rPr lang="ru-RU" sz="1800" b="1" i="1" dirty="0">
                          <a:effectLst/>
                        </a:rPr>
                        <a:t>использовать тонкую кисть, даже при заполнении цветом крупных деталей, работать по «Художественным прописям».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</a:rPr>
                        <a:t>Конец занятия-окончание работы, даже если она не завершена</a:t>
                      </a:r>
                      <a:r>
                        <a:rPr lang="ru-RU" sz="1800" b="1" i="1" dirty="0" smtClean="0">
                          <a:effectLst/>
                        </a:rPr>
                        <a:t>.</a:t>
                      </a:r>
                      <a:endParaRPr lang="ru-RU" sz="1800" b="1" i="1" dirty="0">
                        <a:effectLst/>
                      </a:endParaRPr>
                    </a:p>
                  </a:txBody>
                  <a:tcPr marL="44084" marR="4408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330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FFCC00"/>
                </a:solidFill>
              </a:rPr>
              <a:t>Лексические формы для </a:t>
            </a:r>
            <a:r>
              <a:rPr lang="ru-RU" sz="4000" b="1" i="1" dirty="0" smtClean="0">
                <a:solidFill>
                  <a:srgbClr val="FFCC00"/>
                </a:solidFill>
              </a:rPr>
              <a:t>девочек</a:t>
            </a:r>
            <a:endParaRPr lang="ru-RU" sz="4000" i="1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712968" cy="5400600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Важно отношение значимых людей (педагогов и родите­лей) к их деятельности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«Умница, мне очень нравится то, что ты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сделала</a:t>
            </a:r>
            <a:r>
              <a:rPr lang="ru-RU" b="1" dirty="0">
                <a:solidFill>
                  <a:schemeClr val="bg1"/>
                </a:solidFill>
              </a:rPr>
              <a:t>!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 Удивительно</a:t>
            </a:r>
            <a:r>
              <a:rPr lang="ru-RU" b="1" dirty="0">
                <a:solidFill>
                  <a:schemeClr val="bg1"/>
                </a:solidFill>
              </a:rPr>
              <a:t>! Великолепно</a:t>
            </a:r>
            <a:r>
              <a:rPr lang="ru-RU" b="1" dirty="0" smtClean="0">
                <a:solidFill>
                  <a:schemeClr val="bg1"/>
                </a:solidFill>
              </a:rPr>
              <a:t>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  Прекрасно</a:t>
            </a:r>
            <a:r>
              <a:rPr lang="ru-RU" b="1" dirty="0">
                <a:solidFill>
                  <a:schemeClr val="bg1"/>
                </a:solidFill>
              </a:rPr>
              <a:t>! Грандиозно!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bg1"/>
                </a:solidFill>
              </a:rPr>
              <a:t>  Это </a:t>
            </a:r>
            <a:r>
              <a:rPr lang="ru-RU" b="1" dirty="0">
                <a:solidFill>
                  <a:schemeClr val="bg1"/>
                </a:solidFill>
              </a:rPr>
              <a:t>трога­ет меня до глубины души! </a:t>
            </a:r>
            <a:r>
              <a:rPr lang="ru-RU" b="1" dirty="0" smtClean="0">
                <a:solidFill>
                  <a:schemeClr val="bg1"/>
                </a:solidFill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Талантливо</a:t>
            </a:r>
            <a:r>
              <a:rPr lang="ru-RU" b="1" dirty="0">
                <a:solidFill>
                  <a:schemeClr val="bg1"/>
                </a:solidFill>
              </a:rPr>
              <a:t>. Потрясающе. Поразительно!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Неподражаемо</a:t>
            </a:r>
            <a:r>
              <a:rPr lang="ru-RU" b="1" dirty="0">
                <a:solidFill>
                  <a:schemeClr val="bg1"/>
                </a:solidFill>
              </a:rPr>
              <a:t>. Красота! Ярко, образно.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Очень </a:t>
            </a:r>
            <a:r>
              <a:rPr lang="ru-RU" b="1" dirty="0">
                <a:solidFill>
                  <a:schemeClr val="bg1"/>
                </a:solidFill>
              </a:rPr>
              <a:t>эффектно. 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Работать </a:t>
            </a:r>
            <a:r>
              <a:rPr lang="ru-RU" b="1" dirty="0">
                <a:solidFill>
                  <a:schemeClr val="bg1"/>
                </a:solidFill>
              </a:rPr>
              <a:t>с тобой — просто радость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858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FFCC00"/>
                </a:solidFill>
              </a:rPr>
              <a:t>Лексические формы для мальчиков </a:t>
            </a:r>
            <a:endParaRPr lang="ru-RU" sz="4000" i="1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8964488" cy="5400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Важна оценка их действий. Значимыми для них будут следующие слова: </a:t>
            </a:r>
          </a:p>
          <a:p>
            <a:r>
              <a:rPr lang="ru-RU" b="1" dirty="0">
                <a:solidFill>
                  <a:schemeClr val="bg1"/>
                </a:solidFill>
              </a:rPr>
              <a:t>- </a:t>
            </a:r>
            <a:r>
              <a:rPr lang="ru-RU" b="1" dirty="0" smtClean="0">
                <a:solidFill>
                  <a:schemeClr val="bg1"/>
                </a:solidFill>
              </a:rPr>
              <a:t>«Ты  </a:t>
            </a:r>
            <a:r>
              <a:rPr lang="ru-RU" b="1" dirty="0">
                <a:solidFill>
                  <a:schemeClr val="bg1"/>
                </a:solidFill>
              </a:rPr>
              <a:t>правильно (быстро, хорошо, отлично) сделал! </a:t>
            </a:r>
          </a:p>
          <a:p>
            <a:r>
              <a:rPr lang="ru-RU" b="1" dirty="0">
                <a:solidFill>
                  <a:schemeClr val="bg1"/>
                </a:solidFill>
              </a:rPr>
              <a:t>- Ска­зано здорово — просто и ясно! </a:t>
            </a:r>
          </a:p>
          <a:p>
            <a:r>
              <a:rPr lang="ru-RU" b="1" dirty="0">
                <a:solidFill>
                  <a:schemeClr val="bg1"/>
                </a:solidFill>
              </a:rPr>
              <a:t>- Остроумно! Замечательно! </a:t>
            </a:r>
          </a:p>
          <a:p>
            <a:r>
              <a:rPr lang="ru-RU" b="1" dirty="0">
                <a:solidFill>
                  <a:schemeClr val="bg1"/>
                </a:solidFill>
              </a:rPr>
              <a:t>- Ты на вер­ном пути. Здорово! </a:t>
            </a:r>
          </a:p>
          <a:p>
            <a:r>
              <a:rPr lang="ru-RU" b="1" dirty="0">
                <a:solidFill>
                  <a:schemeClr val="bg1"/>
                </a:solidFill>
              </a:rPr>
              <a:t>- Ты в этом разобрался. </a:t>
            </a:r>
          </a:p>
          <a:p>
            <a:r>
              <a:rPr lang="ru-RU" b="1" dirty="0">
                <a:solidFill>
                  <a:schemeClr val="bg1"/>
                </a:solidFill>
              </a:rPr>
              <a:t>- Мне очень важна твоя по­мощь. </a:t>
            </a:r>
          </a:p>
          <a:p>
            <a:r>
              <a:rPr lang="ru-RU" b="1" dirty="0">
                <a:solidFill>
                  <a:schemeClr val="bg1"/>
                </a:solidFill>
              </a:rPr>
              <a:t>- Я тобой горжусь! </a:t>
            </a:r>
          </a:p>
          <a:p>
            <a:r>
              <a:rPr lang="ru-RU" b="1" dirty="0">
                <a:solidFill>
                  <a:schemeClr val="bg1"/>
                </a:solidFill>
              </a:rPr>
              <a:t>- Тут мне без тебя не обойтись. </a:t>
            </a:r>
          </a:p>
          <a:p>
            <a:r>
              <a:rPr lang="ru-RU" b="1" dirty="0">
                <a:solidFill>
                  <a:schemeClr val="bg1"/>
                </a:solidFill>
              </a:rPr>
              <a:t>- Научи меня делать так же. </a:t>
            </a:r>
          </a:p>
          <a:p>
            <a:r>
              <a:rPr lang="ru-RU" b="1" dirty="0">
                <a:solidFill>
                  <a:schemeClr val="bg1"/>
                </a:solidFill>
              </a:rPr>
              <a:t>- С каждым днем у тебя получается все лучше и лучше. </a:t>
            </a:r>
          </a:p>
          <a:p>
            <a:r>
              <a:rPr lang="ru-RU" b="1" dirty="0">
                <a:solidFill>
                  <a:schemeClr val="bg1"/>
                </a:solidFill>
              </a:rPr>
              <a:t>- Я знала, что тебе это по силам. </a:t>
            </a:r>
          </a:p>
          <a:p>
            <a:r>
              <a:rPr lang="ru-RU" b="1" dirty="0">
                <a:solidFill>
                  <a:schemeClr val="bg1"/>
                </a:solidFill>
              </a:rPr>
              <a:t>- Я горжусь тем, что тебе это удалось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113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CC00"/>
                </a:solidFill>
              </a:rPr>
              <a:t>Дополнительное образование  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9492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bg1"/>
                </a:solidFill>
              </a:rPr>
              <a:t>Благоприятно влияет </a:t>
            </a:r>
            <a:r>
              <a:rPr lang="ru-RU" sz="2400" dirty="0">
                <a:solidFill>
                  <a:schemeClr val="bg1"/>
                </a:solidFill>
              </a:rPr>
              <a:t>на образовательный  процесс, оптимизируя его с целью сохранения психического, физического и духовно-нравственного здоровья </a:t>
            </a:r>
            <a:r>
              <a:rPr lang="ru-RU" sz="2400" dirty="0" smtClean="0">
                <a:solidFill>
                  <a:schemeClr val="bg1"/>
                </a:solidFill>
              </a:rPr>
              <a:t>обучающихся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</a:rPr>
              <a:t>Обеспечивает вариативность и индивидуализацию обучения, социализацию мальчиков и </a:t>
            </a:r>
            <a:r>
              <a:rPr lang="ru-RU" sz="2400" dirty="0" smtClean="0">
                <a:solidFill>
                  <a:schemeClr val="bg1"/>
                </a:solidFill>
              </a:rPr>
              <a:t>девочек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</a:rPr>
              <a:t>Расширяет взаимодействие с внешними структурами и </a:t>
            </a:r>
            <a:r>
              <a:rPr lang="ru-RU" sz="2400" dirty="0" smtClean="0">
                <a:solidFill>
                  <a:schemeClr val="bg1"/>
                </a:solidFill>
              </a:rPr>
              <a:t>организациями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bg1"/>
                </a:solidFill>
              </a:rPr>
              <a:t>Обеспечивает возможность совместной деятельности </a:t>
            </a:r>
            <a:r>
              <a:rPr lang="ru-RU" sz="2400" dirty="0">
                <a:solidFill>
                  <a:schemeClr val="bg1"/>
                </a:solidFill>
              </a:rPr>
              <a:t>обучающихся, педагогов и </a:t>
            </a:r>
            <a:r>
              <a:rPr lang="ru-RU" sz="2400" dirty="0" smtClean="0">
                <a:solidFill>
                  <a:schemeClr val="bg1"/>
                </a:solidFill>
              </a:rPr>
              <a:t>родителей, что </a:t>
            </a:r>
            <a:r>
              <a:rPr lang="ru-RU" sz="2400" dirty="0">
                <a:solidFill>
                  <a:schemeClr val="bg1"/>
                </a:solidFill>
              </a:rPr>
              <a:t>приводит к более качественному образовательному </a:t>
            </a:r>
            <a:r>
              <a:rPr lang="ru-RU" sz="2400" dirty="0" smtClean="0">
                <a:solidFill>
                  <a:schemeClr val="bg1"/>
                </a:solidFill>
              </a:rPr>
              <a:t>результату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bg1"/>
                </a:solidFill>
              </a:rPr>
              <a:t>Способствует </a:t>
            </a:r>
            <a:r>
              <a:rPr lang="ru-RU" sz="2400" dirty="0">
                <a:solidFill>
                  <a:schemeClr val="bg1"/>
                </a:solidFill>
              </a:rPr>
              <a:t>развитию мотивации ребёнка к познанию и творчеству,  обеспечивая эмоциональное  благополучие  </a:t>
            </a:r>
            <a:r>
              <a:rPr lang="ru-RU" sz="2400" dirty="0" smtClean="0">
                <a:solidFill>
                  <a:schemeClr val="bg1"/>
                </a:solidFill>
              </a:rPr>
              <a:t>ребёнка</a:t>
            </a:r>
            <a:endParaRPr lang="ru-RU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</a:rPr>
              <a:t>Создаёт  условия для социального, культурного и профессионального самоопределения, творческой самореализации личности </a:t>
            </a:r>
            <a:r>
              <a:rPr lang="ru-RU" sz="2400" dirty="0" smtClean="0">
                <a:solidFill>
                  <a:schemeClr val="bg1"/>
                </a:solidFill>
              </a:rPr>
              <a:t>ребенка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40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\Desktop\фоны\цветы фоны\0_9f4f5_80f4d4c3_-1-XXX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0444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53744" y="476672"/>
            <a:ext cx="8208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</a:rPr>
              <a:t>Творческих </a:t>
            </a:r>
          </a:p>
          <a:p>
            <a:r>
              <a:rPr lang="ru-RU" sz="6000" b="1" i="1" dirty="0" smtClean="0">
                <a:solidFill>
                  <a:schemeClr val="bg1"/>
                </a:solidFill>
              </a:rPr>
              <a:t>успехов !</a:t>
            </a:r>
            <a:endParaRPr lang="ru-RU" sz="6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56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712968" cy="50300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600" b="1" dirty="0" err="1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Гендер</a:t>
            </a:r>
            <a:r>
              <a:rPr lang="ru-RU" sz="36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это социальный пол,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социализация </a:t>
            </a:r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мальчиков и девочек  в обществе,  зависящая  не от биологических половых различий, а от социальной организации 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общества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ru-RU" sz="3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27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/>
          <a:stretch/>
        </p:blipFill>
        <p:spPr bwMode="auto">
          <a:xfrm>
            <a:off x="47037" y="3573016"/>
            <a:ext cx="4451429" cy="314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483" y="260648"/>
            <a:ext cx="4827966" cy="334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836" y="3578877"/>
            <a:ext cx="4403813" cy="316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95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65618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Педагогические условия для </a:t>
            </a:r>
            <a:r>
              <a:rPr lang="ru-RU" sz="3200" b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формирования гендерного </a:t>
            </a:r>
            <a:r>
              <a:rPr lang="ru-RU" sz="32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самоопределения</a:t>
            </a:r>
            <a:endParaRPr lang="ru-RU" sz="32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069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Переориентация </a:t>
            </a:r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воспитания на </a:t>
            </a:r>
            <a:r>
              <a:rPr lang="ru-RU" sz="2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гендерные  проблемы 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обучающихся</a:t>
            </a:r>
            <a:endParaRPr lang="ru-RU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Педагогическая </a:t>
            </a:r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поддержка </a:t>
            </a:r>
            <a:r>
              <a:rPr lang="ru-RU" sz="2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индивидуальности </a:t>
            </a:r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развития личности мальчика или 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девочки</a:t>
            </a:r>
            <a:endParaRPr lang="ru-RU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развивающей среды  для </a:t>
            </a:r>
            <a:r>
              <a:rPr lang="ru-RU" sz="2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гендерной социализации</a:t>
            </a:r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мальчиков и 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девочек</a:t>
            </a:r>
            <a:endParaRPr lang="ru-RU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будущим </a:t>
            </a:r>
            <a:r>
              <a:rPr lang="ru-RU" sz="2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гендерным ролям </a:t>
            </a:r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тем видам социальных ролей и набором ожидаемых образцов поведения для мужчин и женщин в 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обществе</a:t>
            </a:r>
            <a:endParaRPr lang="ru-RU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Применение </a:t>
            </a:r>
            <a:r>
              <a:rPr lang="ru-RU" sz="2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гендерно-ориентированного подхода </a:t>
            </a:r>
            <a:r>
              <a:rPr lang="ru-RU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 образовательном </a:t>
            </a: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процессе</a:t>
            </a:r>
            <a:endParaRPr lang="ru-RU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70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Мужчинами и женщинами в социальном смысле не рождаются - ими становятся в результате целенаправленного воспитания</a:t>
            </a:r>
            <a:r>
              <a:rPr lang="ru-RU" sz="4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5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155"/>
            <a:ext cx="8229600" cy="87556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Важно обеспечить</a:t>
            </a:r>
            <a:endParaRPr lang="ru-RU" sz="40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2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Добровольный  выбор мальчиками и девочками  сфер и видов  деятельности  и видов занятий, в которых  сами развивают себя (я так понимаю и поступаю) и т.д.</a:t>
            </a:r>
          </a:p>
          <a:p>
            <a:pPr marL="0" indent="0">
              <a:buNone/>
            </a:pPr>
            <a:r>
              <a:rPr lang="ru-RU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Ориентацию </a:t>
            </a:r>
            <a:r>
              <a:rPr lang="ru-RU" sz="2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личностные интересы, потребности, </a:t>
            </a:r>
            <a:r>
              <a:rPr lang="ru-RU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способности </a:t>
            </a:r>
            <a:r>
              <a:rPr lang="ru-RU" sz="2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мальчиков и </a:t>
            </a:r>
            <a:r>
              <a:rPr lang="ru-RU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девочек</a:t>
            </a:r>
            <a:endParaRPr lang="ru-RU" sz="2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Учет личного опыта мальчиков и девочек при определении содержания занятий и форм практической </a:t>
            </a:r>
            <a:r>
              <a:rPr lang="ru-RU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работы</a:t>
            </a:r>
            <a:endParaRPr lang="ru-RU" sz="2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3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40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азличия </a:t>
            </a:r>
            <a:r>
              <a:rPr lang="ru-RU" sz="4000" b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между мальчиками и </a:t>
            </a:r>
            <a:r>
              <a:rPr lang="ru-RU" sz="40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девочками</a:t>
            </a:r>
            <a:endParaRPr lang="ru-RU" sz="40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психофизиологические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различия</a:t>
            </a:r>
          </a:p>
          <a:p>
            <a:pPr lvl="0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различие способов переработки и усвоения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информации 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темпов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организации внимания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различия 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формах активации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эмоций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мотивации деятельности и оценки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достижений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различие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поведении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47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Архетипические </a:t>
            </a:r>
            <a:r>
              <a:rPr lang="ru-RU" sz="3600" b="1" dirty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символы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945392"/>
              </p:ext>
            </p:extLst>
          </p:nvPr>
        </p:nvGraphicFramePr>
        <p:xfrm>
          <a:off x="323528" y="1340768"/>
          <a:ext cx="8568952" cy="4843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2448"/>
                <a:gridCol w="4536504"/>
              </a:tblGrid>
              <a:tr h="576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мальчики</a:t>
                      </a:r>
                      <a:endParaRPr lang="ru-RU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девочки</a:t>
                      </a:r>
                      <a:endParaRPr lang="ru-RU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841733">
                <a:tc>
                  <a:txBody>
                    <a:bodyPr/>
                    <a:lstStyle/>
                    <a:p>
                      <a:pPr marL="457200" indent="-45720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символы </a:t>
                      </a: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свободы </a:t>
                      </a:r>
                      <a:r>
                        <a:rPr lang="ru-RU" sz="2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и  </a:t>
                      </a: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путешествий </a:t>
                      </a:r>
                      <a:endParaRPr lang="ru-RU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2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символы врага</a:t>
                      </a:r>
                      <a:endParaRPr lang="ru-RU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символы </a:t>
                      </a: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силы </a:t>
                      </a:r>
                      <a:r>
                        <a:rPr lang="ru-RU" sz="2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и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2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  борьбы</a:t>
                      </a:r>
                      <a:endParaRPr lang="ru-RU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   символы победы</a:t>
                      </a:r>
                      <a:endParaRPr lang="ru-RU" sz="24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2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2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символы материнства</a:t>
                      </a:r>
                      <a:endParaRPr lang="ru-RU" sz="24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 символы женственности,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ru-RU" sz="28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изящества, легкости</a:t>
                      </a:r>
                      <a:r>
                        <a:rPr lang="ru-RU" sz="2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нежности</a:t>
                      </a:r>
                      <a:endParaRPr lang="ru-RU" sz="24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символы </a:t>
                      </a:r>
                      <a:r>
                        <a:rPr lang="ru-RU" sz="28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очага и </a:t>
                      </a:r>
                      <a:endParaRPr lang="ru-RU" sz="2800" b="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2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  домашнего уюта</a:t>
                      </a:r>
                      <a:endParaRPr lang="ru-RU" sz="24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символы </a:t>
                      </a:r>
                      <a:r>
                        <a:rPr lang="ru-RU" sz="28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достатка в </a:t>
                      </a:r>
                      <a:endParaRPr lang="ru-RU" sz="2800" b="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2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  доме</a:t>
                      </a:r>
                      <a:endParaRPr lang="ru-RU" sz="2400" b="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символы </a:t>
                      </a:r>
                      <a:r>
                        <a:rPr lang="ru-RU" sz="28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женской </a:t>
                      </a:r>
                      <a:endParaRPr lang="ru-RU" sz="2800" b="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28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   красоты</a:t>
                      </a:r>
                      <a:endParaRPr lang="ru-RU" sz="2400" b="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382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Студия танца</a:t>
            </a:r>
            <a:endParaRPr lang="ru-RU" sz="4000" b="1" i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432048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25076"/>
            <a:ext cx="3851920" cy="256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Наталья\Desktop\Фото\фото к здоровью\IMG_11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97" y="2518955"/>
            <a:ext cx="3378206" cy="2252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195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1594</TotalTime>
  <Words>984</Words>
  <Application>Microsoft Office PowerPoint</Application>
  <PresentationFormat>Экран (4:3)</PresentationFormat>
  <Paragraphs>156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Тема2</vt:lpstr>
      <vt:lpstr>Тема Office</vt:lpstr>
      <vt:lpstr>МОУ «Начальная школа-детский сад №115» </vt:lpstr>
      <vt:lpstr>Презентация PowerPoint</vt:lpstr>
      <vt:lpstr>Презентация PowerPoint</vt:lpstr>
      <vt:lpstr>Педагогические условия для формирования гендерного самоопределения</vt:lpstr>
      <vt:lpstr>Презентация PowerPoint</vt:lpstr>
      <vt:lpstr>Важно обеспечить</vt:lpstr>
      <vt:lpstr>Различия между мальчиками и девочками</vt:lpstr>
      <vt:lpstr>Архетипические символы</vt:lpstr>
      <vt:lpstr>Студия танца</vt:lpstr>
      <vt:lpstr>Презентация PowerPoint</vt:lpstr>
      <vt:lpstr>Методические приемы</vt:lpstr>
      <vt:lpstr>Презентация PowerPoint</vt:lpstr>
      <vt:lpstr>Презентация PowerPoint</vt:lpstr>
      <vt:lpstr>Хоровая студия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Литературная гостиная</vt:lpstr>
      <vt:lpstr>Презентация PowerPoint</vt:lpstr>
      <vt:lpstr>Изостудия  </vt:lpstr>
      <vt:lpstr>Как рисуют девочки  и мальчики?</vt:lpstr>
      <vt:lpstr>Как рисуют девочки и мальчики?</vt:lpstr>
      <vt:lpstr>Лексические формы для девочек</vt:lpstr>
      <vt:lpstr>Лексические формы для мальчиков </vt:lpstr>
      <vt:lpstr>Дополнительное образование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ЯРОСЛАВСКИЙ ГОРОДСКОЙ ПЕДАГОГИЧЕСКИЙ ФОРУМ – 2016 «Муниципальная система образования города Ярославля: возможности профессионального самоопределения»</dc:title>
  <dc:creator>Светлана</dc:creator>
  <cp:lastModifiedBy>Наталья Николаевна</cp:lastModifiedBy>
  <cp:revision>158</cp:revision>
  <dcterms:created xsi:type="dcterms:W3CDTF">2016-03-17T05:29:23Z</dcterms:created>
  <dcterms:modified xsi:type="dcterms:W3CDTF">2016-04-25T12:52:39Z</dcterms:modified>
</cp:coreProperties>
</file>